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56" r:id="rId5"/>
    <p:sldId id="308" r:id="rId6"/>
    <p:sldId id="309" r:id="rId7"/>
    <p:sldId id="258" r:id="rId8"/>
    <p:sldId id="280" r:id="rId9"/>
    <p:sldId id="310" r:id="rId10"/>
    <p:sldId id="282" r:id="rId11"/>
    <p:sldId id="288" r:id="rId12"/>
    <p:sldId id="311" r:id="rId13"/>
    <p:sldId id="284" r:id="rId14"/>
    <p:sldId id="260" r:id="rId15"/>
    <p:sldId id="301" r:id="rId16"/>
    <p:sldId id="303" r:id="rId17"/>
    <p:sldId id="259" r:id="rId18"/>
    <p:sldId id="322" r:id="rId19"/>
    <p:sldId id="304" r:id="rId20"/>
    <p:sldId id="305" r:id="rId21"/>
    <p:sldId id="264" r:id="rId22"/>
    <p:sldId id="306" r:id="rId23"/>
    <p:sldId id="265" r:id="rId24"/>
    <p:sldId id="266" r:id="rId25"/>
    <p:sldId id="263" r:id="rId26"/>
    <p:sldId id="278" r:id="rId27"/>
    <p:sldId id="286" r:id="rId28"/>
    <p:sldId id="297" r:id="rId29"/>
    <p:sldId id="298" r:id="rId30"/>
    <p:sldId id="289" r:id="rId31"/>
    <p:sldId id="296" r:id="rId32"/>
    <p:sldId id="290" r:id="rId33"/>
    <p:sldId id="291" r:id="rId34"/>
    <p:sldId id="292" r:id="rId35"/>
    <p:sldId id="293" r:id="rId36"/>
    <p:sldId id="321" r:id="rId37"/>
    <p:sldId id="295" r:id="rId38"/>
    <p:sldId id="270" r:id="rId39"/>
    <p:sldId id="268" r:id="rId40"/>
    <p:sldId id="271" r:id="rId41"/>
    <p:sldId id="312" r:id="rId42"/>
    <p:sldId id="272" r:id="rId43"/>
  </p:sldIdLst>
  <p:sldSz cx="12192000" cy="6858000"/>
  <p:notesSz cx="6669088" cy="9926638"/>
  <p:custDataLst>
    <p:tags r:id="rId45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ine Lemmens" initials="EL" lastIdx="3" clrIdx="0">
    <p:extLst>
      <p:ext uri="{19B8F6BF-5375-455C-9EA6-DF929625EA0E}">
        <p15:presenceInfo xmlns:p15="http://schemas.microsoft.com/office/powerpoint/2012/main" userId="S::u0067600@ucll.be::a56eaa96-f344-489e-9055-4b78e801a705" providerId="AD"/>
      </p:ext>
    </p:extLst>
  </p:cmAuthor>
  <p:cmAuthor id="2" name="Dana Bekkers" initials="DB" lastIdx="2" clrIdx="1">
    <p:extLst>
      <p:ext uri="{19B8F6BF-5375-455C-9EA6-DF929625EA0E}">
        <p15:presenceInfo xmlns:p15="http://schemas.microsoft.com/office/powerpoint/2012/main" userId="S::u0133759@ucll.be::58be8e66-91c4-41e0-a745-d4318c886f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E00049"/>
    <a:srgbClr val="4676D6"/>
    <a:srgbClr val="2169FB"/>
    <a:srgbClr val="0027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DD5840-3086-137B-5063-A6AD5EBD0E93}" v="510" dt="2024-02-26T21:05:36.789"/>
    <p1510:client id="{A596FD64-5B2E-401A-9D81-DC1B8C18717A}" v="3" vWet="9" dt="2024-02-26T21:01:20.288"/>
    <p1510:client id="{B01377DB-D315-474D-9AEB-AC8074A00696}" v="2" dt="2024-02-26T17:05:09.205"/>
    <p1510:client id="{D0B93937-EB83-839F-97D6-810C3EAA9124}" v="2" dt="2024-02-26T21:14:37.523"/>
    <p1510:client id="{D1F2D154-5864-B22A-7556-8332CAB9B003}" v="1026" dt="2024-02-25T23:09:33.7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911"/>
        <p:guide pos="5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1A960-5B79-43EE-8D64-EA9AFB74A37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FA87C4B0-D8BA-4CFF-BD96-82AC449E57D3}">
      <dgm:prSet phldrT="[Teks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1</a:t>
          </a:r>
        </a:p>
        <a:p>
          <a:r>
            <a:rPr lang="nl-BE">
              <a:solidFill>
                <a:srgbClr val="002757"/>
              </a:solidFill>
            </a:rPr>
            <a:t>Aanzetten tot stiel leren</a:t>
          </a:r>
        </a:p>
      </dgm:t>
    </dgm:pt>
    <dgm:pt modelId="{4F696B38-1A89-4C81-BE2F-9282FF4A1583}" type="parTrans" cxnId="{2E923615-4EC8-4371-B7F3-5DAB0137E354}">
      <dgm:prSet/>
      <dgm:spPr/>
      <dgm:t>
        <a:bodyPr/>
        <a:lstStyle/>
        <a:p>
          <a:endParaRPr lang="nl-BE"/>
        </a:p>
      </dgm:t>
    </dgm:pt>
    <dgm:pt modelId="{DF4B7E27-5CF7-4251-90B9-05DD9007282D}" type="sibTrans" cxnId="{2E923615-4EC8-4371-B7F3-5DAB0137E354}">
      <dgm:prSet/>
      <dgm:spPr/>
      <dgm:t>
        <a:bodyPr/>
        <a:lstStyle/>
        <a:p>
          <a:endParaRPr lang="nl-BE"/>
        </a:p>
      </dgm:t>
    </dgm:pt>
    <dgm:pt modelId="{7B717FD2-8BAF-422E-92FB-AC403D948E82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>
            <a:solidFill>
              <a:srgbClr val="002757"/>
            </a:solidFill>
          </a:endParaRPr>
        </a:p>
      </dgm:t>
    </dgm:pt>
    <dgm:pt modelId="{102DFCBF-47BE-4557-AF76-CA268695E2FA}" type="parTrans" cxnId="{B7A08597-8B62-403D-B8E4-DD9BB056E622}">
      <dgm:prSet/>
      <dgm:spPr/>
      <dgm:t>
        <a:bodyPr/>
        <a:lstStyle/>
        <a:p>
          <a:endParaRPr lang="nl-BE"/>
        </a:p>
      </dgm:t>
    </dgm:pt>
    <dgm:pt modelId="{72A74F91-EEAB-4A45-964D-BDFD8854BFDE}" type="sibTrans" cxnId="{B7A08597-8B62-403D-B8E4-DD9BB056E622}">
      <dgm:prSet/>
      <dgm:spPr/>
      <dgm:t>
        <a:bodyPr/>
        <a:lstStyle/>
        <a:p>
          <a:endParaRPr lang="nl-BE"/>
        </a:p>
      </dgm:t>
    </dgm:pt>
    <dgm:pt modelId="{BE5CAFA3-650A-491E-B0F9-1DBB3BBD624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2</a:t>
          </a:r>
        </a:p>
        <a:p>
          <a:r>
            <a:rPr lang="nl-BE">
              <a:solidFill>
                <a:srgbClr val="002757"/>
              </a:solidFill>
            </a:rPr>
            <a:t>Stiel leren</a:t>
          </a:r>
        </a:p>
      </dgm:t>
    </dgm:pt>
    <dgm:pt modelId="{A5C701E5-B512-4C07-A514-17FFB10E13FC}" type="parTrans" cxnId="{83FDABB6-D5F7-49D4-ACE6-C1160BABD841}">
      <dgm:prSet/>
      <dgm:spPr/>
      <dgm:t>
        <a:bodyPr/>
        <a:lstStyle/>
        <a:p>
          <a:endParaRPr lang="nl-BE"/>
        </a:p>
      </dgm:t>
    </dgm:pt>
    <dgm:pt modelId="{B4172F18-FD95-4C24-8F89-FBF2AE27B1EE}" type="sibTrans" cxnId="{83FDABB6-D5F7-49D4-ACE6-C1160BABD841}">
      <dgm:prSet/>
      <dgm:spPr/>
      <dgm:t>
        <a:bodyPr/>
        <a:lstStyle/>
        <a:p>
          <a:endParaRPr lang="nl-BE"/>
        </a:p>
      </dgm:t>
    </dgm:pt>
    <dgm:pt modelId="{B710DF9B-1C6D-4CBD-952E-F653FDCBAD9C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na)</a:t>
          </a:r>
          <a:endParaRPr lang="nl-BE" sz="2000">
            <a:solidFill>
              <a:srgbClr val="002757"/>
            </a:solidFill>
          </a:endParaRPr>
        </a:p>
      </dgm:t>
    </dgm:pt>
    <dgm:pt modelId="{B12461BC-43F6-4AEA-8ED2-8093263CBC90}" type="parTrans" cxnId="{49CCE50A-3F9F-4240-8D92-3DC6B1269EA1}">
      <dgm:prSet/>
      <dgm:spPr/>
      <dgm:t>
        <a:bodyPr/>
        <a:lstStyle/>
        <a:p>
          <a:endParaRPr lang="nl-BE"/>
        </a:p>
      </dgm:t>
    </dgm:pt>
    <dgm:pt modelId="{CA443779-EB5C-412E-B2E7-D5B835C41D7B}" type="sibTrans" cxnId="{49CCE50A-3F9F-4240-8D92-3DC6B1269EA1}">
      <dgm:prSet/>
      <dgm:spPr/>
      <dgm:t>
        <a:bodyPr/>
        <a:lstStyle/>
        <a:p>
          <a:endParaRPr lang="nl-BE"/>
        </a:p>
      </dgm:t>
    </dgm:pt>
    <dgm:pt modelId="{534683C7-9110-45D6-B2F8-9D88C5536D3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3</a:t>
          </a:r>
        </a:p>
        <a:p>
          <a:r>
            <a:rPr lang="nl-BE">
              <a:solidFill>
                <a:srgbClr val="002757"/>
              </a:solidFill>
            </a:rPr>
            <a:t>Verdieping en integratie</a:t>
          </a:r>
        </a:p>
      </dgm:t>
    </dgm:pt>
    <dgm:pt modelId="{05A1ABF8-F6D7-4107-951D-DA83FD3061DD}" type="parTrans" cxnId="{5B6EBF87-B5A1-4419-988E-C8B88D746889}">
      <dgm:prSet/>
      <dgm:spPr/>
      <dgm:t>
        <a:bodyPr/>
        <a:lstStyle/>
        <a:p>
          <a:endParaRPr lang="nl-BE"/>
        </a:p>
      </dgm:t>
    </dgm:pt>
    <dgm:pt modelId="{F2659BEC-6FB9-41CF-8705-E8FCF5569E0B}" type="sibTrans" cxnId="{5B6EBF87-B5A1-4419-988E-C8B88D746889}">
      <dgm:prSet/>
      <dgm:spPr/>
      <dgm:t>
        <a:bodyPr/>
        <a:lstStyle/>
        <a:p>
          <a:endParaRPr lang="nl-BE"/>
        </a:p>
      </dgm:t>
    </dgm:pt>
    <dgm:pt modelId="{4AEB563A-7F9C-4867-97AC-AF732993DB75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Symbol" panose="05050102010706020507" pitchFamily="18" charset="2"/>
            <a:buChar char=""/>
          </a:pPr>
          <a:r>
            <a:rPr lang="nl-NL" sz="2000">
              <a:solidFill>
                <a:srgbClr val="002757"/>
              </a:solidFill>
              <a:effectLst/>
            </a:rPr>
            <a:t>Zelfstandig uitvoeren</a:t>
          </a:r>
          <a:endParaRPr lang="nl-BE" sz="2000">
            <a:solidFill>
              <a:srgbClr val="002757"/>
            </a:solidFill>
          </a:endParaRPr>
        </a:p>
      </dgm:t>
    </dgm:pt>
    <dgm:pt modelId="{CA5C9A9D-85C1-43F2-9D65-0AB0301FDA3C}" type="parTrans" cxnId="{CE89DAE7-4707-4064-B97D-E50E6016B966}">
      <dgm:prSet/>
      <dgm:spPr/>
      <dgm:t>
        <a:bodyPr/>
        <a:lstStyle/>
        <a:p>
          <a:endParaRPr lang="nl-BE"/>
        </a:p>
      </dgm:t>
    </dgm:pt>
    <dgm:pt modelId="{B94F9141-5AA0-482F-B0D0-3CCF639E337A}" type="sibTrans" cxnId="{CE89DAE7-4707-4064-B97D-E50E6016B966}">
      <dgm:prSet/>
      <dgm:spPr/>
      <dgm:t>
        <a:bodyPr/>
        <a:lstStyle/>
        <a:p>
          <a:endParaRPr lang="nl-BE"/>
        </a:p>
      </dgm:t>
    </dgm:pt>
    <dgm:pt modelId="{570EF43F-08AD-4699-B4EF-EE5B6855C0EB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CF148456-2B40-464C-9040-2669F874CFC6}" type="parTrans" cxnId="{90416A2E-EC29-4286-80A1-8B15BD5563F8}">
      <dgm:prSet/>
      <dgm:spPr/>
      <dgm:t>
        <a:bodyPr/>
        <a:lstStyle/>
        <a:p>
          <a:endParaRPr lang="nl-BE"/>
        </a:p>
      </dgm:t>
    </dgm:pt>
    <dgm:pt modelId="{52402DAA-2779-4C40-BBB2-337B7AB7D01C}" type="sibTrans" cxnId="{90416A2E-EC29-4286-80A1-8B15BD5563F8}">
      <dgm:prSet/>
      <dgm:spPr/>
      <dgm:t>
        <a:bodyPr/>
        <a:lstStyle/>
        <a:p>
          <a:endParaRPr lang="nl-BE"/>
        </a:p>
      </dgm:t>
    </dgm:pt>
    <dgm:pt modelId="{BA66ED08-7817-4AC5-ADA2-62FB7E000377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Eerste stappen naar/aanzetten tot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B9B256BC-9E21-4CC8-AC56-3ED791ECB725}" type="parTrans" cxnId="{6A75C260-9197-41B7-AB4A-A8AFE9A3254E}">
      <dgm:prSet/>
      <dgm:spPr/>
      <dgm:t>
        <a:bodyPr/>
        <a:lstStyle/>
        <a:p>
          <a:endParaRPr lang="nl-BE"/>
        </a:p>
      </dgm:t>
    </dgm:pt>
    <dgm:pt modelId="{F0A20848-6FC8-403F-BA20-07151F670CA7}" type="sibTrans" cxnId="{6A75C260-9197-41B7-AB4A-A8AFE9A3254E}">
      <dgm:prSet/>
      <dgm:spPr/>
      <dgm:t>
        <a:bodyPr/>
        <a:lstStyle/>
        <a:p>
          <a:endParaRPr lang="nl-BE"/>
        </a:p>
      </dgm:t>
    </dgm:pt>
    <dgm:pt modelId="{1A871863-55F2-4F64-BA10-2239D6E7FDD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Verkennen/ontdekken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11C012F0-A14C-4ECE-A543-972C8A5342DC}" type="parTrans" cxnId="{620D433B-F72D-47E4-8E6F-F4E14599F3FA}">
      <dgm:prSet/>
      <dgm:spPr/>
      <dgm:t>
        <a:bodyPr/>
        <a:lstStyle/>
        <a:p>
          <a:endParaRPr lang="nl-BE"/>
        </a:p>
      </dgm:t>
    </dgm:pt>
    <dgm:pt modelId="{BF039FEE-FDE7-4BFE-8D1B-6FC758EF40AA}" type="sibTrans" cxnId="{620D433B-F72D-47E4-8E6F-F4E14599F3FA}">
      <dgm:prSet/>
      <dgm:spPr/>
      <dgm:t>
        <a:bodyPr/>
        <a:lstStyle/>
        <a:p>
          <a:endParaRPr lang="nl-BE"/>
        </a:p>
      </dgm:t>
    </dgm:pt>
    <dgm:pt modelId="{D7A27189-31E1-4DD5-9469-673BC21057F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Overtuiging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79218-F7F4-4373-A062-0A58410D2E3E}" type="parTrans" cxnId="{6ED8C6BD-6C30-473D-8F1D-1667FB924125}">
      <dgm:prSet/>
      <dgm:spPr/>
      <dgm:t>
        <a:bodyPr/>
        <a:lstStyle/>
        <a:p>
          <a:endParaRPr lang="nl-BE"/>
        </a:p>
      </dgm:t>
    </dgm:pt>
    <dgm:pt modelId="{FE95B241-D16F-46FC-AE10-AE9EF399BF2C}" type="sibTrans" cxnId="{6ED8C6BD-6C30-473D-8F1D-1667FB924125}">
      <dgm:prSet/>
      <dgm:spPr/>
      <dgm:t>
        <a:bodyPr/>
        <a:lstStyle/>
        <a:p>
          <a:endParaRPr lang="nl-BE"/>
        </a:p>
      </dgm:t>
    </dgm:pt>
    <dgm:pt modelId="{A212FD07-E79D-49ED-9DC2-F9E2D020CC93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Kunnen inzetten/toepassen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7EF561E6-F600-4B48-B9A8-2D5D66AA46AB}" type="parTrans" cxnId="{AC90DAA5-6D8E-4146-AE9E-AC788F6EDAF9}">
      <dgm:prSet/>
      <dgm:spPr/>
      <dgm:t>
        <a:bodyPr/>
        <a:lstStyle/>
        <a:p>
          <a:endParaRPr lang="nl-BE"/>
        </a:p>
      </dgm:t>
    </dgm:pt>
    <dgm:pt modelId="{458F182B-1E0F-463C-B274-198786375AE1}" type="sibTrans" cxnId="{AC90DAA5-6D8E-4146-AE9E-AC788F6EDAF9}">
      <dgm:prSet/>
      <dgm:spPr/>
      <dgm:t>
        <a:bodyPr/>
        <a:lstStyle/>
        <a:p>
          <a:endParaRPr lang="nl-BE"/>
        </a:p>
      </dgm:t>
    </dgm:pt>
    <dgm:pt modelId="{1577E6C2-2455-4B07-BB94-D22C2633ECE8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Vormen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2E3B3DE0-4B1A-4A22-A595-D759E895A8F5}" type="parTrans" cxnId="{3D77275A-26FB-46C4-A8AE-F3A3A35ABB9A}">
      <dgm:prSet/>
      <dgm:spPr/>
      <dgm:t>
        <a:bodyPr/>
        <a:lstStyle/>
        <a:p>
          <a:endParaRPr lang="nl-BE"/>
        </a:p>
      </dgm:t>
    </dgm:pt>
    <dgm:pt modelId="{47520CA1-40AD-42F2-A734-A177111EDF42}" type="sibTrans" cxnId="{3D77275A-26FB-46C4-A8AE-F3A3A35ABB9A}">
      <dgm:prSet/>
      <dgm:spPr/>
      <dgm:t>
        <a:bodyPr/>
        <a:lstStyle/>
        <a:p>
          <a:endParaRPr lang="nl-BE"/>
        </a:p>
      </dgm:t>
    </dgm:pt>
    <dgm:pt modelId="{5590BB17-C249-48D7-839B-6551A4BD7B0C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226853-FEDD-47E7-9131-D1D1CAEAD47F}" type="parTrans" cxnId="{BE293F15-323D-4B70-9C46-8F3A6ECC7A86}">
      <dgm:prSet/>
      <dgm:spPr/>
      <dgm:t>
        <a:bodyPr/>
        <a:lstStyle/>
        <a:p>
          <a:endParaRPr lang="nl-BE"/>
        </a:p>
      </dgm:t>
    </dgm:pt>
    <dgm:pt modelId="{9D7F6697-EDD0-4F1A-8960-7557889E8898}" type="sibTrans" cxnId="{BE293F15-323D-4B70-9C46-8F3A6ECC7A86}">
      <dgm:prSet/>
      <dgm:spPr/>
      <dgm:t>
        <a:bodyPr/>
        <a:lstStyle/>
        <a:p>
          <a:endParaRPr lang="nl-BE"/>
        </a:p>
      </dgm:t>
    </dgm:pt>
    <dgm:pt modelId="{A5AF2402-E470-476F-A467-C66193724D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Systematisch onderzoeken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5D268951-CD18-4517-8494-D84874A3C332}" type="parTrans" cxnId="{8FBFE992-3EF3-44C2-9889-70FCC5F71045}">
      <dgm:prSet/>
      <dgm:spPr/>
      <dgm:t>
        <a:bodyPr/>
        <a:lstStyle/>
        <a:p>
          <a:endParaRPr lang="nl-BE"/>
        </a:p>
      </dgm:t>
    </dgm:pt>
    <dgm:pt modelId="{4427B22D-5C51-4D23-AC80-4DEC44EC3FDB}" type="sibTrans" cxnId="{8FBFE992-3EF3-44C2-9889-70FCC5F71045}">
      <dgm:prSet/>
      <dgm:spPr/>
      <dgm:t>
        <a:bodyPr/>
        <a:lstStyle/>
        <a:p>
          <a:endParaRPr lang="nl-BE"/>
        </a:p>
      </dgm:t>
    </dgm:pt>
    <dgm:pt modelId="{B647E1EF-4AD7-4A8A-9D67-DA6EB1E40B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Geïntegreerd/flexibel inzetten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6EB503F4-5582-4AD1-96AB-540AB6927851}" type="parTrans" cxnId="{452BA8A7-EC69-4B87-9FAD-D945F73AD464}">
      <dgm:prSet/>
      <dgm:spPr/>
      <dgm:t>
        <a:bodyPr/>
        <a:lstStyle/>
        <a:p>
          <a:endParaRPr lang="nl-BE"/>
        </a:p>
      </dgm:t>
    </dgm:pt>
    <dgm:pt modelId="{15C158BA-E29A-4C88-BDD0-7D2BC062BF06}" type="sibTrans" cxnId="{452BA8A7-EC69-4B87-9FAD-D945F73AD464}">
      <dgm:prSet/>
      <dgm:spPr/>
      <dgm:t>
        <a:bodyPr/>
        <a:lstStyle/>
        <a:p>
          <a:endParaRPr lang="nl-BE"/>
        </a:p>
      </dgm:t>
    </dgm:pt>
    <dgm:pt modelId="{BAA55007-ABEE-4369-A56C-A8A0C081DD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Vanuit eigen identiteit/overtuigingen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019FD849-E309-4EB7-ADFC-1B1B8887EA9E}" type="parTrans" cxnId="{57A52288-0551-48C7-AE59-8A2FEC0A65BF}">
      <dgm:prSet/>
      <dgm:spPr/>
      <dgm:t>
        <a:bodyPr/>
        <a:lstStyle/>
        <a:p>
          <a:endParaRPr lang="nl-BE"/>
        </a:p>
      </dgm:t>
    </dgm:pt>
    <dgm:pt modelId="{E783F440-FD01-4D5B-B1C7-6E9367FBAB52}" type="sibTrans" cxnId="{57A52288-0551-48C7-AE59-8A2FEC0A65BF}">
      <dgm:prSet/>
      <dgm:spPr/>
      <dgm:t>
        <a:bodyPr/>
        <a:lstStyle/>
        <a:p>
          <a:endParaRPr lang="nl-BE"/>
        </a:p>
      </dgm:t>
    </dgm:pt>
    <dgm:pt modelId="{78EDEBEB-ADAE-429B-A6B3-1D04D90958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Basishouding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DBA799-1437-4BBD-A50C-49AA301CAA7F}" type="parTrans" cxnId="{16466E6D-90F8-4859-BA8A-094E8C88EFAA}">
      <dgm:prSet/>
      <dgm:spPr/>
      <dgm:t>
        <a:bodyPr/>
        <a:lstStyle/>
        <a:p>
          <a:endParaRPr lang="nl-BE"/>
        </a:p>
      </dgm:t>
    </dgm:pt>
    <dgm:pt modelId="{480559FF-333F-4DE6-8138-BE20F5D83670}" type="sibTrans" cxnId="{16466E6D-90F8-4859-BA8A-094E8C88EFAA}">
      <dgm:prSet/>
      <dgm:spPr/>
      <dgm:t>
        <a:bodyPr/>
        <a:lstStyle/>
        <a:p>
          <a:endParaRPr lang="nl-BE"/>
        </a:p>
      </dgm:t>
    </dgm:pt>
    <dgm:pt modelId="{00055634-9AE9-4560-A854-262B9BF06BB5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 en opvolgen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D100D96F-A244-45E7-9734-18D1DE5029D9}" type="sibTrans" cxnId="{72146918-4BC8-4DDC-93B3-5ED65EE8C610}">
      <dgm:prSet/>
      <dgm:spPr/>
      <dgm:t>
        <a:bodyPr/>
        <a:lstStyle/>
        <a:p>
          <a:endParaRPr lang="nl-BE"/>
        </a:p>
      </dgm:t>
    </dgm:pt>
    <dgm:pt modelId="{7942D9E4-68D0-486C-B0E1-8AB693C4A85C}" type="parTrans" cxnId="{72146918-4BC8-4DDC-93B3-5ED65EE8C610}">
      <dgm:prSet/>
      <dgm:spPr/>
      <dgm:t>
        <a:bodyPr/>
        <a:lstStyle/>
        <a:p>
          <a:endParaRPr lang="nl-BE"/>
        </a:p>
      </dgm:t>
    </dgm:pt>
    <dgm:pt modelId="{98840225-6576-470F-A7AF-C29F4003855A}" type="pres">
      <dgm:prSet presAssocID="{9B61A960-5B79-43EE-8D64-EA9AFB74A370}" presName="Name0" presStyleCnt="0">
        <dgm:presLayoutVars>
          <dgm:dir/>
          <dgm:animLvl val="lvl"/>
          <dgm:resizeHandles val="exact"/>
        </dgm:presLayoutVars>
      </dgm:prSet>
      <dgm:spPr/>
    </dgm:pt>
    <dgm:pt modelId="{4EDBE999-AA38-4E07-B3CF-654056C36D1A}" type="pres">
      <dgm:prSet presAssocID="{FA87C4B0-D8BA-4CFF-BD96-82AC449E57D3}" presName="composite" presStyleCnt="0"/>
      <dgm:spPr/>
    </dgm:pt>
    <dgm:pt modelId="{C1A543B0-8566-4877-BD17-23270B162B1F}" type="pres">
      <dgm:prSet presAssocID="{FA87C4B0-D8BA-4CFF-BD96-82AC449E57D3}" presName="parTx" presStyleLbl="alignNode1" presStyleIdx="0" presStyleCnt="3" custLinFactNeighborX="947" custLinFactNeighborY="6332">
        <dgm:presLayoutVars>
          <dgm:chMax val="0"/>
          <dgm:chPref val="0"/>
          <dgm:bulletEnabled val="1"/>
        </dgm:presLayoutVars>
      </dgm:prSet>
      <dgm:spPr/>
    </dgm:pt>
    <dgm:pt modelId="{5FEC550D-CB3A-4700-924A-C9781B9B1286}" type="pres">
      <dgm:prSet presAssocID="{FA87C4B0-D8BA-4CFF-BD96-82AC449E57D3}" presName="desTx" presStyleLbl="alignAccFollowNode1" presStyleIdx="0" presStyleCnt="3" custLinFactNeighborX="-7289" custLinFactNeighborY="16721">
        <dgm:presLayoutVars>
          <dgm:bulletEnabled val="1"/>
        </dgm:presLayoutVars>
      </dgm:prSet>
      <dgm:spPr/>
    </dgm:pt>
    <dgm:pt modelId="{D8096CE2-2F4E-4CC5-9B2F-384B0930CA7C}" type="pres">
      <dgm:prSet presAssocID="{DF4B7E27-5CF7-4251-90B9-05DD9007282D}" presName="space" presStyleCnt="0"/>
      <dgm:spPr/>
    </dgm:pt>
    <dgm:pt modelId="{6494C953-EBF2-42CA-99CC-B345B70E4693}" type="pres">
      <dgm:prSet presAssocID="{BE5CAFA3-650A-491E-B0F9-1DBB3BBD6243}" presName="composite" presStyleCnt="0"/>
      <dgm:spPr/>
    </dgm:pt>
    <dgm:pt modelId="{5A47E3BE-7141-4598-8675-FCED7CA121B2}" type="pres">
      <dgm:prSet presAssocID="{BE5CAFA3-650A-491E-B0F9-1DBB3BBD6243}" presName="parTx" presStyleLbl="alignNode1" presStyleIdx="1" presStyleCnt="3" custLinFactNeighborX="0" custLinFactNeighborY="4621">
        <dgm:presLayoutVars>
          <dgm:chMax val="0"/>
          <dgm:chPref val="0"/>
          <dgm:bulletEnabled val="1"/>
        </dgm:presLayoutVars>
      </dgm:prSet>
      <dgm:spPr/>
    </dgm:pt>
    <dgm:pt modelId="{9F4BE771-D60F-4F7B-8318-5D171176F36F}" type="pres">
      <dgm:prSet presAssocID="{BE5CAFA3-650A-491E-B0F9-1DBB3BBD6243}" presName="desTx" presStyleLbl="alignAccFollowNode1" presStyleIdx="1" presStyleCnt="3" custLinFactNeighborX="0" custLinFactNeighborY="16721">
        <dgm:presLayoutVars>
          <dgm:bulletEnabled val="1"/>
        </dgm:presLayoutVars>
      </dgm:prSet>
      <dgm:spPr/>
    </dgm:pt>
    <dgm:pt modelId="{3F41C332-B8B4-4D19-88B2-CC37BB47ACB4}" type="pres">
      <dgm:prSet presAssocID="{B4172F18-FD95-4C24-8F89-FBF2AE27B1EE}" presName="space" presStyleCnt="0"/>
      <dgm:spPr/>
    </dgm:pt>
    <dgm:pt modelId="{781BF6D3-B72D-4E0C-8379-FC8EE13A9855}" type="pres">
      <dgm:prSet presAssocID="{534683C7-9110-45D6-B2F8-9D88C5536D33}" presName="composite" presStyleCnt="0"/>
      <dgm:spPr/>
    </dgm:pt>
    <dgm:pt modelId="{27C47C9D-B077-41F2-A857-CD3A279DEB43}" type="pres">
      <dgm:prSet presAssocID="{534683C7-9110-45D6-B2F8-9D88C5536D33}" presName="parTx" presStyleLbl="alignNode1" presStyleIdx="2" presStyleCnt="3" custLinFactNeighborX="103" custLinFactNeighborY="4066">
        <dgm:presLayoutVars>
          <dgm:chMax val="0"/>
          <dgm:chPref val="0"/>
          <dgm:bulletEnabled val="1"/>
        </dgm:presLayoutVars>
      </dgm:prSet>
      <dgm:spPr/>
    </dgm:pt>
    <dgm:pt modelId="{D9694848-C065-40DD-B0BE-3ED64A1BE237}" type="pres">
      <dgm:prSet presAssocID="{534683C7-9110-45D6-B2F8-9D88C5536D33}" presName="desTx" presStyleLbl="alignAccFollowNode1" presStyleIdx="2" presStyleCnt="3" custLinFactNeighborX="3851" custLinFactNeighborY="16721">
        <dgm:presLayoutVars>
          <dgm:bulletEnabled val="1"/>
        </dgm:presLayoutVars>
      </dgm:prSet>
      <dgm:spPr/>
    </dgm:pt>
  </dgm:ptLst>
  <dgm:cxnLst>
    <dgm:cxn modelId="{75146501-2E91-47FA-9D95-4F778798DC55}" type="presOf" srcId="{4AEB563A-7F9C-4867-97AC-AF732993DB75}" destId="{D9694848-C065-40DD-B0BE-3ED64A1BE237}" srcOrd="0" destOrd="0" presId="urn:microsoft.com/office/officeart/2005/8/layout/hList1"/>
    <dgm:cxn modelId="{49CC6406-5DC6-471C-870F-D39837BB58D0}" type="presOf" srcId="{B647E1EF-4AD7-4A8A-9D67-DA6EB1E40B84}" destId="{D9694848-C065-40DD-B0BE-3ED64A1BE237}" srcOrd="0" destOrd="2" presId="urn:microsoft.com/office/officeart/2005/8/layout/hList1"/>
    <dgm:cxn modelId="{49CCE50A-3F9F-4240-8D92-3DC6B1269EA1}" srcId="{BE5CAFA3-650A-491E-B0F9-1DBB3BBD6243}" destId="{B710DF9B-1C6D-4CBD-952E-F653FDCBAD9C}" srcOrd="0" destOrd="0" parTransId="{B12461BC-43F6-4AEA-8ED2-8093263CBC90}" sibTransId="{CA443779-EB5C-412E-B2E7-D5B835C41D7B}"/>
    <dgm:cxn modelId="{272CC00F-6107-4646-9A55-8D4749830C39}" type="presOf" srcId="{9B61A960-5B79-43EE-8D64-EA9AFB74A370}" destId="{98840225-6576-470F-A7AF-C29F4003855A}" srcOrd="0" destOrd="0" presId="urn:microsoft.com/office/officeart/2005/8/layout/hList1"/>
    <dgm:cxn modelId="{2E923615-4EC8-4371-B7F3-5DAB0137E354}" srcId="{9B61A960-5B79-43EE-8D64-EA9AFB74A370}" destId="{FA87C4B0-D8BA-4CFF-BD96-82AC449E57D3}" srcOrd="0" destOrd="0" parTransId="{4F696B38-1A89-4C81-BE2F-9282FF4A1583}" sibTransId="{DF4B7E27-5CF7-4251-90B9-05DD9007282D}"/>
    <dgm:cxn modelId="{BE293F15-323D-4B70-9C46-8F3A6ECC7A86}" srcId="{BE5CAFA3-650A-491E-B0F9-1DBB3BBD6243}" destId="{5590BB17-C249-48D7-839B-6551A4BD7B0C}" srcOrd="4" destOrd="0" parTransId="{BE226853-FEDD-47E7-9131-D1D1CAEAD47F}" sibTransId="{9D7F6697-EDD0-4F1A-8960-7557889E8898}"/>
    <dgm:cxn modelId="{72146918-4BC8-4DDC-93B3-5ED65EE8C610}" srcId="{BE5CAFA3-650A-491E-B0F9-1DBB3BBD6243}" destId="{00055634-9AE9-4560-A854-262B9BF06BB5}" srcOrd="1" destOrd="0" parTransId="{7942D9E4-68D0-486C-B0E1-8AB693C4A85C}" sibTransId="{D100D96F-A244-45E7-9734-18D1DE5029D9}"/>
    <dgm:cxn modelId="{B5D32F1C-FD59-4B54-8A44-4E9E4487C172}" type="presOf" srcId="{B710DF9B-1C6D-4CBD-952E-F653FDCBAD9C}" destId="{9F4BE771-D60F-4F7B-8318-5D171176F36F}" srcOrd="0" destOrd="0" presId="urn:microsoft.com/office/officeart/2005/8/layout/hList1"/>
    <dgm:cxn modelId="{90416A2E-EC29-4286-80A1-8B15BD5563F8}" srcId="{FA87C4B0-D8BA-4CFF-BD96-82AC449E57D3}" destId="{570EF43F-08AD-4699-B4EF-EE5B6855C0EB}" srcOrd="1" destOrd="0" parTransId="{CF148456-2B40-464C-9040-2669F874CFC6}" sibTransId="{52402DAA-2779-4C40-BBB2-337B7AB7D01C}"/>
    <dgm:cxn modelId="{AF243332-D6C1-4ADA-B825-B836EE4F81E4}" type="presOf" srcId="{5590BB17-C249-48D7-839B-6551A4BD7B0C}" destId="{9F4BE771-D60F-4F7B-8318-5D171176F36F}" srcOrd="0" destOrd="4" presId="urn:microsoft.com/office/officeart/2005/8/layout/hList1"/>
    <dgm:cxn modelId="{620D433B-F72D-47E4-8E6F-F4E14599F3FA}" srcId="{FA87C4B0-D8BA-4CFF-BD96-82AC449E57D3}" destId="{1A871863-55F2-4F64-BA10-2239D6E7FDD6}" srcOrd="3" destOrd="0" parTransId="{11C012F0-A14C-4ECE-A543-972C8A5342DC}" sibTransId="{BF039FEE-FDE7-4BFE-8D1B-6FC758EF40AA}"/>
    <dgm:cxn modelId="{9FC6E05B-8400-44D2-998F-CA79BF295319}" type="presOf" srcId="{570EF43F-08AD-4699-B4EF-EE5B6855C0EB}" destId="{5FEC550D-CB3A-4700-924A-C9781B9B1286}" srcOrd="0" destOrd="1" presId="urn:microsoft.com/office/officeart/2005/8/layout/hList1"/>
    <dgm:cxn modelId="{796CF15F-D10D-4520-BA4B-D38B6A392FA2}" type="presOf" srcId="{D7A27189-31E1-4DD5-9469-673BC21057F6}" destId="{5FEC550D-CB3A-4700-924A-C9781B9B1286}" srcOrd="0" destOrd="4" presId="urn:microsoft.com/office/officeart/2005/8/layout/hList1"/>
    <dgm:cxn modelId="{6A75C260-9197-41B7-AB4A-A8AFE9A3254E}" srcId="{FA87C4B0-D8BA-4CFF-BD96-82AC449E57D3}" destId="{BA66ED08-7817-4AC5-ADA2-62FB7E000377}" srcOrd="2" destOrd="0" parTransId="{B9B256BC-9E21-4CC8-AC56-3ED791ECB725}" sibTransId="{F0A20848-6FC8-403F-BA20-07151F670CA7}"/>
    <dgm:cxn modelId="{16466E6D-90F8-4859-BA8A-094E8C88EFAA}" srcId="{534683C7-9110-45D6-B2F8-9D88C5536D33}" destId="{78EDEBEB-ADAE-429B-A6B3-1D04D9095858}" srcOrd="4" destOrd="0" parTransId="{F1DBA799-1437-4BBD-A50C-49AA301CAA7F}" sibTransId="{480559FF-333F-4DE6-8138-BE20F5D83670}"/>
    <dgm:cxn modelId="{3D77275A-26FB-46C4-A8AE-F3A3A35ABB9A}" srcId="{BE5CAFA3-650A-491E-B0F9-1DBB3BBD6243}" destId="{1577E6C2-2455-4B07-BB94-D22C2633ECE8}" srcOrd="3" destOrd="0" parTransId="{2E3B3DE0-4B1A-4A22-A595-D759E895A8F5}" sibTransId="{47520CA1-40AD-42F2-A734-A177111EDF42}"/>
    <dgm:cxn modelId="{5B6EBF87-B5A1-4419-988E-C8B88D746889}" srcId="{9B61A960-5B79-43EE-8D64-EA9AFB74A370}" destId="{534683C7-9110-45D6-B2F8-9D88C5536D33}" srcOrd="2" destOrd="0" parTransId="{05A1ABF8-F6D7-4107-951D-DA83FD3061DD}" sibTransId="{F2659BEC-6FB9-41CF-8705-E8FCF5569E0B}"/>
    <dgm:cxn modelId="{57A52288-0551-48C7-AE59-8A2FEC0A65BF}" srcId="{534683C7-9110-45D6-B2F8-9D88C5536D33}" destId="{BAA55007-ABEE-4369-A56C-A8A0C081DDE9}" srcOrd="3" destOrd="0" parTransId="{019FD849-E309-4EB7-ADFC-1B1B8887EA9E}" sibTransId="{E783F440-FD01-4D5B-B1C7-6E9367FBAB52}"/>
    <dgm:cxn modelId="{8FBFE992-3EF3-44C2-9889-70FCC5F71045}" srcId="{534683C7-9110-45D6-B2F8-9D88C5536D33}" destId="{A5AF2402-E470-476F-A467-C66193724D0C}" srcOrd="1" destOrd="0" parTransId="{5D268951-CD18-4517-8494-D84874A3C332}" sibTransId="{4427B22D-5C51-4D23-AC80-4DEC44EC3FDB}"/>
    <dgm:cxn modelId="{B7A08597-8B62-403D-B8E4-DD9BB056E622}" srcId="{FA87C4B0-D8BA-4CFF-BD96-82AC449E57D3}" destId="{7B717FD2-8BAF-422E-92FB-AC403D948E82}" srcOrd="0" destOrd="0" parTransId="{102DFCBF-47BE-4557-AF76-CA268695E2FA}" sibTransId="{72A74F91-EEAB-4A45-964D-BDFD8854BFDE}"/>
    <dgm:cxn modelId="{A5EBEC9D-36B0-47BC-8752-1408ED030003}" type="presOf" srcId="{534683C7-9110-45D6-B2F8-9D88C5536D33}" destId="{27C47C9D-B077-41F2-A857-CD3A279DEB43}" srcOrd="0" destOrd="0" presId="urn:microsoft.com/office/officeart/2005/8/layout/hList1"/>
    <dgm:cxn modelId="{AC90DAA5-6D8E-4146-AE9E-AC788F6EDAF9}" srcId="{BE5CAFA3-650A-491E-B0F9-1DBB3BBD6243}" destId="{A212FD07-E79D-49ED-9DC2-F9E2D020CC93}" srcOrd="2" destOrd="0" parTransId="{7EF561E6-F600-4B48-B9A8-2D5D66AA46AB}" sibTransId="{458F182B-1E0F-463C-B274-198786375AE1}"/>
    <dgm:cxn modelId="{4455B2A6-5092-459E-BC25-449B5A37093E}" type="presOf" srcId="{FA87C4B0-D8BA-4CFF-BD96-82AC449E57D3}" destId="{C1A543B0-8566-4877-BD17-23270B162B1F}" srcOrd="0" destOrd="0" presId="urn:microsoft.com/office/officeart/2005/8/layout/hList1"/>
    <dgm:cxn modelId="{452BA8A7-EC69-4B87-9FAD-D945F73AD464}" srcId="{534683C7-9110-45D6-B2F8-9D88C5536D33}" destId="{B647E1EF-4AD7-4A8A-9D67-DA6EB1E40B84}" srcOrd="2" destOrd="0" parTransId="{6EB503F4-5582-4AD1-96AB-540AB6927851}" sibTransId="{15C158BA-E29A-4C88-BDD0-7D2BC062BF06}"/>
    <dgm:cxn modelId="{83FDABB6-D5F7-49D4-ACE6-C1160BABD841}" srcId="{9B61A960-5B79-43EE-8D64-EA9AFB74A370}" destId="{BE5CAFA3-650A-491E-B0F9-1DBB3BBD6243}" srcOrd="1" destOrd="0" parTransId="{A5C701E5-B512-4C07-A514-17FFB10E13FC}" sibTransId="{B4172F18-FD95-4C24-8F89-FBF2AE27B1EE}"/>
    <dgm:cxn modelId="{C7D079B7-B29E-4527-8D03-76499627FE32}" type="presOf" srcId="{78EDEBEB-ADAE-429B-A6B3-1D04D9095858}" destId="{D9694848-C065-40DD-B0BE-3ED64A1BE237}" srcOrd="0" destOrd="4" presId="urn:microsoft.com/office/officeart/2005/8/layout/hList1"/>
    <dgm:cxn modelId="{6ED8C6BD-6C30-473D-8F1D-1667FB924125}" srcId="{FA87C4B0-D8BA-4CFF-BD96-82AC449E57D3}" destId="{D7A27189-31E1-4DD5-9469-673BC21057F6}" srcOrd="4" destOrd="0" parTransId="{C3279218-F7F4-4373-A062-0A58410D2E3E}" sibTransId="{FE95B241-D16F-46FC-AE10-AE9EF399BF2C}"/>
    <dgm:cxn modelId="{330245C4-CA95-4323-B8AD-1D326982DD3B}" type="presOf" srcId="{A5AF2402-E470-476F-A467-C66193724D0C}" destId="{D9694848-C065-40DD-B0BE-3ED64A1BE237}" srcOrd="0" destOrd="1" presId="urn:microsoft.com/office/officeart/2005/8/layout/hList1"/>
    <dgm:cxn modelId="{1CC7D0D0-70C3-403F-ACC9-0AEF814D81D9}" type="presOf" srcId="{1A871863-55F2-4F64-BA10-2239D6E7FDD6}" destId="{5FEC550D-CB3A-4700-924A-C9781B9B1286}" srcOrd="0" destOrd="3" presId="urn:microsoft.com/office/officeart/2005/8/layout/hList1"/>
    <dgm:cxn modelId="{3F4BF0D0-3447-4659-AC72-DD2EA2D88F02}" type="presOf" srcId="{00055634-9AE9-4560-A854-262B9BF06BB5}" destId="{9F4BE771-D60F-4F7B-8318-5D171176F36F}" srcOrd="0" destOrd="1" presId="urn:microsoft.com/office/officeart/2005/8/layout/hList1"/>
    <dgm:cxn modelId="{AC90E1E0-0A17-43F1-969C-5A9F3563DD68}" type="presOf" srcId="{7B717FD2-8BAF-422E-92FB-AC403D948E82}" destId="{5FEC550D-CB3A-4700-924A-C9781B9B1286}" srcOrd="0" destOrd="0" presId="urn:microsoft.com/office/officeart/2005/8/layout/hList1"/>
    <dgm:cxn modelId="{00FBD4E1-6A88-487E-94E8-717339ADD54A}" type="presOf" srcId="{BE5CAFA3-650A-491E-B0F9-1DBB3BBD6243}" destId="{5A47E3BE-7141-4598-8675-FCED7CA121B2}" srcOrd="0" destOrd="0" presId="urn:microsoft.com/office/officeart/2005/8/layout/hList1"/>
    <dgm:cxn modelId="{56D5E7E1-931F-4DEA-8DB5-EEA51B700986}" type="presOf" srcId="{A212FD07-E79D-49ED-9DC2-F9E2D020CC93}" destId="{9F4BE771-D60F-4F7B-8318-5D171176F36F}" srcOrd="0" destOrd="2" presId="urn:microsoft.com/office/officeart/2005/8/layout/hList1"/>
    <dgm:cxn modelId="{CE89DAE7-4707-4064-B97D-E50E6016B966}" srcId="{534683C7-9110-45D6-B2F8-9D88C5536D33}" destId="{4AEB563A-7F9C-4867-97AC-AF732993DB75}" srcOrd="0" destOrd="0" parTransId="{CA5C9A9D-85C1-43F2-9D65-0AB0301FDA3C}" sibTransId="{B94F9141-5AA0-482F-B0D0-3CCF639E337A}"/>
    <dgm:cxn modelId="{849918ED-3010-479A-84C4-A36C4170FFCC}" type="presOf" srcId="{BA66ED08-7817-4AC5-ADA2-62FB7E000377}" destId="{5FEC550D-CB3A-4700-924A-C9781B9B1286}" srcOrd="0" destOrd="2" presId="urn:microsoft.com/office/officeart/2005/8/layout/hList1"/>
    <dgm:cxn modelId="{E43B1AF4-6C26-477D-983F-956D9D7F763A}" type="presOf" srcId="{1577E6C2-2455-4B07-BB94-D22C2633ECE8}" destId="{9F4BE771-D60F-4F7B-8318-5D171176F36F}" srcOrd="0" destOrd="3" presId="urn:microsoft.com/office/officeart/2005/8/layout/hList1"/>
    <dgm:cxn modelId="{4B423AFE-A4FE-4CA1-BBF8-63BAAB14EA6F}" type="presOf" srcId="{BAA55007-ABEE-4369-A56C-A8A0C081DDE9}" destId="{D9694848-C065-40DD-B0BE-3ED64A1BE237}" srcOrd="0" destOrd="3" presId="urn:microsoft.com/office/officeart/2005/8/layout/hList1"/>
    <dgm:cxn modelId="{34EC71D1-9706-4484-B421-43D5328547D5}" type="presParOf" srcId="{98840225-6576-470F-A7AF-C29F4003855A}" destId="{4EDBE999-AA38-4E07-B3CF-654056C36D1A}" srcOrd="0" destOrd="0" presId="urn:microsoft.com/office/officeart/2005/8/layout/hList1"/>
    <dgm:cxn modelId="{F4899F8A-4F2C-48F9-8492-720039E31CDE}" type="presParOf" srcId="{4EDBE999-AA38-4E07-B3CF-654056C36D1A}" destId="{C1A543B0-8566-4877-BD17-23270B162B1F}" srcOrd="0" destOrd="0" presId="urn:microsoft.com/office/officeart/2005/8/layout/hList1"/>
    <dgm:cxn modelId="{ECBA8A3F-37E3-4879-BF5A-C9AD0BD4CCFF}" type="presParOf" srcId="{4EDBE999-AA38-4E07-B3CF-654056C36D1A}" destId="{5FEC550D-CB3A-4700-924A-C9781B9B1286}" srcOrd="1" destOrd="0" presId="urn:microsoft.com/office/officeart/2005/8/layout/hList1"/>
    <dgm:cxn modelId="{B65F0EDB-D898-4044-9CB1-42B35B95A536}" type="presParOf" srcId="{98840225-6576-470F-A7AF-C29F4003855A}" destId="{D8096CE2-2F4E-4CC5-9B2F-384B0930CA7C}" srcOrd="1" destOrd="0" presId="urn:microsoft.com/office/officeart/2005/8/layout/hList1"/>
    <dgm:cxn modelId="{5FCB65FA-C0DD-4EC1-912E-7286AA41F508}" type="presParOf" srcId="{98840225-6576-470F-A7AF-C29F4003855A}" destId="{6494C953-EBF2-42CA-99CC-B345B70E4693}" srcOrd="2" destOrd="0" presId="urn:microsoft.com/office/officeart/2005/8/layout/hList1"/>
    <dgm:cxn modelId="{F5239CB8-73B5-4FD3-B47E-5D6B9ED21337}" type="presParOf" srcId="{6494C953-EBF2-42CA-99CC-B345B70E4693}" destId="{5A47E3BE-7141-4598-8675-FCED7CA121B2}" srcOrd="0" destOrd="0" presId="urn:microsoft.com/office/officeart/2005/8/layout/hList1"/>
    <dgm:cxn modelId="{072AD93B-5106-4A3B-AB80-CF2C1F375FFD}" type="presParOf" srcId="{6494C953-EBF2-42CA-99CC-B345B70E4693}" destId="{9F4BE771-D60F-4F7B-8318-5D171176F36F}" srcOrd="1" destOrd="0" presId="urn:microsoft.com/office/officeart/2005/8/layout/hList1"/>
    <dgm:cxn modelId="{52F59DB3-C58B-4955-9E5D-A3E821BD1985}" type="presParOf" srcId="{98840225-6576-470F-A7AF-C29F4003855A}" destId="{3F41C332-B8B4-4D19-88B2-CC37BB47ACB4}" srcOrd="3" destOrd="0" presId="urn:microsoft.com/office/officeart/2005/8/layout/hList1"/>
    <dgm:cxn modelId="{70AE58B9-E9F9-413F-8A7B-09F696CEF5B2}" type="presParOf" srcId="{98840225-6576-470F-A7AF-C29F4003855A}" destId="{781BF6D3-B72D-4E0C-8379-FC8EE13A9855}" srcOrd="4" destOrd="0" presId="urn:microsoft.com/office/officeart/2005/8/layout/hList1"/>
    <dgm:cxn modelId="{1B8CB13E-7262-4AFB-B09D-E98EBDDB1EF1}" type="presParOf" srcId="{781BF6D3-B72D-4E0C-8379-FC8EE13A9855}" destId="{27C47C9D-B077-41F2-A857-CD3A279DEB43}" srcOrd="0" destOrd="0" presId="urn:microsoft.com/office/officeart/2005/8/layout/hList1"/>
    <dgm:cxn modelId="{F10E623D-716B-4EB4-830E-0B9D72A3313C}" type="presParOf" srcId="{781BF6D3-B72D-4E0C-8379-FC8EE13A9855}" destId="{D9694848-C065-40DD-B0BE-3ED64A1BE2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543B0-8566-4877-BD17-23270B162B1F}">
      <dsp:nvSpPr>
        <dsp:cNvPr id="0" name=""/>
        <dsp:cNvSpPr/>
      </dsp:nvSpPr>
      <dsp:spPr>
        <a:xfrm>
          <a:off x="36586" y="759522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1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Aanzetten tot stiel leren</a:t>
          </a:r>
        </a:p>
      </dsp:txBody>
      <dsp:txXfrm>
        <a:off x="36586" y="759522"/>
        <a:ext cx="3485857" cy="1373269"/>
      </dsp:txXfrm>
    </dsp:sp>
    <dsp:sp modelId="{5FEC550D-CB3A-4700-924A-C9781B9B1286}">
      <dsp:nvSpPr>
        <dsp:cNvPr id="0" name=""/>
        <dsp:cNvSpPr/>
      </dsp:nvSpPr>
      <dsp:spPr>
        <a:xfrm>
          <a:off x="0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Eerste stappen naar/aanzetten tot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Verkennen/ontdekken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Overtuiging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39252"/>
        <a:ext cx="3485857" cy="2950875"/>
      </dsp:txXfrm>
    </dsp:sp>
    <dsp:sp modelId="{5A47E3BE-7141-4598-8675-FCED7CA121B2}">
      <dsp:nvSpPr>
        <dsp:cNvPr id="0" name=""/>
        <dsp:cNvSpPr/>
      </dsp:nvSpPr>
      <dsp:spPr>
        <a:xfrm>
          <a:off x="3977452" y="736025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2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Stiel leren</a:t>
          </a:r>
        </a:p>
      </dsp:txBody>
      <dsp:txXfrm>
        <a:off x="3977452" y="736025"/>
        <a:ext cx="3485857" cy="1373269"/>
      </dsp:txXfrm>
    </dsp:sp>
    <dsp:sp modelId="{9F4BE771-D60F-4F7B-8318-5D171176F36F}">
      <dsp:nvSpPr>
        <dsp:cNvPr id="0" name=""/>
        <dsp:cNvSpPr/>
      </dsp:nvSpPr>
      <dsp:spPr>
        <a:xfrm>
          <a:off x="3977452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 en opvolgen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Kunnen inzetten/toepassen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Vormen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7452" y="2539252"/>
        <a:ext cx="3485857" cy="2950875"/>
      </dsp:txXfrm>
    </dsp:sp>
    <dsp:sp modelId="{27C47C9D-B077-41F2-A857-CD3A279DEB43}">
      <dsp:nvSpPr>
        <dsp:cNvPr id="0" name=""/>
        <dsp:cNvSpPr/>
      </dsp:nvSpPr>
      <dsp:spPr>
        <a:xfrm>
          <a:off x="7954905" y="728404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3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Verdieping en integratie</a:t>
          </a:r>
        </a:p>
      </dsp:txBody>
      <dsp:txXfrm>
        <a:off x="7954905" y="728404"/>
        <a:ext cx="3485857" cy="1373269"/>
      </dsp:txXfrm>
    </dsp:sp>
    <dsp:sp modelId="{D9694848-C065-40DD-B0BE-3ED64A1BE237}">
      <dsp:nvSpPr>
        <dsp:cNvPr id="0" name=""/>
        <dsp:cNvSpPr/>
      </dsp:nvSpPr>
      <dsp:spPr>
        <a:xfrm>
          <a:off x="7954905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"/>
          </a:pPr>
          <a:r>
            <a:rPr lang="nl-NL" sz="2000" kern="1200">
              <a:solidFill>
                <a:srgbClr val="002757"/>
              </a:solidFill>
              <a:effectLst/>
            </a:rPr>
            <a:t>Zelfstandig uitvoeren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Systematisch onderzoeken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Geïntegreerd/flexibel inzetten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Vanuit eigen identiteit/overtuigingen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Basishouding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4905" y="2539252"/>
        <a:ext cx="3485857" cy="2950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6T21:05:4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21061 3157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5DA4-0517-469B-A20E-54B75BF32207}" type="datetimeFigureOut">
              <a:rPr lang="nl-BE" smtClean="0"/>
              <a:t>4/03/2024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E7ADA-B818-4A8D-827F-3A2F12FF4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594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6524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844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Hoe ga je </a:t>
            </a:r>
            <a:r>
              <a:rPr lang="en-US" err="1">
                <a:ea typeface="Calibri"/>
                <a:cs typeface="Calibri"/>
              </a:rPr>
              <a:t>naar</a:t>
            </a:r>
            <a:r>
              <a:rPr lang="en-US">
                <a:ea typeface="Calibri"/>
                <a:cs typeface="Calibri"/>
              </a:rPr>
              <a:t> huis?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470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Fijnste</a:t>
            </a:r>
            <a:r>
              <a:rPr lang="en-US">
                <a:ea typeface="Calibri"/>
                <a:cs typeface="Calibri"/>
              </a:rPr>
              <a:t> moment </a:t>
            </a:r>
            <a:r>
              <a:rPr lang="en-US" err="1">
                <a:ea typeface="Calibri"/>
                <a:cs typeface="Calibri"/>
              </a:rPr>
              <a:t>samen</a:t>
            </a:r>
            <a:r>
              <a:rPr lang="en-US">
                <a:ea typeface="Calibri"/>
                <a:cs typeface="Calibri"/>
              </a:rPr>
              <a:t> met je student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Vragen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voor</a:t>
            </a:r>
            <a:r>
              <a:rPr lang="en-US">
                <a:ea typeface="Calibri"/>
                <a:cs typeface="Calibri"/>
              </a:rPr>
              <a:t> het </a:t>
            </a:r>
            <a:r>
              <a:rPr lang="en-US" err="1">
                <a:ea typeface="Calibri"/>
                <a:cs typeface="Calibri"/>
              </a:rPr>
              <a:t>mentorenoverleg</a:t>
            </a:r>
            <a:r>
              <a:rPr lang="en-US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wanneer</a:t>
            </a:r>
            <a:r>
              <a:rPr lang="en-US">
                <a:ea typeface="Calibri"/>
                <a:cs typeface="Calibri"/>
              </a:rPr>
              <a:t> ga je tevreden naar huis? Wat </a:t>
            </a:r>
            <a:r>
              <a:rPr lang="en-US" err="1">
                <a:ea typeface="Calibri"/>
                <a:cs typeface="Calibri"/>
              </a:rPr>
              <a:t>moet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zeker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aan</a:t>
            </a:r>
            <a:r>
              <a:rPr lang="en-US">
                <a:ea typeface="Calibri"/>
                <a:cs typeface="Calibri"/>
              </a:rPr>
              <a:t> bod komen?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076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10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i="1">
                <a:latin typeface="Malgun Gothic"/>
                <a:ea typeface="Malgun Gothic"/>
              </a:rPr>
              <a:t>OPO 2: samen verwonderd zijn </a:t>
            </a:r>
            <a:br>
              <a:rPr lang="nl-BE" sz="1200" i="1">
                <a:ea typeface="Tahoma"/>
                <a:cs typeface="Tahoma"/>
              </a:rPr>
            </a:br>
            <a:endParaRPr lang="nl-BE" sz="1200" i="1">
              <a:ea typeface="Tahoma"/>
              <a:cs typeface="Tahoma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7079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371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51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9575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91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werkvorm = per 2 elk een competentie. Brainstormen op </a:t>
            </a:r>
            <a:r>
              <a:rPr lang="nl-BE" err="1"/>
              <a:t>whitebord</a:t>
            </a:r>
            <a:r>
              <a:rPr lang="nl-BE"/>
              <a:t> en vervolgens borden samen zetten.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922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51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7364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25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564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19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92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8" r:id="rId3"/>
    <p:sldLayoutId id="2147483677" r:id="rId4"/>
    <p:sldLayoutId id="2147483679" r:id="rId5"/>
    <p:sldLayoutId id="2147483675" r:id="rId6"/>
    <p:sldLayoutId id="2147483666" r:id="rId7"/>
    <p:sldLayoutId id="2147483650" r:id="rId8"/>
    <p:sldLayoutId id="2147483672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xhere.com/id/photo/1456387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hyperlink" Target="https://pxhere.com/id/photo/1456387" TargetMode="Externa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customXml" Target="../ink/ink1.xml"/><Relationship Id="rId3" Type="http://schemas.openxmlformats.org/officeDocument/2006/relationships/image" Target="../media/image28.jpe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sv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image" Target="../media/image48.png"/><Relationship Id="rId4" Type="http://schemas.openxmlformats.org/officeDocument/2006/relationships/hyperlink" Target="https://pxhere.com/id/photo/1456387" TargetMode="External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atleen.eerdekens@ucll.be" TargetMode="External"/><Relationship Id="rId7" Type="http://schemas.openxmlformats.org/officeDocument/2006/relationships/image" Target="../media/image12.png"/><Relationship Id="rId2" Type="http://schemas.openxmlformats.org/officeDocument/2006/relationships/hyperlink" Target="mailto:Els.vanwaes@ucll.b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hyperlink" Target="mailto:michelle.magriet@ucll.be" TargetMode="External"/><Relationship Id="rId4" Type="http://schemas.openxmlformats.org/officeDocument/2006/relationships/hyperlink" Target="mailto:dana.bekkers@ucll.b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ll.be/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Mentoren</a:t>
            </a:r>
            <a:br>
              <a:rPr lang="nl-BE"/>
            </a:br>
            <a:r>
              <a:rPr lang="nl-BE"/>
              <a:t>1 </a:t>
            </a:r>
            <a:r>
              <a:rPr lang="nl-BE" err="1"/>
              <a:t>BaKO</a:t>
            </a:r>
            <a:br>
              <a:rPr lang="nl-BE"/>
            </a:br>
            <a:br>
              <a:rPr lang="nl-BE"/>
            </a:br>
            <a:endParaRPr lang="nl-BE" sz="1800">
              <a:ea typeface="Tahoma"/>
              <a:cs typeface="Tahoma"/>
            </a:endParaRP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63C36307-299E-4553-B272-753B6AB7A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z="4400"/>
              <a:t>Semester 2</a:t>
            </a:r>
            <a:endParaRPr lang="nl-BE" sz="44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6419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ge weg naar boven - foto van wailun_liu - Architectuur - Zoom.nl">
            <a:extLst>
              <a:ext uri="{FF2B5EF4-FFF2-40B4-BE49-F238E27FC236}">
                <a16:creationId xmlns:a16="http://schemas.microsoft.com/office/drawing/2014/main" id="{FCDD4E73-BD04-51ED-C1D5-7DC1E320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25" y="0"/>
            <a:ext cx="12384725" cy="6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550702-3522-851C-9CFF-C0958B5C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821" y="5685295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bg1"/>
                </a:solidFill>
              </a:rPr>
              <a:t>OPO 5: ik, jij en wij </a:t>
            </a:r>
          </a:p>
        </p:txBody>
      </p:sp>
    </p:spTree>
    <p:extLst>
      <p:ext uri="{BB962C8B-B14F-4D97-AF65-F5344CB8AC3E}">
        <p14:creationId xmlns:p14="http://schemas.microsoft.com/office/powerpoint/2010/main" val="133270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D895199-74B4-4056-98CD-03141198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Aan de slag met groeidenken </a:t>
            </a:r>
            <a:endParaRPr lang="nl-BE">
              <a:highlight>
                <a:srgbClr val="FF0000"/>
              </a:highlight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F256154-9469-4FF6-ABF2-C4A9EE9F9A2C}"/>
              </a:ext>
            </a:extLst>
          </p:cNvPr>
          <p:cNvSpPr txBox="1"/>
          <p:nvPr/>
        </p:nvSpPr>
        <p:spPr>
          <a:xfrm>
            <a:off x="782649" y="2054046"/>
            <a:ext cx="772616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>
                <a:solidFill>
                  <a:srgbClr val="002060"/>
                </a:solidFill>
              </a:rPr>
              <a:t>Groeidenken: denkstijl die bepaalt hoe je naar jezelf en jouw kwaliteiten en vaardigheden kijkt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Willen nieuwe uitdagingen aangaan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Zien in dat hun inspanning loont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Willen werken aan kleine of grote stappen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400">
              <a:solidFill>
                <a:srgbClr val="002060"/>
              </a:solidFill>
            </a:endParaRPr>
          </a:p>
          <a:p>
            <a:pPr lvl="1"/>
            <a:endParaRPr lang="nl-BE" sz="2400">
              <a:solidFill>
                <a:srgbClr val="002060"/>
              </a:solidFill>
            </a:endParaRPr>
          </a:p>
          <a:p>
            <a:r>
              <a:rPr lang="nl-BE" sz="2400">
                <a:solidFill>
                  <a:srgbClr val="002060"/>
                </a:solidFill>
              </a:rPr>
              <a:t>Vastdenken staat leren in de weg: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Raken wil om te leren kwijt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Durven geen fouten maken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Verliezen intrinsieke motivatie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endParaRPr lang="nl-BE"/>
          </a:p>
        </p:txBody>
      </p:sp>
      <p:pic>
        <p:nvPicPr>
          <p:cNvPr id="7" name="Picture 2" descr="Aan de slag met Groeidenken | Blij met Mij! Academie">
            <a:extLst>
              <a:ext uri="{FF2B5EF4-FFF2-40B4-BE49-F238E27FC236}">
                <a16:creationId xmlns:a16="http://schemas.microsoft.com/office/drawing/2014/main" id="{773B489C-6CAF-4A77-88EE-B78FB26E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89" y="1069358"/>
            <a:ext cx="3113070" cy="308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aktijk Groei - Vastdenken 🤯, heeft jouw kind de neiging om hierin te  vervallen? Dat hoor je niet alleen in de manier waarop het communiceert 🗣,  maar dat zie je ook in">
            <a:extLst>
              <a:ext uri="{FF2B5EF4-FFF2-40B4-BE49-F238E27FC236}">
                <a16:creationId xmlns:a16="http://schemas.microsoft.com/office/drawing/2014/main" id="{C57DEACE-431F-4DD6-A7AE-DC149B915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20" y="4159913"/>
            <a:ext cx="2521872" cy="25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1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61B39-CAAC-41E1-9B9B-0ACB6D66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0" y="69029"/>
            <a:ext cx="10391933" cy="1281113"/>
          </a:xfrm>
        </p:spPr>
        <p:txBody>
          <a:bodyPr/>
          <a:lstStyle/>
          <a:p>
            <a:r>
              <a:rPr lang="nl-BE" sz="2800"/>
              <a:t>Hoe kunnen wij het groeidenken van de studenten stimuleren?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97A558-8A50-4309-96E3-87462D53B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700" y="1580899"/>
            <a:ext cx="9948333" cy="4750153"/>
          </a:xfrm>
        </p:spPr>
        <p:txBody>
          <a:bodyPr/>
          <a:lstStyle/>
          <a:p>
            <a:r>
              <a:rPr lang="nl-BE"/>
              <a:t>Lewis-methode – proactieve tool</a:t>
            </a:r>
          </a:p>
          <a:p>
            <a:pPr lvl="1"/>
            <a:r>
              <a:rPr lang="nl-BE"/>
              <a:t>Hoe zit je erin vandaag?</a:t>
            </a:r>
          </a:p>
          <a:p>
            <a:pPr lvl="1"/>
            <a:r>
              <a:rPr lang="nl-BE"/>
              <a:t>Met welke intentie zit je hier?</a:t>
            </a:r>
          </a:p>
          <a:p>
            <a:pPr lvl="1"/>
            <a:r>
              <a:rPr lang="nl-BE"/>
              <a:t>Wat verwacht je van deze dag?</a:t>
            </a:r>
          </a:p>
          <a:p>
            <a:pPr lvl="1"/>
            <a:r>
              <a:rPr lang="nl-BE"/>
              <a:t>Wat heb jij nodig?</a:t>
            </a:r>
          </a:p>
          <a:p>
            <a:r>
              <a:rPr lang="nl-BE"/>
              <a:t>Groeizinnen </a:t>
            </a:r>
          </a:p>
          <a:p>
            <a:pPr lvl="1"/>
            <a:r>
              <a:rPr lang="nl-BE"/>
              <a:t>Aanmoediging tijdens het proces, bij de kleine of grote stappen die studenten zetten </a:t>
            </a:r>
          </a:p>
          <a:p>
            <a:pPr lvl="1"/>
            <a:r>
              <a:rPr lang="nl-BE"/>
              <a:t>Zijn positief gestimuleerd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882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9A21B1-A3E2-408D-BAEB-3F692C3A8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522" y="605166"/>
            <a:ext cx="9948333" cy="4750153"/>
          </a:xfrm>
        </p:spPr>
        <p:txBody>
          <a:bodyPr/>
          <a:lstStyle/>
          <a:p>
            <a:pPr marL="0" indent="0">
              <a:buNone/>
            </a:pPr>
            <a:r>
              <a:rPr lang="nl-BE"/>
              <a:t>We kunnen studenten niet behoeden voor tegenslag, maar we kunnen hen wel helpen om hun intrinsieke motivatie terug te vinden, zodat ze makkelijker recht veren bij tegenslagen.</a:t>
            </a:r>
          </a:p>
        </p:txBody>
      </p:sp>
      <p:pic>
        <p:nvPicPr>
          <p:cNvPr id="4" name="Picture 2" descr="Aan de slag met Groeidenken | Blij met Mij! Academie">
            <a:extLst>
              <a:ext uri="{FF2B5EF4-FFF2-40B4-BE49-F238E27FC236}">
                <a16:creationId xmlns:a16="http://schemas.microsoft.com/office/drawing/2014/main" id="{FC221A1B-D73E-4B66-912F-A6A2D2C0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80" y="1910954"/>
            <a:ext cx="4993239" cy="4947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46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schoolbord, menu, handschrift&#10;&#10;Automatisch gegenereerde beschrijving">
            <a:extLst>
              <a:ext uri="{FF2B5EF4-FFF2-40B4-BE49-F238E27FC236}">
                <a16:creationId xmlns:a16="http://schemas.microsoft.com/office/drawing/2014/main" id="{446594AA-D50B-9FCA-9D36-DFFFF5E9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Tijd voor een oefening</a:t>
            </a:r>
            <a:endParaRPr lang="en-US"/>
          </a:p>
        </p:txBody>
      </p:sp>
      <p:sp>
        <p:nvSpPr>
          <p:cNvPr id="37" name="Tijdelijke aanduiding voor inhoud 36">
            <a:extLst>
              <a:ext uri="{FF2B5EF4-FFF2-40B4-BE49-F238E27FC236}">
                <a16:creationId xmlns:a16="http://schemas.microsoft.com/office/drawing/2014/main" id="{B8F7FB50-6808-193C-817A-2C1A7B0C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BE">
                <a:ea typeface="Tahoma"/>
                <a:cs typeface="Tahoma"/>
              </a:rPr>
              <a:t>Per 2</a:t>
            </a:r>
          </a:p>
          <a:p>
            <a:r>
              <a:rPr lang="nl-BE">
                <a:ea typeface="Tahoma"/>
                <a:cs typeface="Tahoma"/>
              </a:rPr>
              <a:t>Coach elkaar op één van onderstaande vragen:</a:t>
            </a:r>
          </a:p>
          <a:p>
            <a:pPr lvl="1"/>
            <a:r>
              <a:rPr lang="nl-BE">
                <a:ea typeface="Tahoma"/>
                <a:cs typeface="Tahoma"/>
              </a:rPr>
              <a:t>Wat was het fijnste moment van vorige week in de klas en zorgde ervoor dat je in de flow zat </a:t>
            </a:r>
            <a:r>
              <a:rPr lang="nl-BE" i="1">
                <a:ea typeface="Tahoma"/>
                <a:cs typeface="Tahoma"/>
              </a:rPr>
              <a:t>('Yes, hiervoor doe ik de job')</a:t>
            </a:r>
          </a:p>
          <a:p>
            <a:pPr lvl="1"/>
            <a:r>
              <a:rPr lang="nl-BE">
                <a:ea typeface="Tahoma"/>
                <a:cs typeface="Tahoma"/>
              </a:rPr>
              <a:t>Wat was een lastig moment en wil je graag delen.</a:t>
            </a:r>
          </a:p>
          <a:p>
            <a:pPr lvl="1"/>
            <a:endParaRPr lang="nl-BE">
              <a:ea typeface="Tahoma"/>
              <a:cs typeface="Tahoma"/>
            </a:endParaRPr>
          </a:p>
          <a:p>
            <a:pPr lvl="1"/>
            <a:endParaRPr lang="nl-BE">
              <a:ea typeface="Tahoma"/>
              <a:cs typeface="Tahoma"/>
            </a:endParaRPr>
          </a:p>
          <a:p>
            <a:pPr marL="457200" lvl="1" indent="0">
              <a:buNone/>
            </a:pPr>
            <a:r>
              <a:rPr lang="nl-BE">
                <a:ea typeface="Tahoma"/>
                <a:cs typeface="Tahoma"/>
              </a:rPr>
              <a:t>Voer een </a:t>
            </a:r>
            <a:r>
              <a:rPr lang="nl-BE" err="1">
                <a:ea typeface="Tahoma"/>
                <a:cs typeface="Tahoma"/>
              </a:rPr>
              <a:t>coachingsgesprek</a:t>
            </a:r>
            <a:r>
              <a:rPr lang="nl-BE">
                <a:ea typeface="Tahoma"/>
                <a:cs typeface="Tahoma"/>
              </a:rPr>
              <a:t>: 1 iemand is coach, 1 iemand </a:t>
            </a:r>
            <a:r>
              <a:rPr lang="nl-BE" err="1">
                <a:ea typeface="Tahoma"/>
                <a:cs typeface="Tahoma"/>
              </a:rPr>
              <a:t>coachee</a:t>
            </a:r>
            <a:r>
              <a:rPr lang="nl-BE">
                <a:ea typeface="Tahoma"/>
                <a:cs typeface="Tahoma"/>
              </a:rPr>
              <a:t>.</a:t>
            </a:r>
          </a:p>
          <a:p>
            <a:pPr marL="457200" lvl="1" indent="0">
              <a:buNone/>
            </a:pPr>
            <a:r>
              <a:rPr lang="nl-BE">
                <a:ea typeface="Tahoma"/>
                <a:cs typeface="Tahoma"/>
              </a:rPr>
              <a:t>Pas bewust de basistips toe en kies er één uit waar je extra op wil inzetten.</a:t>
            </a:r>
          </a:p>
        </p:txBody>
      </p:sp>
    </p:spTree>
    <p:extLst>
      <p:ext uri="{BB962C8B-B14F-4D97-AF65-F5344CB8AC3E}">
        <p14:creationId xmlns:p14="http://schemas.microsoft.com/office/powerpoint/2010/main" val="297488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Feedback geven </a:t>
            </a:r>
          </a:p>
        </p:txBody>
      </p:sp>
      <p:pic>
        <p:nvPicPr>
          <p:cNvPr id="5" name="Tijdelijke aanduiding voor inhoud 4" descr="Cadeau met effen opvulling">
            <a:extLst>
              <a:ext uri="{FF2B5EF4-FFF2-40B4-BE49-F238E27FC236}">
                <a16:creationId xmlns:a16="http://schemas.microsoft.com/office/drawing/2014/main" id="{D1D39220-6962-F151-E8C3-BCD81C375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7087" y="796144"/>
            <a:ext cx="914400" cy="9144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BB27FA1-1BEB-478A-464C-77A4FC079A3B}"/>
              </a:ext>
            </a:extLst>
          </p:cNvPr>
          <p:cNvSpPr txBox="1"/>
          <p:nvPr/>
        </p:nvSpPr>
        <p:spPr>
          <a:xfrm>
            <a:off x="8139852" y="362220"/>
            <a:ext cx="218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feedback-cultuur =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E972167-F0AF-82DD-72C0-A599ADF033DE}"/>
              </a:ext>
            </a:extLst>
          </p:cNvPr>
          <p:cNvSpPr txBox="1"/>
          <p:nvPr/>
        </p:nvSpPr>
        <p:spPr>
          <a:xfrm>
            <a:off x="10410417" y="1145743"/>
            <a:ext cx="12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ontvangen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BB13A5-E58F-9055-3A18-2B81D902C554}"/>
              </a:ext>
            </a:extLst>
          </p:cNvPr>
          <p:cNvSpPr txBox="1"/>
          <p:nvPr/>
        </p:nvSpPr>
        <p:spPr>
          <a:xfrm>
            <a:off x="7259733" y="1145743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geven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73247BC-7755-F50C-144D-918C63F3B024}"/>
              </a:ext>
            </a:extLst>
          </p:cNvPr>
          <p:cNvSpPr txBox="1"/>
          <p:nvPr/>
        </p:nvSpPr>
        <p:spPr>
          <a:xfrm>
            <a:off x="8788534" y="2065651"/>
            <a:ext cx="87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vragen</a:t>
            </a:r>
          </a:p>
        </p:txBody>
      </p:sp>
      <p:pic>
        <p:nvPicPr>
          <p:cNvPr id="11" name="Graphic 10" descr="Caret naar links silhouet">
            <a:extLst>
              <a:ext uri="{FF2B5EF4-FFF2-40B4-BE49-F238E27FC236}">
                <a16:creationId xmlns:a16="http://schemas.microsoft.com/office/drawing/2014/main" id="{EB715ED3-1D29-0FEF-B035-91DA3341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9914" y="898795"/>
            <a:ext cx="914400" cy="914400"/>
          </a:xfrm>
          <a:prstGeom prst="rect">
            <a:avLst/>
          </a:prstGeom>
        </p:spPr>
      </p:pic>
      <p:pic>
        <p:nvPicPr>
          <p:cNvPr id="13" name="Graphic 12" descr="Caret naar rechts silhouet">
            <a:extLst>
              <a:ext uri="{FF2B5EF4-FFF2-40B4-BE49-F238E27FC236}">
                <a16:creationId xmlns:a16="http://schemas.microsoft.com/office/drawing/2014/main" id="{229858A5-614C-1097-2937-FDA9F6A00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64260" y="898795"/>
            <a:ext cx="914400" cy="914400"/>
          </a:xfrm>
          <a:prstGeom prst="rect">
            <a:avLst/>
          </a:prstGeom>
        </p:spPr>
      </p:pic>
      <p:pic>
        <p:nvPicPr>
          <p:cNvPr id="14" name="Graphic 13" descr="Caret naar links silhouet">
            <a:extLst>
              <a:ext uri="{FF2B5EF4-FFF2-40B4-BE49-F238E27FC236}">
                <a16:creationId xmlns:a16="http://schemas.microsoft.com/office/drawing/2014/main" id="{98C9F5D7-12D5-337B-1772-2E212139A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753734" y="1428066"/>
            <a:ext cx="914400" cy="9144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33A08805-A91E-F98E-E348-CD7DF4BDF23A}"/>
              </a:ext>
            </a:extLst>
          </p:cNvPr>
          <p:cNvSpPr txBox="1"/>
          <p:nvPr/>
        </p:nvSpPr>
        <p:spPr>
          <a:xfrm>
            <a:off x="346750" y="2566454"/>
            <a:ext cx="52370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/>
              <a:t>Waarderen 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/>
              <a:t>= iemand in zijn kracht zetten 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/>
              <a:t>Het ‘eren’ van iemand zijn ‘waarde’ 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/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/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/>
              <a:t>Betrokken confronteren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/>
              <a:t>best in een sfeer van </a:t>
            </a:r>
            <a:r>
              <a:rPr lang="nl-BE" b="1"/>
              <a:t>waardering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/>
              <a:t>Is het </a:t>
            </a:r>
            <a:r>
              <a:rPr lang="nl-BE" b="1"/>
              <a:t>mandaat</a:t>
            </a:r>
            <a:r>
              <a:rPr lang="nl-BE"/>
              <a:t> van de coach/begeleider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/>
              <a:t>Bedoeling = bijsturen of iets doen inzien 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/>
              <a:t>Doel = groei  </a:t>
            </a:r>
          </a:p>
        </p:txBody>
      </p:sp>
      <p:pic>
        <p:nvPicPr>
          <p:cNvPr id="17" name="Graphic 16" descr="Caret naar rechts silhouet">
            <a:extLst>
              <a:ext uri="{FF2B5EF4-FFF2-40B4-BE49-F238E27FC236}">
                <a16:creationId xmlns:a16="http://schemas.microsoft.com/office/drawing/2014/main" id="{83D23728-4AD5-0DB1-5B4F-7C7A0A3DE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9882" y="2715030"/>
            <a:ext cx="914400" cy="9144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A9E9BC2E-B007-EA5D-7CE1-3FFBE713F3F1}"/>
              </a:ext>
            </a:extLst>
          </p:cNvPr>
          <p:cNvSpPr txBox="1"/>
          <p:nvPr/>
        </p:nvSpPr>
        <p:spPr>
          <a:xfrm>
            <a:off x="5504710" y="2566454"/>
            <a:ext cx="3510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Leidt tot </a:t>
            </a:r>
            <a:r>
              <a:rPr lang="nl-BE">
                <a:sym typeface="Wingdings" panose="05000000000000000000" pitchFamily="2" charset="2"/>
              </a:rPr>
              <a:t> energie, flow, </a:t>
            </a:r>
            <a:r>
              <a:rPr lang="nl-BE" b="1">
                <a:sym typeface="Wingdings" panose="05000000000000000000" pitchFamily="2" charset="2"/>
              </a:rPr>
              <a:t>zelfvertrouwen</a:t>
            </a:r>
            <a:r>
              <a:rPr lang="nl-BE">
                <a:sym typeface="Wingdings" panose="05000000000000000000" pitchFamily="2" charset="2"/>
              </a:rPr>
              <a:t>, groei, talentontwikkeling, </a:t>
            </a:r>
            <a:r>
              <a:rPr lang="nl-BE" b="1">
                <a:sym typeface="Wingdings" panose="05000000000000000000" pitchFamily="2" charset="2"/>
              </a:rPr>
              <a:t>sfeer</a:t>
            </a:r>
            <a:r>
              <a:rPr lang="nl-BE">
                <a:sym typeface="Wingdings" panose="05000000000000000000" pitchFamily="2" charset="2"/>
              </a:rPr>
              <a:t>, </a:t>
            </a:r>
            <a:r>
              <a:rPr lang="nl-BE" b="1">
                <a:sym typeface="Wingdings" panose="05000000000000000000" pitchFamily="2" charset="2"/>
              </a:rPr>
              <a:t>motivatie</a:t>
            </a:r>
            <a:r>
              <a:rPr lang="nl-BE">
                <a:sym typeface="Wingdings" panose="05000000000000000000" pitchFamily="2" charset="2"/>
              </a:rPr>
              <a:t>, </a:t>
            </a:r>
            <a:r>
              <a:rPr lang="nl-BE" b="1">
                <a:sym typeface="Wingdings" panose="05000000000000000000" pitchFamily="2" charset="2"/>
              </a:rPr>
              <a:t>creativiteit</a:t>
            </a:r>
            <a:endParaRPr lang="nl-BE" b="1"/>
          </a:p>
        </p:txBody>
      </p:sp>
      <p:pic>
        <p:nvPicPr>
          <p:cNvPr id="20" name="Graphic 19" descr="Caret naar rechts silhouet">
            <a:extLst>
              <a:ext uri="{FF2B5EF4-FFF2-40B4-BE49-F238E27FC236}">
                <a16:creationId xmlns:a16="http://schemas.microsoft.com/office/drawing/2014/main" id="{EB030D87-9077-DF85-908E-BF84FD49A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4273" y="2709419"/>
            <a:ext cx="914400" cy="9144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DBABEAAA-ED9B-DB12-5C61-04FC0265B620}"/>
              </a:ext>
            </a:extLst>
          </p:cNvPr>
          <p:cNvSpPr txBox="1"/>
          <p:nvPr/>
        </p:nvSpPr>
        <p:spPr>
          <a:xfrm>
            <a:off x="8985900" y="294392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= winst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ED6716E-739F-18AE-6A54-C0C01D6B388D}"/>
              </a:ext>
            </a:extLst>
          </p:cNvPr>
          <p:cNvSpPr/>
          <p:nvPr/>
        </p:nvSpPr>
        <p:spPr>
          <a:xfrm>
            <a:off x="6972867" y="233680"/>
            <a:ext cx="4872383" cy="2284890"/>
          </a:xfrm>
          <a:prstGeom prst="rect">
            <a:avLst/>
          </a:prstGeom>
          <a:noFill/>
          <a:ln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3" name="Graphic 22" descr="Caret naar rechts silhouet">
            <a:extLst>
              <a:ext uri="{FF2B5EF4-FFF2-40B4-BE49-F238E27FC236}">
                <a16:creationId xmlns:a16="http://schemas.microsoft.com/office/drawing/2014/main" id="{16DE40F7-3C16-6BE2-010E-3C1DD05F1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7021" y="4696230"/>
            <a:ext cx="914400" cy="914400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6A924ECC-A614-F601-63DB-FB55BA717AFA}"/>
              </a:ext>
            </a:extLst>
          </p:cNvPr>
          <p:cNvSpPr txBox="1"/>
          <p:nvPr/>
        </p:nvSpPr>
        <p:spPr>
          <a:xfrm>
            <a:off x="7111281" y="4947535"/>
            <a:ext cx="236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Waarom zo moeilijk? </a:t>
            </a:r>
          </a:p>
        </p:txBody>
      </p:sp>
    </p:spTree>
    <p:extLst>
      <p:ext uri="{BB962C8B-B14F-4D97-AF65-F5344CB8AC3E}">
        <p14:creationId xmlns:p14="http://schemas.microsoft.com/office/powerpoint/2010/main" val="395842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Feedback geven – hoe? </a:t>
            </a:r>
          </a:p>
        </p:txBody>
      </p:sp>
      <p:sp>
        <p:nvSpPr>
          <p:cNvPr id="37" name="Tijdelijke aanduiding voor inhoud 36">
            <a:extLst>
              <a:ext uri="{FF2B5EF4-FFF2-40B4-BE49-F238E27FC236}">
                <a16:creationId xmlns:a16="http://schemas.microsoft.com/office/drawing/2014/main" id="{B8F7FB50-6808-193C-817A-2C1A7B0C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Waarderen </a:t>
            </a:r>
          </a:p>
          <a:p>
            <a:endParaRPr lang="nl-BE"/>
          </a:p>
          <a:p>
            <a:r>
              <a:rPr lang="nl-BE"/>
              <a:t>Betrokken confronteren</a:t>
            </a:r>
          </a:p>
          <a:p>
            <a:pPr lvl="1"/>
            <a:r>
              <a:rPr lang="nl-BE"/>
              <a:t>Stap 1: wat zegt dit over mij? </a:t>
            </a:r>
          </a:p>
          <a:p>
            <a:pPr lvl="1"/>
            <a:r>
              <a:rPr lang="nl-BE"/>
              <a:t>Stap 2: 	  	objectieve waarneming? </a:t>
            </a:r>
          </a:p>
          <a:p>
            <a:pPr marL="457200" lvl="1" indent="0">
              <a:buNone/>
            </a:pPr>
            <a:r>
              <a:rPr lang="nl-BE"/>
              <a:t>			</a:t>
            </a:r>
          </a:p>
          <a:p>
            <a:pPr marL="457200" lvl="1" indent="0">
              <a:buNone/>
            </a:pPr>
            <a:r>
              <a:rPr lang="nl-BE"/>
              <a:t>				welk gevoel heb je daarbij?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behoefte?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verzoek?	 </a:t>
            </a:r>
          </a:p>
        </p:txBody>
      </p:sp>
      <p:pic>
        <p:nvPicPr>
          <p:cNvPr id="39" name="Graphic 38" descr="Oog met effen opvulling">
            <a:extLst>
              <a:ext uri="{FF2B5EF4-FFF2-40B4-BE49-F238E27FC236}">
                <a16:creationId xmlns:a16="http://schemas.microsoft.com/office/drawing/2014/main" id="{A24166FB-13E7-253C-9F4B-5393E5C03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3076" y="3202878"/>
            <a:ext cx="914400" cy="914400"/>
          </a:xfrm>
          <a:prstGeom prst="rect">
            <a:avLst/>
          </a:prstGeom>
        </p:spPr>
      </p:pic>
      <p:pic>
        <p:nvPicPr>
          <p:cNvPr id="41" name="Graphic 40" descr="Hart met effen opvulling">
            <a:extLst>
              <a:ext uri="{FF2B5EF4-FFF2-40B4-BE49-F238E27FC236}">
                <a16:creationId xmlns:a16="http://schemas.microsoft.com/office/drawing/2014/main" id="{562D3749-5BCB-7D97-45E6-25904A8F4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3076" y="3839464"/>
            <a:ext cx="914400" cy="914400"/>
          </a:xfrm>
          <a:prstGeom prst="rect">
            <a:avLst/>
          </a:prstGeom>
        </p:spPr>
      </p:pic>
      <p:pic>
        <p:nvPicPr>
          <p:cNvPr id="43" name="Graphic 42" descr="Dim (middelgrote zon) met effen opvulling">
            <a:extLst>
              <a:ext uri="{FF2B5EF4-FFF2-40B4-BE49-F238E27FC236}">
                <a16:creationId xmlns:a16="http://schemas.microsoft.com/office/drawing/2014/main" id="{19C79D12-DC3A-E2DB-8810-375E1F4778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6979" y="4557251"/>
            <a:ext cx="914400" cy="914400"/>
          </a:xfrm>
          <a:prstGeom prst="rect">
            <a:avLst/>
          </a:prstGeom>
        </p:spPr>
      </p:pic>
      <p:pic>
        <p:nvPicPr>
          <p:cNvPr id="45" name="Graphic 44" descr="Vraagteken met effen opvulling">
            <a:extLst>
              <a:ext uri="{FF2B5EF4-FFF2-40B4-BE49-F238E27FC236}">
                <a16:creationId xmlns:a16="http://schemas.microsoft.com/office/drawing/2014/main" id="{BE2D6C26-8550-8B33-835D-5A7987FDB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65028" y="5365281"/>
            <a:ext cx="914400" cy="914400"/>
          </a:xfrm>
          <a:prstGeom prst="rect">
            <a:avLst/>
          </a:prstGeom>
        </p:spPr>
      </p:pic>
      <p:pic>
        <p:nvPicPr>
          <p:cNvPr id="47" name="Graphic 46" descr="Stoppen met effen opvulling">
            <a:extLst>
              <a:ext uri="{FF2B5EF4-FFF2-40B4-BE49-F238E27FC236}">
                <a16:creationId xmlns:a16="http://schemas.microsoft.com/office/drawing/2014/main" id="{C5294CFD-91FE-1A31-79B2-90944A8AE1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22080" y="2414727"/>
            <a:ext cx="914400" cy="914400"/>
          </a:xfrm>
          <a:prstGeom prst="rect">
            <a:avLst/>
          </a:prstGeom>
        </p:spPr>
      </p:pic>
      <p:pic>
        <p:nvPicPr>
          <p:cNvPr id="49" name="Graphic 48" descr="Waarschuwing met effen opvulling">
            <a:extLst>
              <a:ext uri="{FF2B5EF4-FFF2-40B4-BE49-F238E27FC236}">
                <a16:creationId xmlns:a16="http://schemas.microsoft.com/office/drawing/2014/main" id="{7CDE9ECE-51EB-FE66-DF91-695C42A0D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7115" y="4792829"/>
            <a:ext cx="914400" cy="9144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A70BB3C-1664-D998-0799-E71BFED8BBFD}"/>
              </a:ext>
            </a:extLst>
          </p:cNvPr>
          <p:cNvSpPr txBox="1"/>
          <p:nvPr/>
        </p:nvSpPr>
        <p:spPr>
          <a:xfrm>
            <a:off x="1071515" y="4746311"/>
            <a:ext cx="1724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Transparant </a:t>
            </a:r>
          </a:p>
          <a:p>
            <a:r>
              <a:rPr lang="nl-BE"/>
              <a:t>Discreet </a:t>
            </a:r>
          </a:p>
          <a:p>
            <a:r>
              <a:rPr lang="nl-BE"/>
              <a:t>Zonder oordeel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C7EBD3F1-E2DE-113A-E07E-D2DC5960F523}"/>
              </a:ext>
            </a:extLst>
          </p:cNvPr>
          <p:cNvSpPr/>
          <p:nvPr/>
        </p:nvSpPr>
        <p:spPr>
          <a:xfrm>
            <a:off x="79513" y="4663621"/>
            <a:ext cx="2716192" cy="1441175"/>
          </a:xfrm>
          <a:prstGeom prst="rect">
            <a:avLst/>
          </a:prstGeom>
          <a:noFill/>
          <a:ln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79FD92FD-679C-4B88-D4F3-F244698CFABA}"/>
              </a:ext>
            </a:extLst>
          </p:cNvPr>
          <p:cNvSpPr txBox="1"/>
          <p:nvPr/>
        </p:nvSpPr>
        <p:spPr>
          <a:xfrm>
            <a:off x="44928" y="5678156"/>
            <a:ext cx="11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veiligheid</a:t>
            </a:r>
          </a:p>
        </p:txBody>
      </p:sp>
      <p:pic>
        <p:nvPicPr>
          <p:cNvPr id="1026" name="Picture 2" descr="Ontwikkelingsgericht Onderwijs">
            <a:extLst>
              <a:ext uri="{FF2B5EF4-FFF2-40B4-BE49-F238E27FC236}">
                <a16:creationId xmlns:a16="http://schemas.microsoft.com/office/drawing/2014/main" id="{50A15594-6BDD-DFCD-7800-BBC6DA155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"/>
          <a:stretch/>
        </p:blipFill>
        <p:spPr bwMode="auto">
          <a:xfrm>
            <a:off x="9045789" y="4860235"/>
            <a:ext cx="3146212" cy="19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C715B6-48FC-4F77-537A-A41E63266C52}"/>
              </a:ext>
            </a:extLst>
          </p:cNvPr>
          <p:cNvSpPr txBox="1"/>
          <p:nvPr/>
        </p:nvSpPr>
        <p:spPr>
          <a:xfrm>
            <a:off x="8931045" y="1654798"/>
            <a:ext cx="2360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72EE291-77ED-4C2A-DAE4-47076D09AEF6}"/>
                  </a:ext>
                </a:extLst>
              </p14:cNvPr>
              <p14:cNvContentPartPr/>
              <p14:nvPr/>
            </p14:nvContentPartPr>
            <p14:xfrm>
              <a:off x="13618722" y="2026595"/>
              <a:ext cx="24319" cy="24319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72EE291-77ED-4C2A-DAE4-47076D09AEF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402772" y="810645"/>
                <a:ext cx="2431900" cy="24319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B99688-6F0F-99C9-3690-A68A27CFD6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70903" y="917457"/>
            <a:ext cx="45148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C7EE1-D586-429C-A8CB-29B790F3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886" y="235283"/>
            <a:ext cx="9948332" cy="1281113"/>
          </a:xfrm>
        </p:spPr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9E0346-3F22-44A4-8182-6F84B7EE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6" y="1891145"/>
            <a:ext cx="11427488" cy="4388536"/>
          </a:xfrm>
        </p:spPr>
        <p:txBody>
          <a:bodyPr/>
          <a:lstStyle/>
          <a:p>
            <a:pPr marL="0" indent="0">
              <a:buNone/>
            </a:pPr>
            <a:r>
              <a:rPr lang="nl-BE" sz="3200" b="1">
                <a:solidFill>
                  <a:srgbClr val="FF0066"/>
                </a:solidFill>
              </a:rPr>
              <a:t>M  O  V  E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 sz="2400"/>
              <a:t>Leraars bewegen voor kinderen en jongeren</a:t>
            </a:r>
          </a:p>
          <a:p>
            <a:pPr marL="0" indent="0">
              <a:buNone/>
            </a:pPr>
            <a:r>
              <a:rPr lang="nl-BE" sz="2400"/>
              <a:t>Leraars bewegen met hun hele zijn</a:t>
            </a:r>
          </a:p>
          <a:p>
            <a:pPr marL="0" indent="0">
              <a:buNone/>
            </a:pPr>
            <a:r>
              <a:rPr lang="nl-BE" sz="2400"/>
              <a:t>Leraars bewegen met kennis van zaken</a:t>
            </a:r>
          </a:p>
          <a:p>
            <a:pPr marL="0" indent="0">
              <a:buNone/>
            </a:pPr>
            <a:r>
              <a:rPr lang="nl-BE" sz="2400"/>
              <a:t>Leraars bewegen samen </a:t>
            </a:r>
          </a:p>
          <a:p>
            <a:endParaRPr lang="nl-BE"/>
          </a:p>
        </p:txBody>
      </p:sp>
      <p:pic>
        <p:nvPicPr>
          <p:cNvPr id="3076" name="Picture 4" descr="Roadtrippen langs Route 66 in Amerika | KILROY">
            <a:extLst>
              <a:ext uri="{FF2B5EF4-FFF2-40B4-BE49-F238E27FC236}">
                <a16:creationId xmlns:a16="http://schemas.microsoft.com/office/drawing/2014/main" id="{FBDC56B1-227D-4B13-B48C-89A4098A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-43878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436CF4C-908B-4974-9C02-088F63CC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973C5-9C96-78DA-06A2-B9573956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7B762-4063-8A22-EB8F-F7DA036B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700" y="2950824"/>
            <a:ext cx="9948333" cy="3044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BE"/>
              <a:t>Het competentieprofiel vanuit de MOVE is nog redelijk algemeen (zie volgende slide) 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nl-BE">
                <a:ea typeface="Tahoma"/>
                <a:cs typeface="Tahoma"/>
              </a:rPr>
              <a:t>Hoe heb je het schrijven van het verslag in december ervaren?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BE"/>
              <a:t>Wat verwacht je van jouw student m.b.t. het competentieprofiel?</a:t>
            </a:r>
            <a:endParaRPr lang="nl-BE">
              <a:ea typeface="Tahoma"/>
              <a:cs typeface="Tahoma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D6C4D1-FE40-BB0A-0C70-ED682F0C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5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94711F-2686-4D83-9F13-07CCBF51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BaKO</a:t>
            </a:r>
            <a:r>
              <a:rPr lang="nl-BE"/>
              <a:t> klasgroep D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F463E5-B555-4907-91F1-E6CAA6BD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9" y="2021049"/>
            <a:ext cx="11562985" cy="4213137"/>
          </a:xfrm>
        </p:spPr>
        <p:txBody>
          <a:bodyPr/>
          <a:lstStyle/>
          <a:p>
            <a:pPr marL="0" indent="0">
              <a:buNone/>
            </a:pPr>
            <a:r>
              <a:rPr lang="nl-BE" sz="3200">
                <a:latin typeface="Ink Free" panose="03080402000500000000" pitchFamily="66" charset="0"/>
              </a:rPr>
              <a:t>Kernbegeleiders</a:t>
            </a: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lector Rooms-</a:t>
            </a: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Katholieke Godsdienst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D16432-32A1-41F4-8E39-0F88C5C2C5D1}"/>
              </a:ext>
            </a:extLst>
          </p:cNvPr>
          <p:cNvSpPr txBox="1"/>
          <p:nvPr/>
        </p:nvSpPr>
        <p:spPr>
          <a:xfrm>
            <a:off x="3255019" y="5532862"/>
            <a:ext cx="235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2"/>
              </a:rPr>
              <a:t>els.vanwaes@ucll.be</a:t>
            </a:r>
            <a:r>
              <a:rPr lang="nl-BE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20F78DB-F39F-4E52-8E37-22AF61558DD4}"/>
              </a:ext>
            </a:extLst>
          </p:cNvPr>
          <p:cNvSpPr txBox="1"/>
          <p:nvPr/>
        </p:nvSpPr>
        <p:spPr>
          <a:xfrm>
            <a:off x="9212595" y="5281888"/>
            <a:ext cx="297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3"/>
              </a:rPr>
              <a:t>katleen.eerdekens@ucll.be</a:t>
            </a:r>
            <a:r>
              <a:rPr lang="nl-BE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6C0778-F48E-4BA2-8C33-3C7857110BC6}"/>
              </a:ext>
            </a:extLst>
          </p:cNvPr>
          <p:cNvSpPr txBox="1"/>
          <p:nvPr/>
        </p:nvSpPr>
        <p:spPr>
          <a:xfrm>
            <a:off x="6887751" y="5648044"/>
            <a:ext cx="248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4"/>
              </a:rPr>
              <a:t>dana.bekkers@ucll.be</a:t>
            </a:r>
            <a:r>
              <a:rPr lang="nl-BE"/>
              <a:t> </a:t>
            </a:r>
          </a:p>
        </p:txBody>
      </p:sp>
      <p:cxnSp>
        <p:nvCxnSpPr>
          <p:cNvPr id="9" name="Verbindingslijn: gekromd 8">
            <a:extLst>
              <a:ext uri="{FF2B5EF4-FFF2-40B4-BE49-F238E27FC236}">
                <a16:creationId xmlns:a16="http://schemas.microsoft.com/office/drawing/2014/main" id="{745EE7D4-82DA-49CC-AF78-75D564F42D52}"/>
              </a:ext>
            </a:extLst>
          </p:cNvPr>
          <p:cNvCxnSpPr>
            <a:cxnSpLocks/>
          </p:cNvCxnSpPr>
          <p:nvPr/>
        </p:nvCxnSpPr>
        <p:spPr>
          <a:xfrm rot="10800000">
            <a:off x="3466103" y="2249163"/>
            <a:ext cx="1609330" cy="795132"/>
          </a:xfrm>
          <a:prstGeom prst="curvedConnector3">
            <a:avLst>
              <a:gd name="adj1" fmla="val 64684"/>
            </a:avLst>
          </a:prstGeom>
          <a:ln w="28575">
            <a:solidFill>
              <a:srgbClr val="E0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ingslijn: gekromd 12">
            <a:extLst>
              <a:ext uri="{FF2B5EF4-FFF2-40B4-BE49-F238E27FC236}">
                <a16:creationId xmlns:a16="http://schemas.microsoft.com/office/drawing/2014/main" id="{54EA96D5-A9C7-4B7B-9240-DDFD389772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28722" y="3695223"/>
            <a:ext cx="878240" cy="598894"/>
          </a:xfrm>
          <a:prstGeom prst="curvedConnector3">
            <a:avLst>
              <a:gd name="adj1" fmla="val -26210"/>
            </a:avLst>
          </a:prstGeom>
          <a:ln w="28575">
            <a:solidFill>
              <a:srgbClr val="E0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6EFE6F86-0A43-4B42-BB2D-75772BF277DA}"/>
              </a:ext>
            </a:extLst>
          </p:cNvPr>
          <p:cNvSpPr txBox="1"/>
          <p:nvPr/>
        </p:nvSpPr>
        <p:spPr>
          <a:xfrm>
            <a:off x="6865886" y="5281888"/>
            <a:ext cx="250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5"/>
              </a:rPr>
              <a:t>nele.hermans@ucll.be</a:t>
            </a:r>
            <a:r>
              <a:rPr lang="nl-BE"/>
              <a:t>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9076241-99E6-4B3A-A5A4-1FBADAA51838}"/>
              </a:ext>
            </a:extLst>
          </p:cNvPr>
          <p:cNvSpPr txBox="1"/>
          <p:nvPr/>
        </p:nvSpPr>
        <p:spPr>
          <a:xfrm>
            <a:off x="9212595" y="5648044"/>
            <a:ext cx="274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5"/>
              </a:rPr>
              <a:t>michelle.metten@ucll.be</a:t>
            </a:r>
            <a:r>
              <a:rPr lang="nl-BE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AE691-A99F-01B7-01DD-74798FDF1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19" t="17700" r="523" b="702"/>
          <a:stretch/>
        </p:blipFill>
        <p:spPr>
          <a:xfrm>
            <a:off x="1107923" y="2965726"/>
            <a:ext cx="1619069" cy="2485273"/>
          </a:xfrm>
          <a:prstGeom prst="rect">
            <a:avLst/>
          </a:prstGeom>
        </p:spPr>
      </p:pic>
      <p:pic>
        <p:nvPicPr>
          <p:cNvPr id="8" name="Afbeelding 7" descr="Afbeelding met kleding, persoon, buitenshuis, gras&#10;&#10;Automatisch gegenereerde beschrijving">
            <a:extLst>
              <a:ext uri="{FF2B5EF4-FFF2-40B4-BE49-F238E27FC236}">
                <a16:creationId xmlns:a16="http://schemas.microsoft.com/office/drawing/2014/main" id="{EB8DA721-08FA-FC62-1902-66B7934C0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564" y="1214216"/>
            <a:ext cx="4448483" cy="31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2877EF-789E-40FF-9A32-50976AC1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462238" y="3491154"/>
            <a:ext cx="4232452" cy="12775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F257980-093F-4AE0-ACC9-9C55AF9B1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78" y="0"/>
            <a:ext cx="10969405" cy="6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4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AC4FB-ACC1-4B1A-A85E-CEF13965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2A93BE-469D-4CA1-A033-ED34592D8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3463"/>
              </p:ext>
            </p:extLst>
          </p:nvPr>
        </p:nvGraphicFramePr>
        <p:xfrm>
          <a:off x="375618" y="1119692"/>
          <a:ext cx="11440763" cy="566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1EFEEE6-80C4-45C6-BA13-6E5355041C4F}"/>
              </a:ext>
            </a:extLst>
          </p:cNvPr>
          <p:cNvSpPr/>
          <p:nvPr/>
        </p:nvSpPr>
        <p:spPr>
          <a:xfrm>
            <a:off x="244966" y="1645920"/>
            <a:ext cx="3790585" cy="5143051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05E75EE-206A-4B97-AF16-F87E45DE8A9C}"/>
              </a:ext>
            </a:extLst>
          </p:cNvPr>
          <p:cNvSpPr txBox="1"/>
          <p:nvPr/>
        </p:nvSpPr>
        <p:spPr>
          <a:xfrm>
            <a:off x="1998701" y="913256"/>
            <a:ext cx="3740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>
                <a:solidFill>
                  <a:srgbClr val="E00049"/>
                </a:solidFill>
              </a:rPr>
              <a:t>Beheersingsniveaus</a:t>
            </a:r>
          </a:p>
        </p:txBody>
      </p:sp>
    </p:spTree>
    <p:extLst>
      <p:ext uri="{BB962C8B-B14F-4D97-AF65-F5344CB8AC3E}">
        <p14:creationId xmlns:p14="http://schemas.microsoft.com/office/powerpoint/2010/main" val="2379313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187E4-AD46-4C2F-977B-062DC0B4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9B045707-87F9-4157-8C78-E1ED281D5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186655"/>
              </p:ext>
            </p:extLst>
          </p:nvPr>
        </p:nvGraphicFramePr>
        <p:xfrm>
          <a:off x="0" y="1826259"/>
          <a:ext cx="12433955" cy="3434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6779">
                  <a:extLst>
                    <a:ext uri="{9D8B030D-6E8A-4147-A177-3AD203B41FA5}">
                      <a16:colId xmlns:a16="http://schemas.microsoft.com/office/drawing/2014/main" val="3081614857"/>
                    </a:ext>
                  </a:extLst>
                </a:gridCol>
                <a:gridCol w="7287176">
                  <a:extLst>
                    <a:ext uri="{9D8B030D-6E8A-4147-A177-3AD203B41FA5}">
                      <a16:colId xmlns:a16="http://schemas.microsoft.com/office/drawing/2014/main" val="3821305460"/>
                    </a:ext>
                  </a:extLst>
                </a:gridCol>
              </a:tblGrid>
              <a:tr h="600102">
                <a:tc>
                  <a:txBody>
                    <a:bodyPr/>
                    <a:lstStyle/>
                    <a:p>
                      <a:r>
                        <a:rPr lang="nl-BE" sz="2400"/>
                        <a:t>Semester 1</a:t>
                      </a:r>
                    </a:p>
                  </a:txBody>
                  <a:tcPr marL="80271" marR="80271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/>
                        <a:t>Semester 2: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528614387"/>
                  </a:ext>
                </a:extLst>
              </a:tr>
              <a:tr h="2834751"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3 stageweken:</a:t>
                      </a:r>
                    </a:p>
                    <a:p>
                      <a:endParaRPr lang="nl-BE" sz="2400">
                        <a:solidFill>
                          <a:srgbClr val="002757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oktober: themaloos werken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november: vanuit een thema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december: vanuit een thema </a:t>
                      </a:r>
                    </a:p>
                  </a:txBody>
                  <a:tcPr marL="80271" marR="8027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4 stageweken:</a:t>
                      </a:r>
                    </a:p>
                    <a:p>
                      <a:endParaRPr lang="nl-BE" sz="2400">
                        <a:solidFill>
                          <a:srgbClr val="002757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-  2 weken maart: </a:t>
                      </a:r>
                      <a:br>
                        <a:rPr lang="nl-BE" sz="2400">
                          <a:solidFill>
                            <a:srgbClr val="002757"/>
                          </a:solidFill>
                        </a:rPr>
                      </a:b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	* 1 week vanuit een thema; </a:t>
                      </a:r>
                      <a:br>
                        <a:rPr lang="nl-BE" sz="2400">
                          <a:solidFill>
                            <a:srgbClr val="002757"/>
                          </a:solidFill>
                        </a:rPr>
                      </a:b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	* 1 week binnen het thema van de mentor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2 weken in mei: vanuit één thema  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327670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69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A6367-6E9D-402D-AB63-6955CE8E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/>
              <a:t>Belangrijke aandachtspunten voor 1 </a:t>
            </a:r>
            <a:r>
              <a:rPr lang="nl-BE" sz="4000" err="1"/>
              <a:t>BaKO</a:t>
            </a:r>
            <a:endParaRPr lang="nl-BE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8AEBF8-70AD-495B-92B3-5F3F7CF72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948070"/>
            <a:ext cx="11456703" cy="45942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10000"/>
              </a:lnSpc>
            </a:pPr>
            <a:r>
              <a:rPr lang="nl-BE" sz="2400" b="1"/>
              <a:t>Verantwoordelijkheid </a:t>
            </a:r>
            <a:r>
              <a:rPr lang="nl-BE" sz="2400"/>
              <a:t>opnemen voor de klasorganisatie en klashouden.</a:t>
            </a:r>
          </a:p>
          <a:p>
            <a:pPr marL="285750" indent="-285750">
              <a:lnSpc>
                <a:spcPct val="110000"/>
              </a:lnSpc>
            </a:pPr>
            <a:r>
              <a:rPr lang="nl-BE" sz="2400"/>
              <a:t>Krachtig aanbod vanuit een </a:t>
            </a:r>
            <a:r>
              <a:rPr lang="nl-BE" sz="2400" b="1"/>
              <a:t>thema</a:t>
            </a:r>
            <a:r>
              <a:rPr lang="nl-BE" sz="2400"/>
              <a:t>, met minstens één uitgewerkte themahoek.</a:t>
            </a:r>
            <a:endParaRPr lang="nl-BE" sz="2400"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>
                <a:latin typeface="+mj-lt"/>
              </a:rPr>
              <a:t>Uitgevoerde activiteiten moeten </a:t>
            </a:r>
            <a:r>
              <a:rPr lang="nl-BE" sz="2400" b="1">
                <a:latin typeface="+mj-lt"/>
              </a:rPr>
              <a:t>schriftelijk </a:t>
            </a:r>
            <a:r>
              <a:rPr lang="nl-BE" sz="2400">
                <a:latin typeface="+mj-lt"/>
              </a:rPr>
              <a:t>voorbereid zijn.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>
                <a:latin typeface="+mj-lt"/>
              </a:rPr>
              <a:t>Tijdens de eindstage: agenda = dagplanning + reflecties, moet steeds gemaakt worden.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b="1">
                <a:latin typeface="+mj-lt"/>
              </a:rPr>
              <a:t>Stagemap </a:t>
            </a:r>
            <a:r>
              <a:rPr lang="nl-BE" sz="2400">
                <a:latin typeface="+mj-lt"/>
              </a:rPr>
              <a:t>moet steeds aanwezig zijn in de stageklas tijdens de stageperiodes.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0" indent="0">
              <a:lnSpc>
                <a:spcPct val="110000"/>
              </a:lnSpc>
              <a:buNone/>
            </a:pPr>
            <a:endParaRPr lang="nl-BE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99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224E7-846D-7A5C-2523-0816DDDC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 anchor="ctr">
            <a:normAutofit/>
          </a:bodyPr>
          <a:lstStyle/>
          <a:p>
            <a:r>
              <a:rPr lang="nl-NL"/>
              <a:t>Thema-uitwerking</a:t>
            </a:r>
            <a:endParaRPr lang="nl-NL">
              <a:ea typeface="Tahoma"/>
              <a:cs typeface="Tahom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4AAE99-AC41-BAB5-AEE1-C92CF4489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21" y="1259142"/>
            <a:ext cx="10542776" cy="5143443"/>
          </a:xfrm>
          <a:noFill/>
        </p:spPr>
      </p:pic>
    </p:spTree>
    <p:extLst>
      <p:ext uri="{BB962C8B-B14F-4D97-AF65-F5344CB8AC3E}">
        <p14:creationId xmlns:p14="http://schemas.microsoft.com/office/powerpoint/2010/main" val="155887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A9DA7-51A9-CCE9-15C6-A1921313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Keuze van het thema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B4ABA5-E507-669B-C323-E1F2D1169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ea typeface="Tahoma"/>
                <a:cs typeface="Tahoma"/>
              </a:rPr>
              <a:t>Vanuit de belevingswereld, interesses, noden en behoeften van kleuters</a:t>
            </a: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r>
              <a:rPr lang="nl-NL">
                <a:ea typeface="Tahoma"/>
                <a:cs typeface="Tahoma"/>
              </a:rPr>
              <a:t>Vanuit eigen interesse </a:t>
            </a:r>
            <a:endParaRPr lang="nl-NL"/>
          </a:p>
        </p:txBody>
      </p:sp>
      <p:pic>
        <p:nvPicPr>
          <p:cNvPr id="4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353B63B5-8F64-F055-4443-E772DF85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838" y="2296202"/>
            <a:ext cx="3839227" cy="27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80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2BE84-DD6B-8B49-91C7-15DB76E9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Brainstorm</a:t>
            </a:r>
            <a:endParaRPr lang="nl-NL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B68F96A-5B6D-09E6-C350-0059FC6CA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613416" y="543007"/>
            <a:ext cx="3941315" cy="6301862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5F0487C-C7BF-CAA4-38B1-1A8CF46BFDF2}"/>
              </a:ext>
            </a:extLst>
          </p:cNvPr>
          <p:cNvSpPr txBox="1"/>
          <p:nvPr/>
        </p:nvSpPr>
        <p:spPr>
          <a:xfrm>
            <a:off x="1350818" y="2057400"/>
            <a:ext cx="3837709" cy="25442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Tahoma"/>
                <a:cs typeface="Tahoma"/>
              </a:rPr>
              <a:t>Breed </a:t>
            </a:r>
            <a:r>
              <a:rPr lang="en-US" sz="2800" err="1">
                <a:ea typeface="Tahoma"/>
                <a:cs typeface="Tahoma"/>
              </a:rPr>
              <a:t>brainstormen</a:t>
            </a:r>
            <a:endParaRPr lang="en-US" sz="280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Ongestructureerd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de </a:t>
            </a:r>
            <a:r>
              <a:rPr lang="en-US" sz="2800" err="1">
                <a:ea typeface="Tahoma"/>
                <a:cs typeface="Tahoma"/>
              </a:rPr>
              <a:t>kls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mezelf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Tahoma"/>
                <a:cs typeface="Tahoma"/>
              </a:rPr>
              <a:t>vanuit de </a:t>
            </a:r>
            <a:r>
              <a:rPr lang="en-US" sz="2800" err="1">
                <a:ea typeface="Tahoma"/>
                <a:cs typeface="Tahoma"/>
              </a:rPr>
              <a:t>wereld</a:t>
            </a:r>
            <a:r>
              <a:rPr lang="en-US" sz="2800">
                <a:ea typeface="Tahoma"/>
                <a:cs typeface="Tahom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43888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A2D5-7DE6-1E7A-8181-AFB1FDA9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Brainstorm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C61D-065E-8074-6BA6-3E1BD8CCD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Tahoma"/>
                <a:cs typeface="Tahoma"/>
              </a:rPr>
              <a:t>Vanuit</a:t>
            </a:r>
            <a:r>
              <a:rPr lang="en-US">
                <a:ea typeface="Tahoma"/>
                <a:cs typeface="Tahoma"/>
              </a:rPr>
              <a:t> de WO-</a:t>
            </a:r>
            <a:r>
              <a:rPr lang="en-US" err="1">
                <a:ea typeface="Tahoma"/>
                <a:cs typeface="Tahoma"/>
              </a:rPr>
              <a:t>brillen</a:t>
            </a:r>
          </a:p>
          <a:p>
            <a:endParaRPr lang="en-US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FE9499E2-E451-2331-DCB4-B13CC8DCE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35" y="2251207"/>
            <a:ext cx="7465890" cy="43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14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016FA-CF43-E6DF-46DD-D03F3CF7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Brainstorm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8F030-BEF1-80CC-7234-EC5D24771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ea typeface="Tahoma"/>
                <a:cs typeface="Tahoma"/>
              </a:rPr>
              <a:t>Vanuit het </a:t>
            </a:r>
            <a:r>
              <a:rPr lang="nl-NL" err="1">
                <a:ea typeface="Tahoma"/>
                <a:cs typeface="Tahoma"/>
              </a:rPr>
              <a:t>ZiLL</a:t>
            </a:r>
            <a:endParaRPr lang="nl-NL" err="1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38C56729-A275-C172-8B23-B52F37C46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51" y="2209251"/>
            <a:ext cx="7555281" cy="43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12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7FBF-976C-7B10-0C81-26E7234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Inhoudelijk</a:t>
            </a:r>
            <a:r>
              <a:rPr lang="en-US">
                <a:ea typeface="Tahoma"/>
                <a:cs typeface="Tahoma"/>
              </a:rPr>
              <a:t> expert </a:t>
            </a:r>
            <a:r>
              <a:rPr lang="en-US" err="1">
                <a:ea typeface="Tahoma"/>
                <a:cs typeface="Tahoma"/>
              </a:rPr>
              <a:t>worden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9D33077-C04C-A241-F08F-98DD4AAFD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9802" y="1714724"/>
            <a:ext cx="2820607" cy="424473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DFE4AF-A373-F7F7-DB2E-73262337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285" y="1341970"/>
            <a:ext cx="3056945" cy="488589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79D2549-87F9-8E43-1D63-96B64405EEC0}"/>
              </a:ext>
            </a:extLst>
          </p:cNvPr>
          <p:cNvSpPr txBox="1"/>
          <p:nvPr/>
        </p:nvSpPr>
        <p:spPr>
          <a:xfrm>
            <a:off x="1049054" y="1957191"/>
            <a:ext cx="360958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nl-NL" sz="2000">
                <a:ea typeface="Tahoma"/>
                <a:cs typeface="Tahoma"/>
              </a:rPr>
              <a:t>Vanuit de </a:t>
            </a:r>
            <a:r>
              <a:rPr lang="nl-NL" sz="2000" b="1">
                <a:ea typeface="Tahoma"/>
                <a:cs typeface="Tahoma"/>
              </a:rPr>
              <a:t>kleuters </a:t>
            </a:r>
            <a:r>
              <a:rPr lang="nl-NL" sz="2000">
                <a:ea typeface="Tahoma"/>
                <a:cs typeface="Tahoma"/>
              </a:rPr>
              <a:t>(wat willen zij weten over het onderwerp?)</a:t>
            </a:r>
          </a:p>
          <a:p>
            <a:pPr marL="285750" indent="-285750">
              <a:buFont typeface="Calibri"/>
              <a:buChar char="-"/>
            </a:pPr>
            <a:endParaRPr lang="nl-NL" sz="2000">
              <a:ea typeface="Tahoma"/>
              <a:cs typeface="Tahoma"/>
            </a:endParaRPr>
          </a:p>
          <a:p>
            <a:pPr marL="285750" indent="-285750">
              <a:buFont typeface="Calibri"/>
              <a:buChar char="-"/>
            </a:pPr>
            <a:r>
              <a:rPr lang="nl-NL" sz="2000">
                <a:ea typeface="Tahoma"/>
                <a:cs typeface="Tahoma"/>
              </a:rPr>
              <a:t>Vanuit </a:t>
            </a:r>
            <a:r>
              <a:rPr lang="nl-NL" sz="2000" b="1">
                <a:ea typeface="Tahoma"/>
                <a:cs typeface="Tahoma"/>
              </a:rPr>
              <a:t>jezelf </a:t>
            </a:r>
            <a:r>
              <a:rPr lang="nl-NL" sz="2000">
                <a:ea typeface="Tahoma"/>
                <a:cs typeface="Tahoma"/>
              </a:rPr>
              <a:t>(waar wil jij je in verdiepen?)</a:t>
            </a:r>
          </a:p>
        </p:txBody>
      </p:sp>
    </p:spTree>
    <p:extLst>
      <p:ext uri="{BB962C8B-B14F-4D97-AF65-F5344CB8AC3E}">
        <p14:creationId xmlns:p14="http://schemas.microsoft.com/office/powerpoint/2010/main" val="97559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53BB3-B5D1-1399-1FC1-01A806B6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17060-77AD-96EA-DC32-4D17598D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A6CA867-0FFC-DDD6-C918-370D106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774EE7-1927-3AE5-9D61-F61AA1A63D63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>
                <a:solidFill>
                  <a:schemeClr val="bg1"/>
                </a:solidFill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3579737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490E-99D2-2F74-4AC4-78AF29C9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Droombeeld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76C90F-AF87-50B7-AE81-36A26F111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9" r="2469" b="-777"/>
          <a:stretch/>
        </p:blipFill>
        <p:spPr>
          <a:xfrm>
            <a:off x="1869221" y="1652432"/>
            <a:ext cx="7773661" cy="4245638"/>
          </a:xfrm>
        </p:spPr>
      </p:pic>
    </p:spTree>
    <p:extLst>
      <p:ext uri="{BB962C8B-B14F-4D97-AF65-F5344CB8AC3E}">
        <p14:creationId xmlns:p14="http://schemas.microsoft.com/office/powerpoint/2010/main" val="2421865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1DA6-0E60-54E0-38C3-F9BE5CEC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Themadoelen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89D147-0FF4-63C7-D628-F50B11A40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528" y="1247885"/>
            <a:ext cx="7862427" cy="33647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00B9E3-C203-6725-2D98-2CE457CE8AAA}"/>
              </a:ext>
            </a:extLst>
          </p:cNvPr>
          <p:cNvSpPr txBox="1"/>
          <p:nvPr/>
        </p:nvSpPr>
        <p:spPr>
          <a:xfrm>
            <a:off x="1812876" y="4844058"/>
            <a:ext cx="93954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leren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verschillende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huisdieren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de </a:t>
            </a:r>
            <a:r>
              <a:rPr lang="en-US" i="1" err="1">
                <a:ea typeface="Tahoma"/>
                <a:cs typeface="Tahoma"/>
              </a:rPr>
              <a:t>bijhorende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gewoontes</a:t>
            </a:r>
            <a:r>
              <a:rPr lang="en-US" i="1">
                <a:ea typeface="Tahoma"/>
                <a:cs typeface="Tahoma"/>
              </a:rPr>
              <a:t> </a:t>
            </a:r>
            <a:r>
              <a:rPr lang="en-US" i="1" err="1">
                <a:ea typeface="Tahoma"/>
                <a:cs typeface="Tahoma"/>
              </a:rPr>
              <a:t>kennen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kunnen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deze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verwoorden</a:t>
            </a:r>
            <a:r>
              <a:rPr lang="en-US" i="1">
                <a:ea typeface="Tahoma"/>
                <a:cs typeface="Tahoma"/>
              </a:rPr>
              <a:t>. (</a:t>
            </a:r>
            <a:r>
              <a:rPr lang="en-US" i="1" err="1">
                <a:ea typeface="Tahoma"/>
                <a:cs typeface="Tahoma"/>
              </a:rPr>
              <a:t>hoofd</a:t>
            </a:r>
            <a:r>
              <a:rPr lang="en-US" i="1">
                <a:ea typeface="Tahoma"/>
                <a:cs typeface="Tahoma"/>
              </a:rPr>
              <a:t>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kunnen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ontdekken</a:t>
            </a:r>
            <a:r>
              <a:rPr lang="en-US" i="1">
                <a:ea typeface="Tahoma"/>
                <a:cs typeface="Tahoma"/>
              </a:rPr>
              <a:t> hoe </a:t>
            </a:r>
            <a:r>
              <a:rPr lang="en-US" i="1" err="1">
                <a:ea typeface="Tahoma"/>
                <a:cs typeface="Tahoma"/>
              </a:rPr>
              <a:t>een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huisdier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verzorgd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moet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worden</a:t>
            </a:r>
            <a:r>
              <a:rPr lang="en-US" i="1">
                <a:ea typeface="Tahoma"/>
                <a:cs typeface="Tahoma"/>
              </a:rPr>
              <a:t>. (</a:t>
            </a:r>
            <a:r>
              <a:rPr lang="en-US" i="1" err="1">
                <a:ea typeface="Tahoma"/>
                <a:cs typeface="Tahoma"/>
              </a:rPr>
              <a:t>handen</a:t>
            </a:r>
            <a:r>
              <a:rPr lang="en-US" i="1">
                <a:ea typeface="Tahoma"/>
                <a:cs typeface="Tahoma"/>
              </a:rPr>
              <a:t>, hart)</a:t>
            </a:r>
          </a:p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zijn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bereid</a:t>
            </a:r>
            <a:r>
              <a:rPr lang="en-US" i="1">
                <a:ea typeface="Tahoma"/>
                <a:cs typeface="Tahoma"/>
              </a:rPr>
              <a:t> om </a:t>
            </a:r>
            <a:r>
              <a:rPr lang="en-US" i="1" err="1">
                <a:ea typeface="Tahoma"/>
                <a:cs typeface="Tahoma"/>
              </a:rPr>
              <a:t>voorzichtig</a:t>
            </a:r>
            <a:r>
              <a:rPr lang="en-US" i="1">
                <a:ea typeface="Tahoma"/>
                <a:cs typeface="Tahoma"/>
              </a:rPr>
              <a:t> om </a:t>
            </a:r>
            <a:r>
              <a:rPr lang="en-US" i="1" err="1">
                <a:ea typeface="Tahoma"/>
                <a:cs typeface="Tahoma"/>
              </a:rPr>
              <a:t>te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gaan</a:t>
            </a:r>
            <a:r>
              <a:rPr lang="en-US" i="1">
                <a:ea typeface="Tahoma"/>
                <a:cs typeface="Tahoma"/>
              </a:rPr>
              <a:t> met </a:t>
            </a:r>
            <a:r>
              <a:rPr lang="en-US" i="1" err="1">
                <a:ea typeface="Tahoma"/>
                <a:cs typeface="Tahoma"/>
              </a:rPr>
              <a:t>dieren</a:t>
            </a:r>
            <a:r>
              <a:rPr lang="en-US" i="1">
                <a:ea typeface="Tahoma"/>
                <a:cs typeface="Tahoma"/>
              </a:rPr>
              <a:t> 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verantwoordelijkheid</a:t>
            </a:r>
            <a:r>
              <a:rPr lang="en-US" i="1">
                <a:ea typeface="Tahoma"/>
                <a:cs typeface="Tahoma"/>
              </a:rPr>
              <a:t> op </a:t>
            </a:r>
            <a:r>
              <a:rPr lang="en-US" i="1" err="1">
                <a:ea typeface="Tahoma"/>
                <a:cs typeface="Tahoma"/>
              </a:rPr>
              <a:t>te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nemen</a:t>
            </a:r>
            <a:r>
              <a:rPr lang="en-US" i="1">
                <a:ea typeface="Tahoma"/>
                <a:cs typeface="Tahoma"/>
              </a:rPr>
              <a:t>.(hart)</a:t>
            </a:r>
          </a:p>
        </p:txBody>
      </p:sp>
    </p:spTree>
    <p:extLst>
      <p:ext uri="{BB962C8B-B14F-4D97-AF65-F5344CB8AC3E}">
        <p14:creationId xmlns:p14="http://schemas.microsoft.com/office/powerpoint/2010/main" val="452106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FDB9-DB57-9A89-1525-4C28897D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Aanbod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8A5929-A338-AFE2-4A7C-FA0526FB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249" y="1713883"/>
            <a:ext cx="9189234" cy="4750153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66561FA-6639-5746-1D24-A6685781C3BA}"/>
              </a:ext>
            </a:extLst>
          </p:cNvPr>
          <p:cNvSpPr txBox="1"/>
          <p:nvPr/>
        </p:nvSpPr>
        <p:spPr>
          <a:xfrm>
            <a:off x="8191893" y="5344998"/>
            <a:ext cx="22981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op basis van de themadoelen</a:t>
            </a:r>
          </a:p>
        </p:txBody>
      </p:sp>
    </p:spTree>
    <p:extLst>
      <p:ext uri="{BB962C8B-B14F-4D97-AF65-F5344CB8AC3E}">
        <p14:creationId xmlns:p14="http://schemas.microsoft.com/office/powerpoint/2010/main" val="3622629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B37D37-202D-C19E-BB7C-0F4A3E3B3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857401"/>
              </p:ext>
            </p:extLst>
          </p:nvPr>
        </p:nvGraphicFramePr>
        <p:xfrm>
          <a:off x="2335480" y="66699"/>
          <a:ext cx="8625843" cy="6887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281">
                  <a:extLst>
                    <a:ext uri="{9D8B030D-6E8A-4147-A177-3AD203B41FA5}">
                      <a16:colId xmlns:a16="http://schemas.microsoft.com/office/drawing/2014/main" val="902814880"/>
                    </a:ext>
                  </a:extLst>
                </a:gridCol>
                <a:gridCol w="2875281">
                  <a:extLst>
                    <a:ext uri="{9D8B030D-6E8A-4147-A177-3AD203B41FA5}">
                      <a16:colId xmlns:a16="http://schemas.microsoft.com/office/drawing/2014/main" val="1658467127"/>
                    </a:ext>
                  </a:extLst>
                </a:gridCol>
                <a:gridCol w="2875281">
                  <a:extLst>
                    <a:ext uri="{9D8B030D-6E8A-4147-A177-3AD203B41FA5}">
                      <a16:colId xmlns:a16="http://schemas.microsoft.com/office/drawing/2014/main" val="950201381"/>
                    </a:ext>
                  </a:extLst>
                </a:gridCol>
              </a:tblGrid>
              <a:tr h="395623">
                <a:tc>
                  <a:txBody>
                    <a:bodyPr/>
                    <a:lstStyle/>
                    <a:p>
                      <a:r>
                        <a:rPr lang="en-US" err="1"/>
                        <a:t>Impressie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Expressie</a:t>
                      </a:r>
                      <a:r>
                        <a:rPr lang="en-US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78743"/>
                  </a:ext>
                </a:extLst>
              </a:tr>
              <a:tr h="3802366">
                <a:tc>
                  <a:txBody>
                    <a:bodyPr/>
                    <a:lstStyle/>
                    <a:p>
                      <a:r>
                        <a:rPr lang="en-US" err="1"/>
                        <a:t>Bezoek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aan</a:t>
                      </a:r>
                      <a:r>
                        <a:rPr lang="en-US"/>
                        <a:t> de </a:t>
                      </a:r>
                      <a:r>
                        <a:rPr lang="en-US" err="1"/>
                        <a:t>dierenwinkel</a:t>
                      </a:r>
                      <a:r>
                        <a:rPr lang="en-US"/>
                        <a:t> 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/>
                        <a:t>KA: </a:t>
                      </a:r>
                      <a:endParaRPr lang="en-US" err="1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Nabespreking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kring</a:t>
                      </a:r>
                      <a:r>
                        <a:rPr lang="en-US"/>
                        <a:t> met </a:t>
                      </a:r>
                      <a:r>
                        <a:rPr lang="en-US" err="1"/>
                        <a:t>foto's</a:t>
                      </a:r>
                      <a:r>
                        <a:rPr lang="en-US"/>
                        <a:t> van de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met </a:t>
                      </a:r>
                      <a:r>
                        <a:rPr lang="en-US" err="1"/>
                        <a:t>vertelplaat</a:t>
                      </a:r>
                      <a:r>
                        <a:rPr lang="en-US"/>
                        <a:t> (</a:t>
                      </a:r>
                      <a:r>
                        <a:rPr lang="en-US" err="1"/>
                        <a:t>vastzetten</a:t>
                      </a:r>
                      <a:r>
                        <a:rPr lang="en-US"/>
                        <a:t>)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Tahoma"/>
                        </a:rPr>
                        <a:t>Lied: </a:t>
                      </a:r>
                      <a:r>
                        <a:rPr lang="en-US" sz="1800" b="0" i="0" u="none" strike="noStrike" noProof="0" err="1">
                          <a:solidFill>
                            <a:srgbClr val="000000"/>
                          </a:solidFill>
                          <a:latin typeface="Tahoma"/>
                        </a:rPr>
                        <a:t>naar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Tahoma"/>
                        </a:rPr>
                        <a:t> de </a:t>
                      </a:r>
                      <a:r>
                        <a:rPr lang="en-US" sz="1800" b="0" i="0" u="none" strike="noStrike" noProof="0" err="1">
                          <a:solidFill>
                            <a:srgbClr val="000000"/>
                          </a:solidFill>
                          <a:latin typeface="Tahoma"/>
                        </a:rPr>
                        <a:t>dieren-winkel</a:t>
                      </a:r>
                      <a:endParaRPr lang="en-US" err="1"/>
                    </a:p>
                    <a:p>
                      <a:pPr marL="0" lvl="0" indent="0">
                        <a:buNone/>
                      </a:pPr>
                      <a:r>
                        <a:rPr lang="en-US"/>
                        <a:t>GA: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Waarneming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verzorgingsspullen</a:t>
                      </a:r>
                      <a:r>
                        <a:rPr lang="en-US"/>
                        <a:t> + </a:t>
                      </a:r>
                      <a:r>
                        <a:rPr lang="en-US" err="1"/>
                        <a:t>sorteren</a:t>
                      </a:r>
                      <a:r>
                        <a:rPr lang="en-US"/>
                        <a:t> per </a:t>
                      </a:r>
                      <a:r>
                        <a:rPr lang="en-US" err="1"/>
                        <a:t>dier</a:t>
                      </a:r>
                      <a:endParaRPr lang="en-US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Ombouwen</a:t>
                      </a:r>
                      <a:r>
                        <a:rPr lang="en-US"/>
                        <a:t> van de </a:t>
                      </a:r>
                      <a:r>
                        <a:rPr lang="en-US" err="1"/>
                        <a:t>bestaande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tot </a:t>
                      </a:r>
                      <a:r>
                        <a:rPr lang="en-US" err="1"/>
                        <a:t>dierenwinkel</a:t>
                      </a:r>
                      <a:r>
                        <a:rPr lang="en-US"/>
                        <a:t>.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en-US"/>
                        <a:t>De </a:t>
                      </a:r>
                      <a:r>
                        <a:rPr lang="en-US" err="1"/>
                        <a:t>kls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kopen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verzorgingsmateriaal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aan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gebruiken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dit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materiaal</a:t>
                      </a:r>
                      <a:r>
                        <a:rPr lang="en-US"/>
                        <a:t> om de </a:t>
                      </a:r>
                      <a:r>
                        <a:rPr lang="en-US" err="1"/>
                        <a:t>dieren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te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verzorgen</a:t>
                      </a:r>
                      <a:r>
                        <a:rPr lang="en-US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295218"/>
                  </a:ext>
                </a:extLst>
              </a:tr>
              <a:tr h="1516555">
                <a:tc>
                  <a:txBody>
                    <a:bodyPr/>
                    <a:lstStyle/>
                    <a:p>
                      <a:r>
                        <a:rPr lang="en-US" err="1"/>
                        <a:t>Bezoek</a:t>
                      </a:r>
                      <a:r>
                        <a:rPr lang="en-US"/>
                        <a:t> van </a:t>
                      </a:r>
                      <a:r>
                        <a:rPr lang="en-US" err="1"/>
                        <a:t>hondentrimster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klas</a:t>
                      </a:r>
                      <a:r>
                        <a:rPr lang="en-US"/>
                        <a:t> + </a:t>
                      </a:r>
                      <a:r>
                        <a:rPr lang="en-US" err="1"/>
                        <a:t>waarneming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/>
                        <a:t>KA: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Verzorgingskalender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opmaken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taken </a:t>
                      </a:r>
                      <a:r>
                        <a:rPr lang="en-US" err="1"/>
                        <a:t>verdelen</a:t>
                      </a:r>
                      <a:r>
                        <a:rPr lang="en-US"/>
                        <a:t>.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/>
                        <a:t>GA: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Hondenkapsalon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samen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inrichten</a:t>
                      </a:r>
                      <a:endParaRPr lang="en-US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 </a:t>
                      </a:r>
                      <a:r>
                        <a:rPr lang="en-US" err="1"/>
                        <a:t>knuffelhuisdieren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worden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verzorgd</a:t>
                      </a:r>
                      <a:r>
                        <a:rPr lang="en-US"/>
                        <a:t> in het </a:t>
                      </a:r>
                      <a:r>
                        <a:rPr lang="en-US" err="1"/>
                        <a:t>hondenkapsalon</a:t>
                      </a:r>
                      <a:r>
                        <a:rPr lang="en-US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893468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001A3B-7AA8-21A2-FE70-44B2E30E5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02" y="2860445"/>
            <a:ext cx="9948333" cy="5652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ea typeface="Tahoma"/>
                <a:cs typeface="Tahoma"/>
              </a:rPr>
              <a:t>IPE-</a:t>
            </a:r>
            <a:r>
              <a:rPr lang="en-US" err="1">
                <a:ea typeface="Tahoma"/>
                <a:cs typeface="Tahoma"/>
              </a:rPr>
              <a:t>lijnen</a:t>
            </a:r>
          </a:p>
        </p:txBody>
      </p:sp>
    </p:spTree>
    <p:extLst>
      <p:ext uri="{BB962C8B-B14F-4D97-AF65-F5344CB8AC3E}">
        <p14:creationId xmlns:p14="http://schemas.microsoft.com/office/powerpoint/2010/main" val="1670765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ardbeientaart slagroom | AD Merelbeke Centrum">
            <a:extLst>
              <a:ext uri="{FF2B5EF4-FFF2-40B4-BE49-F238E27FC236}">
                <a16:creationId xmlns:a16="http://schemas.microsoft.com/office/drawing/2014/main" id="{4BB15798-338D-EE7A-448E-5D467317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98" y="-212056"/>
            <a:ext cx="10963372" cy="71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9B218-ED7F-C46A-51B4-5DA8451E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Aanbod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653B8-6D40-263E-350C-37812E51D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93" y="2001501"/>
            <a:ext cx="9948333" cy="47501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Tahoma"/>
                <a:cs typeface="Tahoma"/>
              </a:rPr>
              <a:t>Vanuit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>
                <a:ea typeface="Tahoma"/>
                <a:cs typeface="Tahoma"/>
              </a:rPr>
              <a:t>I – P – E</a:t>
            </a: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Zorgen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voor</a:t>
            </a:r>
            <a:r>
              <a:rPr lang="en-US">
                <a:ea typeface="Tahoma"/>
                <a:cs typeface="Tahoma"/>
              </a:rPr>
              <a:t> zo </a:t>
            </a:r>
            <a:r>
              <a:rPr lang="en-US" err="1">
                <a:ea typeface="Tahoma"/>
                <a:cs typeface="Tahoma"/>
              </a:rPr>
              <a:t>krachtig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mogelijke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b="1" err="1">
                <a:ea typeface="Tahoma"/>
                <a:cs typeface="Tahoma"/>
              </a:rPr>
              <a:t>impressies</a:t>
            </a:r>
            <a:r>
              <a:rPr lang="en-US">
                <a:ea typeface="Tahoma"/>
                <a:cs typeface="Tahoma"/>
              </a:rPr>
              <a:t>! De </a:t>
            </a:r>
            <a:r>
              <a:rPr lang="en-US" err="1">
                <a:ea typeface="Tahoma"/>
                <a:cs typeface="Tahoma"/>
              </a:rPr>
              <a:t>echte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wereld</a:t>
            </a:r>
            <a:r>
              <a:rPr lang="en-US">
                <a:ea typeface="Tahoma"/>
                <a:cs typeface="Tahoma"/>
              </a:rPr>
              <a:t>!</a:t>
            </a:r>
            <a:endParaRPr lang="en-US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Geleid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aanbod</a:t>
            </a:r>
            <a:r>
              <a:rPr lang="en-US">
                <a:ea typeface="Tahoma"/>
                <a:cs typeface="Tahoma"/>
              </a:rPr>
              <a:t> (met </a:t>
            </a:r>
            <a:r>
              <a:rPr lang="en-US" err="1">
                <a:ea typeface="Tahoma"/>
                <a:cs typeface="Tahoma"/>
              </a:rPr>
              <a:t>bijhorende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lesvoorbereidingen</a:t>
            </a:r>
            <a:r>
              <a:rPr lang="en-US">
                <a:ea typeface="Tahoma"/>
                <a:cs typeface="Tahoma"/>
              </a:rPr>
              <a:t>)</a:t>
            </a:r>
            <a:endParaRPr lang="en-US" err="1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Nevenaanbod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tafelaanbod</a:t>
            </a:r>
            <a:endParaRPr lang="en-US" err="1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Hoeken</a:t>
            </a:r>
            <a:r>
              <a:rPr lang="en-US">
                <a:ea typeface="Tahoma"/>
                <a:cs typeface="Tahoma"/>
              </a:rPr>
              <a:t> (met </a:t>
            </a:r>
            <a:r>
              <a:rPr lang="en-US" err="1">
                <a:ea typeface="Tahoma"/>
                <a:cs typeface="Tahoma"/>
              </a:rPr>
              <a:t>bijhorende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hoekenfiches</a:t>
            </a:r>
            <a:r>
              <a:rPr lang="en-US">
                <a:ea typeface="Tahoma"/>
                <a:cs typeface="Tahoma"/>
              </a:rPr>
              <a:t>) </a:t>
            </a:r>
            <a:endParaRPr lang="en-US"/>
          </a:p>
          <a:p>
            <a:r>
              <a:rPr lang="en-US" err="1">
                <a:ea typeface="Tahoma"/>
                <a:cs typeface="Tahoma"/>
              </a:rPr>
              <a:t>Klasinrichting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sfeerschepping</a:t>
            </a:r>
            <a:r>
              <a:rPr lang="en-US">
                <a:ea typeface="Tahoma"/>
                <a:cs typeface="Tahoma"/>
              </a:rPr>
              <a:t> </a:t>
            </a:r>
          </a:p>
          <a:p>
            <a:r>
              <a:rPr lang="en-US" err="1">
                <a:ea typeface="Tahoma"/>
                <a:cs typeface="Tahoma"/>
              </a:rPr>
              <a:t>Aanbod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vertalen</a:t>
            </a:r>
            <a:r>
              <a:rPr lang="en-US">
                <a:ea typeface="Tahoma"/>
                <a:cs typeface="Tahoma"/>
              </a:rPr>
              <a:t> in </a:t>
            </a:r>
            <a:r>
              <a:rPr lang="en-US" err="1">
                <a:ea typeface="Tahoma"/>
                <a:cs typeface="Tahoma"/>
              </a:rPr>
              <a:t>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overzichtelijk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weekrooster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>
                <a:ea typeface="Tahoma"/>
                <a:cs typeface="Tahoma"/>
              </a:rPr>
              <a:t>agenda</a:t>
            </a:r>
          </a:p>
          <a:p>
            <a:r>
              <a:rPr lang="en-US">
                <a:ea typeface="Tahoma"/>
                <a:cs typeface="Tahoma"/>
              </a:rPr>
              <a:t>Agenda, </a:t>
            </a:r>
            <a:r>
              <a:rPr lang="en-US" err="1">
                <a:ea typeface="Tahoma"/>
                <a:cs typeface="Tahoma"/>
              </a:rPr>
              <a:t>hoekenfiche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lesvoorbereidingen</a:t>
            </a:r>
            <a:r>
              <a:rPr lang="en-US">
                <a:ea typeface="Tahoma"/>
                <a:cs typeface="Tahoma"/>
              </a:rPr>
              <a:t>... </a:t>
            </a:r>
            <a:r>
              <a:rPr lang="en-US" err="1">
                <a:ea typeface="Tahoma"/>
                <a:cs typeface="Tahoma"/>
              </a:rPr>
              <a:t>als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werkinstrument</a:t>
            </a:r>
            <a:r>
              <a:rPr lang="en-US">
                <a:ea typeface="Tahoma"/>
                <a:cs typeface="Tahoma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56047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20407-4EF8-4C69-9FB5-4793E06E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D05301-18A4-46BC-9117-24BB5C58E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2121408"/>
            <a:ext cx="11771376" cy="41582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BE">
                <a:solidFill>
                  <a:srgbClr val="E00049"/>
                </a:solidFill>
              </a:rPr>
              <a:t>Wat mogen jullie van ons verwachten?</a:t>
            </a:r>
          </a:p>
          <a:p>
            <a:pPr marL="0" indent="0">
              <a:buNone/>
            </a:pPr>
            <a:endParaRPr lang="nl-BE"/>
          </a:p>
          <a:p>
            <a:pPr>
              <a:buFontTx/>
              <a:buChar char="-"/>
            </a:pPr>
            <a:r>
              <a:rPr lang="nl-BE"/>
              <a:t>Begeleiding van de studenten in de verschillende opleidingsonderdelen en praktijk</a:t>
            </a:r>
            <a:endParaRPr lang="nl-BE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/>
              <a:t>Praktijkbegeleiding op de stageplek: </a:t>
            </a:r>
          </a:p>
          <a:p>
            <a:pPr lvl="1">
              <a:buFont typeface="Arial"/>
              <a:buChar char="•"/>
            </a:pPr>
            <a:r>
              <a:rPr lang="nl-BE"/>
              <a:t>1 x maart </a:t>
            </a:r>
            <a:endParaRPr lang="nl-BE">
              <a:ea typeface="Tahoma"/>
              <a:cs typeface="Tahom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eindstage (zoveel mogelijk eigen kernbegeleider </a:t>
            </a:r>
            <a:r>
              <a:rPr lang="nl-BE" err="1"/>
              <a:t>o.w.v</a:t>
            </a:r>
            <a:r>
              <a:rPr lang="nl-BE"/>
              <a:t>. eindgesprek) </a:t>
            </a:r>
            <a:endParaRPr lang="nl-BE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/>
              <a:t>Inzetten op communicatie met mentoren: info voor elke stageperiode op de website</a:t>
            </a:r>
          </a:p>
          <a:p>
            <a:pPr>
              <a:buFontTx/>
              <a:buChar char="-"/>
            </a:pPr>
            <a:r>
              <a:rPr lang="nl-BE"/>
              <a:t>…</a:t>
            </a:r>
            <a:endParaRPr lang="nl-BE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78792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9FFC0-9AFD-471E-8272-92D7FAE2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  <a:br>
              <a:rPr lang="nl-BE"/>
            </a:br>
            <a:r>
              <a:rPr lang="nl-BE" sz="3200">
                <a:solidFill>
                  <a:srgbClr val="E00049"/>
                </a:solidFill>
              </a:rPr>
              <a:t>Verwachtingen van de opleiding</a:t>
            </a:r>
            <a:endParaRPr lang="nl-BE">
              <a:solidFill>
                <a:srgbClr val="E00049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A83E6-D965-434F-9B47-04F81245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93392"/>
            <a:ext cx="11581273" cy="4202974"/>
          </a:xfrm>
        </p:spPr>
        <p:txBody>
          <a:bodyPr/>
          <a:lstStyle/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studenten:</a:t>
            </a:r>
          </a:p>
          <a:p>
            <a:pPr lvl="1"/>
            <a:r>
              <a:rPr lang="nl-BE"/>
              <a:t>Eigen leerproces in handen nemen</a:t>
            </a:r>
          </a:p>
          <a:p>
            <a:pPr lvl="1"/>
            <a:r>
              <a:rPr lang="nl-BE"/>
              <a:t>Feedback durven vragen</a:t>
            </a:r>
          </a:p>
          <a:p>
            <a:pPr lvl="1"/>
            <a:r>
              <a:rPr lang="nl-BE"/>
              <a:t>Open, leergierige houding</a:t>
            </a:r>
          </a:p>
          <a:p>
            <a:pPr lvl="1"/>
            <a:r>
              <a:rPr lang="nl-BE"/>
              <a:t>…</a:t>
            </a:r>
          </a:p>
          <a:p>
            <a:pPr marL="457200" lvl="1" indent="0">
              <a:buNone/>
            </a:pPr>
            <a:endParaRPr lang="nl-BE"/>
          </a:p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mentoren:</a:t>
            </a:r>
          </a:p>
          <a:p>
            <a:pPr lvl="1"/>
            <a:r>
              <a:rPr lang="nl-BE"/>
              <a:t>Geven van feedback</a:t>
            </a:r>
          </a:p>
          <a:p>
            <a:pPr lvl="1"/>
            <a:r>
              <a:rPr lang="nl-BE"/>
              <a:t>Ondersteuning van studenten waar nodig</a:t>
            </a:r>
          </a:p>
          <a:p>
            <a:pPr lvl="1"/>
            <a:r>
              <a:rPr lang="nl-BE"/>
              <a:t>Communicatie met kernbegeleider (“</a:t>
            </a:r>
            <a:r>
              <a:rPr lang="nl-BE" i="1"/>
              <a:t>liever te veel dan te weinig” </a:t>
            </a:r>
            <a:r>
              <a:rPr lang="nl-BE"/>
              <a:t>)</a:t>
            </a:r>
          </a:p>
          <a:p>
            <a:pPr marL="4572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013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A8203-745E-486B-9069-74C77712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aankomen in mei/juni…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73150E-38CE-4416-8AFD-5BA9DEC3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07" y="1664208"/>
            <a:ext cx="11562985" cy="42862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b="1">
                <a:solidFill>
                  <a:srgbClr val="E00049"/>
                </a:solidFill>
              </a:rPr>
              <a:t>Evaluatie:</a:t>
            </a:r>
          </a:p>
          <a:p>
            <a:pPr>
              <a:lnSpc>
                <a:spcPct val="100000"/>
              </a:lnSpc>
            </a:pPr>
            <a:r>
              <a:rPr lang="nl-BE"/>
              <a:t>Verzamelen van ‘pixels’ doorheen het jaar: 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Sessies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Praktijkbezoeken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Begeleiding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Tussentijdse verslagen van student en mentor (maart, mei/juni)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Eindstage: bezoek en eindgesprek (student-mentor-kernbegeleider)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Praktijkevaluatie: alle studenten worden besproken en cijfers worden bepaald</a:t>
            </a:r>
            <a:endParaRPr lang="nl-BE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95342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5E1A8-3B98-251F-DABE-7F3B65548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94E78-92D3-A614-DCC2-AF3DFC02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6961EE-3493-FA9F-5948-C13F4FBFF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01982C3-8D49-24C8-3EEF-F70B7240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01139E0-1B0A-7D2C-29CC-901831DC8E87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>
                <a:solidFill>
                  <a:schemeClr val="bg1"/>
                </a:solidFill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4188191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0D5E2-5CE1-4381-BAE6-9A871750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Afronding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B86F2-C826-4BEF-B243-A8E73D94E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048256"/>
            <a:ext cx="11544697" cy="42314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BE" sz="2800"/>
              <a:t>Praktijkwebsite: </a:t>
            </a:r>
            <a:r>
              <a:rPr lang="nl-BE" sz="2800">
                <a:hlinkClick r:id="rId2"/>
              </a:rPr>
              <a:t>www.ucll.be</a:t>
            </a:r>
            <a:r>
              <a:rPr lang="nl-BE" sz="2800"/>
              <a:t> – samenwerken – stage – Bachelor Kleuteronderwijs Diepenbeek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Zijn er nog vragen/onduidelijkheden?</a:t>
            </a:r>
          </a:p>
          <a:p>
            <a:pPr marL="0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80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422D7-0239-41E2-9A9B-CD485919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Zicht krijgen op de opleiding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4EED1-BA62-422A-96B6-C39F96EE1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651760"/>
            <a:ext cx="11453257" cy="4377729"/>
          </a:xfrm>
        </p:spPr>
        <p:txBody>
          <a:bodyPr/>
          <a:lstStyle/>
          <a:p>
            <a:pPr marL="0" indent="0">
              <a:buNone/>
            </a:pPr>
            <a:r>
              <a:rPr lang="nl-BE"/>
              <a:t>OPO 1 	Samen kinderen zien	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C893FE-5FD7-4A5B-9E83-D9FD9BDC2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8"/>
          <a:stretch/>
        </p:blipFill>
        <p:spPr bwMode="auto">
          <a:xfrm>
            <a:off x="186309" y="2102358"/>
            <a:ext cx="115633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F48029D-46A4-478A-8EF6-738A70955906}"/>
              </a:ext>
            </a:extLst>
          </p:cNvPr>
          <p:cNvSpPr/>
          <p:nvPr/>
        </p:nvSpPr>
        <p:spPr>
          <a:xfrm>
            <a:off x="186309" y="1773936"/>
            <a:ext cx="3845449" cy="4005072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228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ort Card - activité physique et la sédentarité de l'enfant et adolescent">
            <a:extLst>
              <a:ext uri="{FF2B5EF4-FFF2-40B4-BE49-F238E27FC236}">
                <a16:creationId xmlns:a16="http://schemas.microsoft.com/office/drawing/2014/main" id="{25302847-6865-4720-874C-7679D306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324"/>
            <a:ext cx="12192000" cy="81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CA11C21-361D-4863-9146-E88837E2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59" y="-267129"/>
            <a:ext cx="5739352" cy="927032"/>
          </a:xfrm>
        </p:spPr>
        <p:txBody>
          <a:bodyPr/>
          <a:lstStyle/>
          <a:p>
            <a:r>
              <a:rPr lang="nl-BE" sz="3200">
                <a:solidFill>
                  <a:schemeClr val="bg1"/>
                </a:solidFill>
              </a:rPr>
              <a:t>OPO 1: samen kinderen zien </a:t>
            </a:r>
          </a:p>
        </p:txBody>
      </p:sp>
    </p:spTree>
    <p:extLst>
      <p:ext uri="{BB962C8B-B14F-4D97-AF65-F5344CB8AC3E}">
        <p14:creationId xmlns:p14="http://schemas.microsoft.com/office/powerpoint/2010/main" val="284451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D58C66F-5707-455F-2F67-6285B8297363}"/>
              </a:ext>
            </a:extLst>
          </p:cNvPr>
          <p:cNvSpPr txBox="1"/>
          <p:nvPr/>
        </p:nvSpPr>
        <p:spPr>
          <a:xfrm>
            <a:off x="8660532" y="3871608"/>
            <a:ext cx="148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>
                <a:solidFill>
                  <a:schemeClr val="bg1"/>
                </a:solidFill>
              </a:rPr>
              <a:t>OPO 2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1F886CF-4AF3-6466-EC58-B21FCB27A510}"/>
              </a:ext>
            </a:extLst>
          </p:cNvPr>
          <p:cNvSpPr txBox="1"/>
          <p:nvPr/>
        </p:nvSpPr>
        <p:spPr>
          <a:xfrm>
            <a:off x="7636277" y="4826037"/>
            <a:ext cx="3538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>
                <a:solidFill>
                  <a:schemeClr val="bg1"/>
                </a:solidFill>
                <a:latin typeface="Dreaming Outloud Script Pro" panose="020B0604020202020204" pitchFamily="66" charset="0"/>
                <a:cs typeface="Dreaming Outloud Script Pro" panose="020B0604020202020204" pitchFamily="66" charset="0"/>
              </a:rPr>
              <a:t>Samen verwonderd zijn</a:t>
            </a:r>
          </a:p>
        </p:txBody>
      </p:sp>
    </p:spTree>
    <p:extLst>
      <p:ext uri="{BB962C8B-B14F-4D97-AF65-F5344CB8AC3E}">
        <p14:creationId xmlns:p14="http://schemas.microsoft.com/office/powerpoint/2010/main" val="203772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lein mooi meisje glimlachend, knuffelen een baby konijn op de green in de  zomer. gelukkig lachend kind en huisdier buiten spelen. konijn is een  symbool van pasen. | Premium Foto">
            <a:extLst>
              <a:ext uri="{FF2B5EF4-FFF2-40B4-BE49-F238E27FC236}">
                <a16:creationId xmlns:a16="http://schemas.microsoft.com/office/drawing/2014/main" id="{06261BFA-4F4B-F437-6E19-6D9A2D32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692" y="-176910"/>
            <a:ext cx="59626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dvent met kinderen: op weg naar Kerst met mooie rituelen | Petrus -  Protestantse Kerk">
            <a:extLst>
              <a:ext uri="{FF2B5EF4-FFF2-40B4-BE49-F238E27FC236}">
                <a16:creationId xmlns:a16="http://schemas.microsoft.com/office/drawing/2014/main" id="{822190D1-197D-A8B7-804C-52C12C82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95" y="-287370"/>
            <a:ext cx="8572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61F586-6412-7D37-55C0-A2F3A0BD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95" y="0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bg1"/>
                </a:solidFill>
              </a:rPr>
              <a:t>OPO 3: krachtige leeromgeving ontwerpen</a:t>
            </a:r>
          </a:p>
        </p:txBody>
      </p:sp>
      <p:pic>
        <p:nvPicPr>
          <p:cNvPr id="4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40BDB8C6-1DBF-A412-0AC7-23E33834C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883" r="11741"/>
          <a:stretch/>
        </p:blipFill>
        <p:spPr>
          <a:xfrm>
            <a:off x="4890825" y="4567058"/>
            <a:ext cx="3401620" cy="2395642"/>
          </a:xfrm>
        </p:spPr>
      </p:pic>
      <p:pic>
        <p:nvPicPr>
          <p:cNvPr id="2054" name="Picture 6" descr="eigenaar Umeki Kwestie kinderen die sporten Meter eetbaar Magnetisch">
            <a:extLst>
              <a:ext uri="{FF2B5EF4-FFF2-40B4-BE49-F238E27FC236}">
                <a16:creationId xmlns:a16="http://schemas.microsoft.com/office/drawing/2014/main" id="{5E6781AF-1E06-97C2-AF43-07F0263D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71" y="3530558"/>
            <a:ext cx="5000329" cy="37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reat Art for Great Kids | Knokke-Heist">
            <a:extLst>
              <a:ext uri="{FF2B5EF4-FFF2-40B4-BE49-F238E27FC236}">
                <a16:creationId xmlns:a16="http://schemas.microsoft.com/office/drawing/2014/main" id="{052C1279-FA0B-F2D0-FCC3-0264A9A1F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67" y="4305897"/>
            <a:ext cx="4723206" cy="26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2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5F8680-3957-1BB2-F05F-03ACCACB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25" y="-79387"/>
            <a:ext cx="12295908" cy="82157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7798C3-4C0A-421C-289E-0DDCB114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878" y="338203"/>
            <a:ext cx="9948332" cy="1281113"/>
          </a:xfrm>
        </p:spPr>
        <p:txBody>
          <a:bodyPr/>
          <a:lstStyle/>
          <a:p>
            <a:r>
              <a:rPr lang="nl-BE"/>
              <a:t>OPO 4: spelen met kinderen</a:t>
            </a:r>
          </a:p>
        </p:txBody>
      </p:sp>
    </p:spTree>
    <p:extLst>
      <p:ext uri="{BB962C8B-B14F-4D97-AF65-F5344CB8AC3E}">
        <p14:creationId xmlns:p14="http://schemas.microsoft.com/office/powerpoint/2010/main" val="147522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93418-FFBD-0044-9337-534DA475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9E30D-49FE-4670-80F3-221E71B63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4" name="Picture 4" descr="Can Pregnant Women Ride Rollercoasters?">
            <a:extLst>
              <a:ext uri="{FF2B5EF4-FFF2-40B4-BE49-F238E27FC236}">
                <a16:creationId xmlns:a16="http://schemas.microsoft.com/office/drawing/2014/main" id="{89E14E79-FD54-D679-281E-6C5E4857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447"/>
            <a:ext cx="12192000" cy="82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55BDF8A-DEB1-E499-8E9E-1C50B531DD08}"/>
              </a:ext>
            </a:extLst>
          </p:cNvPr>
          <p:cNvSpPr txBox="1">
            <a:spLocks/>
          </p:cNvSpPr>
          <p:nvPr/>
        </p:nvSpPr>
        <p:spPr>
          <a:xfrm>
            <a:off x="2658513" y="5639124"/>
            <a:ext cx="9948332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>
                <a:solidFill>
                  <a:schemeClr val="bg1"/>
                </a:solidFill>
              </a:rPr>
              <a:t>OPO 6: </a:t>
            </a:r>
            <a:r>
              <a:rPr lang="nl-BE" err="1">
                <a:solidFill>
                  <a:schemeClr val="bg1"/>
                </a:solidFill>
              </a:rPr>
              <a:t>leer-kracht</a:t>
            </a:r>
            <a:r>
              <a:rPr lang="nl-BE">
                <a:solidFill>
                  <a:schemeClr val="bg1"/>
                </a:solidFill>
              </a:rPr>
              <a:t> zijn </a:t>
            </a:r>
          </a:p>
        </p:txBody>
      </p:sp>
    </p:spTree>
    <p:extLst>
      <p:ext uri="{BB962C8B-B14F-4D97-AF65-F5344CB8AC3E}">
        <p14:creationId xmlns:p14="http://schemas.microsoft.com/office/powerpoint/2010/main" val="25370817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1a662a989db293ef309695eafe8370941563f4"/>
</p:tagLst>
</file>

<file path=ppt/theme/theme1.xml><?xml version="1.0" encoding="utf-8"?>
<a:theme xmlns:a="http://schemas.openxmlformats.org/drawingml/2006/main" name="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6D0E0F9-F339-9C40-8837-43286219CD8E}" vid="{38F05FFB-6B65-9244-A258-646A389F711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4EF847918D14492A062A3BD44FA0D" ma:contentTypeVersion="10" ma:contentTypeDescription="Een nieuw document maken." ma:contentTypeScope="" ma:versionID="bfdaac9b836fa7c48fcefbcd1a9adf69">
  <xsd:schema xmlns:xsd="http://www.w3.org/2001/XMLSchema" xmlns:xs="http://www.w3.org/2001/XMLSchema" xmlns:p="http://schemas.microsoft.com/office/2006/metadata/properties" xmlns:ns2="793cec7b-a6b2-48dc-b1ee-cb1f4abf2587" xmlns:ns3="452ee734-fd9b-4cd9-a399-369b9c9dae71" targetNamespace="http://schemas.microsoft.com/office/2006/metadata/properties" ma:root="true" ma:fieldsID="3c001d49af5436aad5e9eeb4b6b7bc5b" ns2:_="" ns3:_="">
    <xsd:import namespace="793cec7b-a6b2-48dc-b1ee-cb1f4abf2587"/>
    <xsd:import namespace="452ee734-fd9b-4cd9-a399-369b9c9da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cec7b-a6b2-48dc-b1ee-cb1f4abf2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ee734-fd9b-4cd9-a399-369b9c9dae7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2ee734-fd9b-4cd9-a399-369b9c9dae71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1ECFC7-C872-473B-AEB1-89989696130B}"/>
</file>

<file path=customXml/itemProps2.xml><?xml version="1.0" encoding="utf-8"?>
<ds:datastoreItem xmlns:ds="http://schemas.openxmlformats.org/officeDocument/2006/customXml" ds:itemID="{F3C00FBF-C5A0-42E8-866A-EEC1C5AD5793}">
  <ds:schemaRefs>
    <ds:schemaRef ds:uri="20037f13-5e66-41a5-8cb9-3d61f22ae29f"/>
    <ds:schemaRef ds:uri="9a3dc601-968a-4cc5-a1d7-80a50e65570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113826-E6CA-400E-8BC4-DF911E2CDE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UCLL Powerpoint</Template>
  <TotalTime>0</TotalTime>
  <Words>1353</Words>
  <Application>Microsoft Office PowerPoint</Application>
  <PresentationFormat>Breedbeeld</PresentationFormat>
  <Paragraphs>260</Paragraphs>
  <Slides>39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9" baseType="lpstr">
      <vt:lpstr>Malgun Gothic</vt:lpstr>
      <vt:lpstr>Arial</vt:lpstr>
      <vt:lpstr>Calibri</vt:lpstr>
      <vt:lpstr>Courier New</vt:lpstr>
      <vt:lpstr>Dreaming Outloud Script Pro</vt:lpstr>
      <vt:lpstr>Ink Free</vt:lpstr>
      <vt:lpstr>Symbol</vt:lpstr>
      <vt:lpstr>Tahoma</vt:lpstr>
      <vt:lpstr>Wingdings</vt:lpstr>
      <vt:lpstr>02632_00018418_UCLL_PPT_Sjabloonv7</vt:lpstr>
      <vt:lpstr>Mentoren 1 BaKO  </vt:lpstr>
      <vt:lpstr>BaKO klasgroep D </vt:lpstr>
      <vt:lpstr>PowerPoint-presentatie</vt:lpstr>
      <vt:lpstr>Zicht krijgen op de opleiding</vt:lpstr>
      <vt:lpstr>OPO 1: samen kinderen zien </vt:lpstr>
      <vt:lpstr>PowerPoint-presentatie</vt:lpstr>
      <vt:lpstr>OPO 3: krachtige leeromgeving ontwerpen</vt:lpstr>
      <vt:lpstr>OPO 4: spelen met kinderen</vt:lpstr>
      <vt:lpstr>PowerPoint-presentatie</vt:lpstr>
      <vt:lpstr>OPO 5: ik, jij en wij </vt:lpstr>
      <vt:lpstr>Aan de slag met groeidenken </vt:lpstr>
      <vt:lpstr>Hoe kunnen wij het groeidenken van de studenten stimuleren? </vt:lpstr>
      <vt:lpstr>PowerPoint-presentatie</vt:lpstr>
      <vt:lpstr>PowerPoint-presentatie</vt:lpstr>
      <vt:lpstr>Tijd voor een oefening</vt:lpstr>
      <vt:lpstr>Feedback geven </vt:lpstr>
      <vt:lpstr>Feedback geven – hoe? </vt:lpstr>
      <vt:lpstr>Samen de weg uitzetten</vt:lpstr>
      <vt:lpstr>Samen de weg uitzetten</vt:lpstr>
      <vt:lpstr>PowerPoint-presentatie</vt:lpstr>
      <vt:lpstr>Samen de weg uitzetten</vt:lpstr>
      <vt:lpstr>Samen de weg uitzetten</vt:lpstr>
      <vt:lpstr>Belangrijke aandachtspunten voor 1 BaKO</vt:lpstr>
      <vt:lpstr>Thema-uitwerking</vt:lpstr>
      <vt:lpstr>Keuze van het thema</vt:lpstr>
      <vt:lpstr>Brainstorm</vt:lpstr>
      <vt:lpstr>Brainstorm</vt:lpstr>
      <vt:lpstr>Brainstorm</vt:lpstr>
      <vt:lpstr>Inhoudelijk expert worden</vt:lpstr>
      <vt:lpstr>Droombeeld</vt:lpstr>
      <vt:lpstr>Themadoelen</vt:lpstr>
      <vt:lpstr>Aanbod</vt:lpstr>
      <vt:lpstr>PowerPoint-presentatie</vt:lpstr>
      <vt:lpstr>Aanbod</vt:lpstr>
      <vt:lpstr>Samen de weg uitzetten</vt:lpstr>
      <vt:lpstr>Samen de weg uitzetten Verwachtingen van de opleiding</vt:lpstr>
      <vt:lpstr>Samen aankomen in mei/juni…</vt:lpstr>
      <vt:lpstr>PowerPoint-presentatie</vt:lpstr>
      <vt:lpstr>Afronding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Eveline Lemmens</dc:creator>
  <cp:lastModifiedBy>Katleen Eerdekens</cp:lastModifiedBy>
  <cp:revision>2</cp:revision>
  <cp:lastPrinted>2021-10-13T07:08:15Z</cp:lastPrinted>
  <dcterms:created xsi:type="dcterms:W3CDTF">2021-10-04T08:19:52Z</dcterms:created>
  <dcterms:modified xsi:type="dcterms:W3CDTF">2024-03-04T18:31:23Z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0x0101006904EF847918D14492A062A3BD44FA0D</vt:lpwstr>
  </property>
  <property fmtid="{D5CDD505-2E9C-101B-9397-08002B2CF9AE}" pid="3" name="VGA">
    <vt:bool>true</vt:bool>
  </property>
  <property fmtid="{D5CDD505-2E9C-101B-9397-08002B2CF9AE}" pid="4" name="_dlc_DocIdItemGuid">
    <vt:lpwstr>1f65cc3f-990f-4491-8846-634d12ea815c</vt:lpwstr>
  </property>
  <property fmtid="{D5CDD505-2E9C-101B-9397-08002B2CF9AE}" pid="5" name="Order">
    <vt:r8>7600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TriggerFlowInfo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