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3"/>
  </p:notesMasterIdLst>
  <p:sldIdLst>
    <p:sldId id="256" r:id="rId5"/>
    <p:sldId id="308" r:id="rId6"/>
    <p:sldId id="309" r:id="rId7"/>
    <p:sldId id="258" r:id="rId8"/>
    <p:sldId id="530" r:id="rId9"/>
    <p:sldId id="310" r:id="rId10"/>
    <p:sldId id="283" r:id="rId11"/>
    <p:sldId id="288" r:id="rId12"/>
    <p:sldId id="285" r:id="rId13"/>
    <p:sldId id="311" r:id="rId14"/>
    <p:sldId id="534" r:id="rId15"/>
    <p:sldId id="301" r:id="rId16"/>
    <p:sldId id="303" r:id="rId17"/>
    <p:sldId id="259" r:id="rId18"/>
    <p:sldId id="322" r:id="rId19"/>
    <p:sldId id="304" r:id="rId20"/>
    <p:sldId id="305" r:id="rId21"/>
    <p:sldId id="264" r:id="rId22"/>
    <p:sldId id="535" r:id="rId23"/>
    <p:sldId id="265" r:id="rId24"/>
    <p:sldId id="266" r:id="rId25"/>
    <p:sldId id="263" r:id="rId26"/>
    <p:sldId id="278" r:id="rId27"/>
    <p:sldId id="273" r:id="rId28"/>
    <p:sldId id="484" r:id="rId29"/>
    <p:sldId id="488" r:id="rId30"/>
    <p:sldId id="486" r:id="rId31"/>
    <p:sldId id="487" r:id="rId32"/>
    <p:sldId id="491" r:id="rId33"/>
    <p:sldId id="496" r:id="rId34"/>
    <p:sldId id="537" r:id="rId35"/>
    <p:sldId id="507" r:id="rId36"/>
    <p:sldId id="498" r:id="rId37"/>
    <p:sldId id="499" r:id="rId38"/>
    <p:sldId id="533" r:id="rId39"/>
    <p:sldId id="501" r:id="rId40"/>
    <p:sldId id="502" r:id="rId41"/>
    <p:sldId id="514" r:id="rId42"/>
    <p:sldId id="521" r:id="rId43"/>
    <p:sldId id="503" r:id="rId44"/>
    <p:sldId id="539" r:id="rId45"/>
    <p:sldId id="505" r:id="rId46"/>
    <p:sldId id="504" r:id="rId47"/>
    <p:sldId id="270" r:id="rId48"/>
    <p:sldId id="268" r:id="rId49"/>
    <p:sldId id="271" r:id="rId50"/>
    <p:sldId id="536" r:id="rId51"/>
    <p:sldId id="272" r:id="rId52"/>
  </p:sldIdLst>
  <p:sldSz cx="12192000" cy="6858000"/>
  <p:notesSz cx="6669088" cy="9926638"/>
  <p:custDataLst>
    <p:tags r:id="rId54"/>
  </p:custData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1">
          <p15:clr>
            <a:srgbClr val="A4A3A4"/>
          </p15:clr>
        </p15:guide>
        <p15:guide id="2" pos="56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eline Lemmens" initials="EL" lastIdx="2" clrIdx="0">
    <p:extLst>
      <p:ext uri="{19B8F6BF-5375-455C-9EA6-DF929625EA0E}">
        <p15:presenceInfo xmlns:p15="http://schemas.microsoft.com/office/powerpoint/2012/main" userId="S::u0067600@ucll.be::a56eaa96-f344-489e-9055-4b78e801a705" providerId="AD"/>
      </p:ext>
    </p:extLst>
  </p:cmAuthor>
  <p:cmAuthor id="2" name="Dana Bekkers" initials="DB" lastIdx="2" clrIdx="1">
    <p:extLst>
      <p:ext uri="{19B8F6BF-5375-455C-9EA6-DF929625EA0E}">
        <p15:presenceInfo xmlns:p15="http://schemas.microsoft.com/office/powerpoint/2012/main" userId="S::u0133759@ucll.be::58be8e66-91c4-41e0-a745-d4318c886f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0049"/>
    <a:srgbClr val="00275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2" y="58"/>
      </p:cViewPr>
      <p:guideLst>
        <p:guide orient="horz" pos="911"/>
        <p:guide pos="56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leen Eerdekens" userId="0fdd93b7-ffbc-477c-84d2-2b583b474334" providerId="ADAL" clId="{F52F9536-B473-4483-98F1-28A415249135}"/>
    <pc:docChg chg="modSld">
      <pc:chgData name="Katleen Eerdekens" userId="0fdd93b7-ffbc-477c-84d2-2b583b474334" providerId="ADAL" clId="{F52F9536-B473-4483-98F1-28A415249135}" dt="2024-03-04T18:28:26.641" v="10" actId="20577"/>
      <pc:docMkLst>
        <pc:docMk/>
      </pc:docMkLst>
      <pc:sldChg chg="modNotesTx">
        <pc:chgData name="Katleen Eerdekens" userId="0fdd93b7-ffbc-477c-84d2-2b583b474334" providerId="ADAL" clId="{F52F9536-B473-4483-98F1-28A415249135}" dt="2024-03-04T18:27:22.572" v="0" actId="20577"/>
        <pc:sldMkLst>
          <pc:docMk/>
          <pc:sldMk cId="3958428373" sldId="304"/>
        </pc:sldMkLst>
      </pc:sldChg>
      <pc:sldChg chg="modNotesTx">
        <pc:chgData name="Katleen Eerdekens" userId="0fdd93b7-ffbc-477c-84d2-2b583b474334" providerId="ADAL" clId="{F52F9536-B473-4483-98F1-28A415249135}" dt="2024-03-04T18:27:28.172" v="1" actId="20577"/>
        <pc:sldMkLst>
          <pc:docMk/>
          <pc:sldMk cId="380270452" sldId="305"/>
        </pc:sldMkLst>
      </pc:sldChg>
      <pc:sldChg chg="modNotesTx">
        <pc:chgData name="Katleen Eerdekens" userId="0fdd93b7-ffbc-477c-84d2-2b583b474334" providerId="ADAL" clId="{F52F9536-B473-4483-98F1-28A415249135}" dt="2024-03-04T18:27:47.385" v="3" actId="20577"/>
        <pc:sldMkLst>
          <pc:docMk/>
          <pc:sldMk cId="0" sldId="484"/>
        </pc:sldMkLst>
      </pc:sldChg>
      <pc:sldChg chg="modNotesTx">
        <pc:chgData name="Katleen Eerdekens" userId="0fdd93b7-ffbc-477c-84d2-2b583b474334" providerId="ADAL" clId="{F52F9536-B473-4483-98F1-28A415249135}" dt="2024-03-04T18:27:54.909" v="4" actId="20577"/>
        <pc:sldMkLst>
          <pc:docMk/>
          <pc:sldMk cId="0" sldId="486"/>
        </pc:sldMkLst>
      </pc:sldChg>
      <pc:sldChg chg="modNotesTx">
        <pc:chgData name="Katleen Eerdekens" userId="0fdd93b7-ffbc-477c-84d2-2b583b474334" providerId="ADAL" clId="{F52F9536-B473-4483-98F1-28A415249135}" dt="2024-03-04T18:27:59.090" v="5" actId="20577"/>
        <pc:sldMkLst>
          <pc:docMk/>
          <pc:sldMk cId="0" sldId="487"/>
        </pc:sldMkLst>
      </pc:sldChg>
      <pc:sldChg chg="modNotesTx">
        <pc:chgData name="Katleen Eerdekens" userId="0fdd93b7-ffbc-477c-84d2-2b583b474334" providerId="ADAL" clId="{F52F9536-B473-4483-98F1-28A415249135}" dt="2024-03-04T18:28:03.163" v="6" actId="20577"/>
        <pc:sldMkLst>
          <pc:docMk/>
          <pc:sldMk cId="0" sldId="491"/>
        </pc:sldMkLst>
      </pc:sldChg>
      <pc:sldChg chg="modNotesTx">
        <pc:chgData name="Katleen Eerdekens" userId="0fdd93b7-ffbc-477c-84d2-2b583b474334" providerId="ADAL" clId="{F52F9536-B473-4483-98F1-28A415249135}" dt="2024-03-04T18:28:16.726" v="8" actId="20577"/>
        <pc:sldMkLst>
          <pc:docMk/>
          <pc:sldMk cId="0" sldId="498"/>
        </pc:sldMkLst>
      </pc:sldChg>
      <pc:sldChg chg="modNotesTx">
        <pc:chgData name="Katleen Eerdekens" userId="0fdd93b7-ffbc-477c-84d2-2b583b474334" providerId="ADAL" clId="{F52F9536-B473-4483-98F1-28A415249135}" dt="2024-03-04T18:28:22.129" v="9" actId="20577"/>
        <pc:sldMkLst>
          <pc:docMk/>
          <pc:sldMk cId="0" sldId="499"/>
        </pc:sldMkLst>
      </pc:sldChg>
      <pc:sldChg chg="modNotesTx">
        <pc:chgData name="Katleen Eerdekens" userId="0fdd93b7-ffbc-477c-84d2-2b583b474334" providerId="ADAL" clId="{F52F9536-B473-4483-98F1-28A415249135}" dt="2024-03-04T18:28:12.776" v="7" actId="20577"/>
        <pc:sldMkLst>
          <pc:docMk/>
          <pc:sldMk cId="0" sldId="507"/>
        </pc:sldMkLst>
      </pc:sldChg>
      <pc:sldChg chg="modNotesTx">
        <pc:chgData name="Katleen Eerdekens" userId="0fdd93b7-ffbc-477c-84d2-2b583b474334" providerId="ADAL" clId="{F52F9536-B473-4483-98F1-28A415249135}" dt="2024-03-04T18:28:26.641" v="10" actId="20577"/>
        <pc:sldMkLst>
          <pc:docMk/>
          <pc:sldMk cId="133716917" sldId="533"/>
        </pc:sldMkLst>
      </pc:sldChg>
      <pc:sldChg chg="modNotesTx">
        <pc:chgData name="Katleen Eerdekens" userId="0fdd93b7-ffbc-477c-84d2-2b583b474334" providerId="ADAL" clId="{F52F9536-B473-4483-98F1-28A415249135}" dt="2024-03-04T18:27:34.807" v="2" actId="20577"/>
        <pc:sldMkLst>
          <pc:docMk/>
          <pc:sldMk cId="2278539463" sldId="53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1A960-5B79-43EE-8D64-EA9AFB74A37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FA87C4B0-D8BA-4CFF-BD96-82AC449E57D3}">
      <dgm:prSet phldrT="[Teks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1</a:t>
          </a:r>
        </a:p>
        <a:p>
          <a:r>
            <a:rPr lang="nl-BE">
              <a:solidFill>
                <a:srgbClr val="002757"/>
              </a:solidFill>
            </a:rPr>
            <a:t>Aanzetten tot stiel leren</a:t>
          </a:r>
        </a:p>
      </dgm:t>
    </dgm:pt>
    <dgm:pt modelId="{4F696B38-1A89-4C81-BE2F-9282FF4A1583}" type="parTrans" cxnId="{2E923615-4EC8-4371-B7F3-5DAB0137E354}">
      <dgm:prSet/>
      <dgm:spPr/>
      <dgm:t>
        <a:bodyPr/>
        <a:lstStyle/>
        <a:p>
          <a:endParaRPr lang="nl-BE"/>
        </a:p>
      </dgm:t>
    </dgm:pt>
    <dgm:pt modelId="{DF4B7E27-5CF7-4251-90B9-05DD9007282D}" type="sibTrans" cxnId="{2E923615-4EC8-4371-B7F3-5DAB0137E354}">
      <dgm:prSet/>
      <dgm:spPr/>
      <dgm:t>
        <a:bodyPr/>
        <a:lstStyle/>
        <a:p>
          <a:endParaRPr lang="nl-BE"/>
        </a:p>
      </dgm:t>
    </dgm:pt>
    <dgm:pt modelId="{7B717FD2-8BAF-422E-92FB-AC403D948E82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>
            <a:solidFill>
              <a:srgbClr val="002757"/>
            </a:solidFill>
          </a:endParaRPr>
        </a:p>
      </dgm:t>
    </dgm:pt>
    <dgm:pt modelId="{102DFCBF-47BE-4557-AF76-CA268695E2FA}" type="parTrans" cxnId="{B7A08597-8B62-403D-B8E4-DD9BB056E622}">
      <dgm:prSet/>
      <dgm:spPr/>
      <dgm:t>
        <a:bodyPr/>
        <a:lstStyle/>
        <a:p>
          <a:endParaRPr lang="nl-BE"/>
        </a:p>
      </dgm:t>
    </dgm:pt>
    <dgm:pt modelId="{72A74F91-EEAB-4A45-964D-BDFD8854BFDE}" type="sibTrans" cxnId="{B7A08597-8B62-403D-B8E4-DD9BB056E622}">
      <dgm:prSet/>
      <dgm:spPr/>
      <dgm:t>
        <a:bodyPr/>
        <a:lstStyle/>
        <a:p>
          <a:endParaRPr lang="nl-BE"/>
        </a:p>
      </dgm:t>
    </dgm:pt>
    <dgm:pt modelId="{BE5CAFA3-650A-491E-B0F9-1DBB3BBD624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2</a:t>
          </a:r>
        </a:p>
        <a:p>
          <a:r>
            <a:rPr lang="nl-BE">
              <a:solidFill>
                <a:srgbClr val="002757"/>
              </a:solidFill>
            </a:rPr>
            <a:t>Stiel leren</a:t>
          </a:r>
        </a:p>
      </dgm:t>
    </dgm:pt>
    <dgm:pt modelId="{A5C701E5-B512-4C07-A514-17FFB10E13FC}" type="parTrans" cxnId="{83FDABB6-D5F7-49D4-ACE6-C1160BABD841}">
      <dgm:prSet/>
      <dgm:spPr/>
      <dgm:t>
        <a:bodyPr/>
        <a:lstStyle/>
        <a:p>
          <a:endParaRPr lang="nl-BE"/>
        </a:p>
      </dgm:t>
    </dgm:pt>
    <dgm:pt modelId="{B4172F18-FD95-4C24-8F89-FBF2AE27B1EE}" type="sibTrans" cxnId="{83FDABB6-D5F7-49D4-ACE6-C1160BABD841}">
      <dgm:prSet/>
      <dgm:spPr/>
      <dgm:t>
        <a:bodyPr/>
        <a:lstStyle/>
        <a:p>
          <a:endParaRPr lang="nl-BE"/>
        </a:p>
      </dgm:t>
    </dgm:pt>
    <dgm:pt modelId="{B710DF9B-1C6D-4CBD-952E-F653FDCBAD9C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Onder begeleiding van (voor, na)</a:t>
          </a:r>
          <a:endParaRPr lang="nl-BE" sz="2000">
            <a:solidFill>
              <a:srgbClr val="002757"/>
            </a:solidFill>
          </a:endParaRPr>
        </a:p>
      </dgm:t>
    </dgm:pt>
    <dgm:pt modelId="{B12461BC-43F6-4AEA-8ED2-8093263CBC90}" type="parTrans" cxnId="{49CCE50A-3F9F-4240-8D92-3DC6B1269EA1}">
      <dgm:prSet/>
      <dgm:spPr/>
      <dgm:t>
        <a:bodyPr/>
        <a:lstStyle/>
        <a:p>
          <a:endParaRPr lang="nl-BE"/>
        </a:p>
      </dgm:t>
    </dgm:pt>
    <dgm:pt modelId="{CA443779-EB5C-412E-B2E7-D5B835C41D7B}" type="sibTrans" cxnId="{49CCE50A-3F9F-4240-8D92-3DC6B1269EA1}">
      <dgm:prSet/>
      <dgm:spPr/>
      <dgm:t>
        <a:bodyPr/>
        <a:lstStyle/>
        <a:p>
          <a:endParaRPr lang="nl-BE"/>
        </a:p>
      </dgm:t>
    </dgm:pt>
    <dgm:pt modelId="{534683C7-9110-45D6-B2F8-9D88C5536D33}">
      <dgm:prSet phldrT="[Tekst]"/>
      <dgm:spPr>
        <a:solidFill>
          <a:schemeClr val="accent1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nl-BE">
              <a:solidFill>
                <a:srgbClr val="002757"/>
              </a:solidFill>
            </a:rPr>
            <a:t>Opleidingsfase 3</a:t>
          </a:r>
        </a:p>
        <a:p>
          <a:r>
            <a:rPr lang="nl-BE">
              <a:solidFill>
                <a:srgbClr val="002757"/>
              </a:solidFill>
            </a:rPr>
            <a:t>Verdieping en integratie</a:t>
          </a:r>
        </a:p>
      </dgm:t>
    </dgm:pt>
    <dgm:pt modelId="{05A1ABF8-F6D7-4107-951D-DA83FD3061DD}" type="parTrans" cxnId="{5B6EBF87-B5A1-4419-988E-C8B88D746889}">
      <dgm:prSet/>
      <dgm:spPr/>
      <dgm:t>
        <a:bodyPr/>
        <a:lstStyle/>
        <a:p>
          <a:endParaRPr lang="nl-BE"/>
        </a:p>
      </dgm:t>
    </dgm:pt>
    <dgm:pt modelId="{F2659BEC-6FB9-41CF-8705-E8FCF5569E0B}" type="sibTrans" cxnId="{5B6EBF87-B5A1-4419-988E-C8B88D746889}">
      <dgm:prSet/>
      <dgm:spPr/>
      <dgm:t>
        <a:bodyPr/>
        <a:lstStyle/>
        <a:p>
          <a:endParaRPr lang="nl-BE"/>
        </a:p>
      </dgm:t>
    </dgm:pt>
    <dgm:pt modelId="{4AEB563A-7F9C-4867-97AC-AF732993DB75}">
      <dgm:prSet phldrT="[Tekst]" custT="1"/>
      <dgm:spPr/>
      <dgm:t>
        <a:bodyPr/>
        <a:lstStyle/>
        <a:p>
          <a:pPr>
            <a:lnSpc>
              <a:spcPct val="100000"/>
            </a:lnSpc>
            <a:buSzPts val="1000"/>
            <a:buFont typeface="Symbol" panose="05050102010706020507" pitchFamily="18" charset="2"/>
            <a:buChar char=""/>
          </a:pPr>
          <a:r>
            <a:rPr lang="nl-NL" sz="2000">
              <a:solidFill>
                <a:srgbClr val="002757"/>
              </a:solidFill>
              <a:effectLst/>
            </a:rPr>
            <a:t>Zelfstandig uitvoeren</a:t>
          </a:r>
          <a:endParaRPr lang="nl-BE" sz="2000">
            <a:solidFill>
              <a:srgbClr val="002757"/>
            </a:solidFill>
          </a:endParaRPr>
        </a:p>
      </dgm:t>
    </dgm:pt>
    <dgm:pt modelId="{CA5C9A9D-85C1-43F2-9D65-0AB0301FDA3C}" type="parTrans" cxnId="{CE89DAE7-4707-4064-B97D-E50E6016B966}">
      <dgm:prSet/>
      <dgm:spPr/>
      <dgm:t>
        <a:bodyPr/>
        <a:lstStyle/>
        <a:p>
          <a:endParaRPr lang="nl-BE"/>
        </a:p>
      </dgm:t>
    </dgm:pt>
    <dgm:pt modelId="{B94F9141-5AA0-482F-B0D0-3CCF639E337A}" type="sibTrans" cxnId="{CE89DAE7-4707-4064-B97D-E50E6016B966}">
      <dgm:prSet/>
      <dgm:spPr/>
      <dgm:t>
        <a:bodyPr/>
        <a:lstStyle/>
        <a:p>
          <a:endParaRPr lang="nl-BE"/>
        </a:p>
      </dgm:t>
    </dgm:pt>
    <dgm:pt modelId="{570EF43F-08AD-4699-B4EF-EE5B6855C0EB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CF148456-2B40-464C-9040-2669F874CFC6}" type="parTrans" cxnId="{90416A2E-EC29-4286-80A1-8B15BD5563F8}">
      <dgm:prSet/>
      <dgm:spPr/>
      <dgm:t>
        <a:bodyPr/>
        <a:lstStyle/>
        <a:p>
          <a:endParaRPr lang="nl-BE"/>
        </a:p>
      </dgm:t>
    </dgm:pt>
    <dgm:pt modelId="{52402DAA-2779-4C40-BBB2-337B7AB7D01C}" type="sibTrans" cxnId="{90416A2E-EC29-4286-80A1-8B15BD5563F8}">
      <dgm:prSet/>
      <dgm:spPr/>
      <dgm:t>
        <a:bodyPr/>
        <a:lstStyle/>
        <a:p>
          <a:endParaRPr lang="nl-BE"/>
        </a:p>
      </dgm:t>
    </dgm:pt>
    <dgm:pt modelId="{BA66ED08-7817-4AC5-ADA2-62FB7E000377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Eerste stappen naar/aanzetten tot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B9B256BC-9E21-4CC8-AC56-3ED791ECB725}" type="parTrans" cxnId="{6A75C260-9197-41B7-AB4A-A8AFE9A3254E}">
      <dgm:prSet/>
      <dgm:spPr/>
      <dgm:t>
        <a:bodyPr/>
        <a:lstStyle/>
        <a:p>
          <a:endParaRPr lang="nl-BE"/>
        </a:p>
      </dgm:t>
    </dgm:pt>
    <dgm:pt modelId="{F0A20848-6FC8-403F-BA20-07151F670CA7}" type="sibTrans" cxnId="{6A75C260-9197-41B7-AB4A-A8AFE9A3254E}">
      <dgm:prSet/>
      <dgm:spPr/>
      <dgm:t>
        <a:bodyPr/>
        <a:lstStyle/>
        <a:p>
          <a:endParaRPr lang="nl-BE"/>
        </a:p>
      </dgm:t>
    </dgm:pt>
    <dgm:pt modelId="{1A871863-55F2-4F64-BA10-2239D6E7FDD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Verkennen/ontdekken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11C012F0-A14C-4ECE-A543-972C8A5342DC}" type="parTrans" cxnId="{620D433B-F72D-47E4-8E6F-F4E14599F3FA}">
      <dgm:prSet/>
      <dgm:spPr/>
      <dgm:t>
        <a:bodyPr/>
        <a:lstStyle/>
        <a:p>
          <a:endParaRPr lang="nl-BE"/>
        </a:p>
      </dgm:t>
    </dgm:pt>
    <dgm:pt modelId="{BF039FEE-FDE7-4BFE-8D1B-6FC758EF40AA}" type="sibTrans" cxnId="{620D433B-F72D-47E4-8E6F-F4E14599F3FA}">
      <dgm:prSet/>
      <dgm:spPr/>
      <dgm:t>
        <a:bodyPr/>
        <a:lstStyle/>
        <a:p>
          <a:endParaRPr lang="nl-BE"/>
        </a:p>
      </dgm:t>
    </dgm:pt>
    <dgm:pt modelId="{D7A27189-31E1-4DD5-9469-673BC21057F6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Overtuiging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279218-F7F4-4373-A062-0A58410D2E3E}" type="parTrans" cxnId="{6ED8C6BD-6C30-473D-8F1D-1667FB924125}">
      <dgm:prSet/>
      <dgm:spPr/>
      <dgm:t>
        <a:bodyPr/>
        <a:lstStyle/>
        <a:p>
          <a:endParaRPr lang="nl-BE"/>
        </a:p>
      </dgm:t>
    </dgm:pt>
    <dgm:pt modelId="{FE95B241-D16F-46FC-AE10-AE9EF399BF2C}" type="sibTrans" cxnId="{6ED8C6BD-6C30-473D-8F1D-1667FB924125}">
      <dgm:prSet/>
      <dgm:spPr/>
      <dgm:t>
        <a:bodyPr/>
        <a:lstStyle/>
        <a:p>
          <a:endParaRPr lang="nl-BE"/>
        </a:p>
      </dgm:t>
    </dgm:pt>
    <dgm:pt modelId="{A212FD07-E79D-49ED-9DC2-F9E2D020CC93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Kunnen inzetten/toepassen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7EF561E6-F600-4B48-B9A8-2D5D66AA46AB}" type="parTrans" cxnId="{AC90DAA5-6D8E-4146-AE9E-AC788F6EDAF9}">
      <dgm:prSet/>
      <dgm:spPr/>
      <dgm:t>
        <a:bodyPr/>
        <a:lstStyle/>
        <a:p>
          <a:endParaRPr lang="nl-BE"/>
        </a:p>
      </dgm:t>
    </dgm:pt>
    <dgm:pt modelId="{458F182B-1E0F-463C-B274-198786375AE1}" type="sibTrans" cxnId="{AC90DAA5-6D8E-4146-AE9E-AC788F6EDAF9}">
      <dgm:prSet/>
      <dgm:spPr/>
      <dgm:t>
        <a:bodyPr/>
        <a:lstStyle/>
        <a:p>
          <a:endParaRPr lang="nl-BE"/>
        </a:p>
      </dgm:t>
    </dgm:pt>
    <dgm:pt modelId="{1577E6C2-2455-4B07-BB94-D22C2633ECE8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Vormen van eigen visie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2E3B3DE0-4B1A-4A22-A595-D759E895A8F5}" type="parTrans" cxnId="{3D77275A-26FB-46C4-A8AE-F3A3A35ABB9A}">
      <dgm:prSet/>
      <dgm:spPr/>
      <dgm:t>
        <a:bodyPr/>
        <a:lstStyle/>
        <a:p>
          <a:endParaRPr lang="nl-BE"/>
        </a:p>
      </dgm:t>
    </dgm:pt>
    <dgm:pt modelId="{47520CA1-40AD-42F2-A734-A177111EDF42}" type="sibTrans" cxnId="{3D77275A-26FB-46C4-A8AE-F3A3A35ABB9A}">
      <dgm:prSet/>
      <dgm:spPr/>
      <dgm:t>
        <a:bodyPr/>
        <a:lstStyle/>
        <a:p>
          <a:endParaRPr lang="nl-BE"/>
        </a:p>
      </dgm:t>
    </dgm:pt>
    <dgm:pt modelId="{5590BB17-C249-48D7-839B-6551A4BD7B0C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226853-FEDD-47E7-9131-D1D1CAEAD47F}" type="parTrans" cxnId="{BE293F15-323D-4B70-9C46-8F3A6ECC7A86}">
      <dgm:prSet/>
      <dgm:spPr/>
      <dgm:t>
        <a:bodyPr/>
        <a:lstStyle/>
        <a:p>
          <a:endParaRPr lang="nl-BE"/>
        </a:p>
      </dgm:t>
    </dgm:pt>
    <dgm:pt modelId="{9D7F6697-EDD0-4F1A-8960-7557889E8898}" type="sibTrans" cxnId="{BE293F15-323D-4B70-9C46-8F3A6ECC7A86}">
      <dgm:prSet/>
      <dgm:spPr/>
      <dgm:t>
        <a:bodyPr/>
        <a:lstStyle/>
        <a:p>
          <a:endParaRPr lang="nl-BE"/>
        </a:p>
      </dgm:t>
    </dgm:pt>
    <dgm:pt modelId="{A5AF2402-E470-476F-A467-C66193724D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Systematisch onderzoeken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5D268951-CD18-4517-8494-D84874A3C332}" type="parTrans" cxnId="{8FBFE992-3EF3-44C2-9889-70FCC5F71045}">
      <dgm:prSet/>
      <dgm:spPr/>
      <dgm:t>
        <a:bodyPr/>
        <a:lstStyle/>
        <a:p>
          <a:endParaRPr lang="nl-BE"/>
        </a:p>
      </dgm:t>
    </dgm:pt>
    <dgm:pt modelId="{4427B22D-5C51-4D23-AC80-4DEC44EC3FDB}" type="sibTrans" cxnId="{8FBFE992-3EF3-44C2-9889-70FCC5F71045}">
      <dgm:prSet/>
      <dgm:spPr/>
      <dgm:t>
        <a:bodyPr/>
        <a:lstStyle/>
        <a:p>
          <a:endParaRPr lang="nl-BE"/>
        </a:p>
      </dgm:t>
    </dgm:pt>
    <dgm:pt modelId="{B647E1EF-4AD7-4A8A-9D67-DA6EB1E40B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Geïntegreerd/flexibel inzetten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6EB503F4-5582-4AD1-96AB-540AB6927851}" type="parTrans" cxnId="{452BA8A7-EC69-4B87-9FAD-D945F73AD464}">
      <dgm:prSet/>
      <dgm:spPr/>
      <dgm:t>
        <a:bodyPr/>
        <a:lstStyle/>
        <a:p>
          <a:endParaRPr lang="nl-BE"/>
        </a:p>
      </dgm:t>
    </dgm:pt>
    <dgm:pt modelId="{15C158BA-E29A-4C88-BDD0-7D2BC062BF06}" type="sibTrans" cxnId="{452BA8A7-EC69-4B87-9FAD-D945F73AD464}">
      <dgm:prSet/>
      <dgm:spPr/>
      <dgm:t>
        <a:bodyPr/>
        <a:lstStyle/>
        <a:p>
          <a:endParaRPr lang="nl-BE"/>
        </a:p>
      </dgm:t>
    </dgm:pt>
    <dgm:pt modelId="{BAA55007-ABEE-4369-A56C-A8A0C081DDE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Vanuit eigen identiteit/overtuigingen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019FD849-E309-4EB7-ADFC-1B1B8887EA9E}" type="parTrans" cxnId="{57A52288-0551-48C7-AE59-8A2FEC0A65BF}">
      <dgm:prSet/>
      <dgm:spPr/>
      <dgm:t>
        <a:bodyPr/>
        <a:lstStyle/>
        <a:p>
          <a:endParaRPr lang="nl-BE"/>
        </a:p>
      </dgm:t>
    </dgm:pt>
    <dgm:pt modelId="{E783F440-FD01-4D5B-B1C7-6E9367FBAB52}" type="sibTrans" cxnId="{57A52288-0551-48C7-AE59-8A2FEC0A65BF}">
      <dgm:prSet/>
      <dgm:spPr/>
      <dgm:t>
        <a:bodyPr/>
        <a:lstStyle/>
        <a:p>
          <a:endParaRPr lang="nl-BE"/>
        </a:p>
      </dgm:t>
    </dgm:pt>
    <dgm:pt modelId="{78EDEBEB-ADAE-429B-A6B3-1D04D90958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l-NL" sz="2000">
              <a:solidFill>
                <a:srgbClr val="002757"/>
              </a:solidFill>
              <a:effectLst/>
            </a:rPr>
            <a:t>Basishouding</a:t>
          </a:r>
          <a:endParaRPr lang="nl-BE" sz="20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DBA799-1437-4BBD-A50C-49AA301CAA7F}" type="parTrans" cxnId="{16466E6D-90F8-4859-BA8A-094E8C88EFAA}">
      <dgm:prSet/>
      <dgm:spPr/>
      <dgm:t>
        <a:bodyPr/>
        <a:lstStyle/>
        <a:p>
          <a:endParaRPr lang="nl-BE"/>
        </a:p>
      </dgm:t>
    </dgm:pt>
    <dgm:pt modelId="{480559FF-333F-4DE6-8138-BE20F5D83670}" type="sibTrans" cxnId="{16466E6D-90F8-4859-BA8A-094E8C88EFAA}">
      <dgm:prSet/>
      <dgm:spPr/>
      <dgm:t>
        <a:bodyPr/>
        <a:lstStyle/>
        <a:p>
          <a:endParaRPr lang="nl-BE"/>
        </a:p>
      </dgm:t>
    </dgm:pt>
    <dgm:pt modelId="{00055634-9AE9-4560-A854-262B9BF06BB5}">
      <dgm:prSet custT="1"/>
      <dgm:spPr/>
      <dgm:t>
        <a:bodyPr/>
        <a:lstStyle/>
        <a:p>
          <a:pPr>
            <a:lnSpc>
              <a:spcPct val="100000"/>
            </a:lnSpc>
            <a:buFont typeface="Arial" panose="020B0604020202020204" pitchFamily="34" charset="0"/>
            <a:buChar char="•"/>
          </a:pPr>
          <a:r>
            <a:rPr lang="nl-NL" sz="2000">
              <a:solidFill>
                <a:srgbClr val="002757"/>
              </a:solidFill>
              <a:effectLst/>
            </a:rPr>
            <a:t>Doelgericht proberen en opvolgen</a:t>
          </a:r>
          <a:endParaRPr lang="nl-BE" sz="2000">
            <a:solidFill>
              <a:srgbClr val="002757"/>
            </a:solidFill>
            <a:effectLst/>
          </a:endParaRPr>
        </a:p>
      </dgm:t>
    </dgm:pt>
    <dgm:pt modelId="{D100D96F-A244-45E7-9734-18D1DE5029D9}" type="sibTrans" cxnId="{72146918-4BC8-4DDC-93B3-5ED65EE8C610}">
      <dgm:prSet/>
      <dgm:spPr/>
      <dgm:t>
        <a:bodyPr/>
        <a:lstStyle/>
        <a:p>
          <a:endParaRPr lang="nl-BE"/>
        </a:p>
      </dgm:t>
    </dgm:pt>
    <dgm:pt modelId="{7942D9E4-68D0-486C-B0E1-8AB693C4A85C}" type="parTrans" cxnId="{72146918-4BC8-4DDC-93B3-5ED65EE8C610}">
      <dgm:prSet/>
      <dgm:spPr/>
      <dgm:t>
        <a:bodyPr/>
        <a:lstStyle/>
        <a:p>
          <a:endParaRPr lang="nl-BE"/>
        </a:p>
      </dgm:t>
    </dgm:pt>
    <dgm:pt modelId="{98840225-6576-470F-A7AF-C29F4003855A}" type="pres">
      <dgm:prSet presAssocID="{9B61A960-5B79-43EE-8D64-EA9AFB74A370}" presName="Name0" presStyleCnt="0">
        <dgm:presLayoutVars>
          <dgm:dir/>
          <dgm:animLvl val="lvl"/>
          <dgm:resizeHandles val="exact"/>
        </dgm:presLayoutVars>
      </dgm:prSet>
      <dgm:spPr/>
    </dgm:pt>
    <dgm:pt modelId="{4EDBE999-AA38-4E07-B3CF-654056C36D1A}" type="pres">
      <dgm:prSet presAssocID="{FA87C4B0-D8BA-4CFF-BD96-82AC449E57D3}" presName="composite" presStyleCnt="0"/>
      <dgm:spPr/>
    </dgm:pt>
    <dgm:pt modelId="{C1A543B0-8566-4877-BD17-23270B162B1F}" type="pres">
      <dgm:prSet presAssocID="{FA87C4B0-D8BA-4CFF-BD96-82AC449E57D3}" presName="parTx" presStyleLbl="alignNode1" presStyleIdx="0" presStyleCnt="3" custLinFactNeighborX="947" custLinFactNeighborY="6332">
        <dgm:presLayoutVars>
          <dgm:chMax val="0"/>
          <dgm:chPref val="0"/>
          <dgm:bulletEnabled val="1"/>
        </dgm:presLayoutVars>
      </dgm:prSet>
      <dgm:spPr/>
    </dgm:pt>
    <dgm:pt modelId="{5FEC550D-CB3A-4700-924A-C9781B9B1286}" type="pres">
      <dgm:prSet presAssocID="{FA87C4B0-D8BA-4CFF-BD96-82AC449E57D3}" presName="desTx" presStyleLbl="alignAccFollowNode1" presStyleIdx="0" presStyleCnt="3" custLinFactNeighborX="-7289" custLinFactNeighborY="16721">
        <dgm:presLayoutVars>
          <dgm:bulletEnabled val="1"/>
        </dgm:presLayoutVars>
      </dgm:prSet>
      <dgm:spPr/>
    </dgm:pt>
    <dgm:pt modelId="{D8096CE2-2F4E-4CC5-9B2F-384B0930CA7C}" type="pres">
      <dgm:prSet presAssocID="{DF4B7E27-5CF7-4251-90B9-05DD9007282D}" presName="space" presStyleCnt="0"/>
      <dgm:spPr/>
    </dgm:pt>
    <dgm:pt modelId="{6494C953-EBF2-42CA-99CC-B345B70E4693}" type="pres">
      <dgm:prSet presAssocID="{BE5CAFA3-650A-491E-B0F9-1DBB3BBD6243}" presName="composite" presStyleCnt="0"/>
      <dgm:spPr/>
    </dgm:pt>
    <dgm:pt modelId="{5A47E3BE-7141-4598-8675-FCED7CA121B2}" type="pres">
      <dgm:prSet presAssocID="{BE5CAFA3-650A-491E-B0F9-1DBB3BBD6243}" presName="parTx" presStyleLbl="alignNode1" presStyleIdx="1" presStyleCnt="3" custLinFactNeighborX="0" custLinFactNeighborY="4621">
        <dgm:presLayoutVars>
          <dgm:chMax val="0"/>
          <dgm:chPref val="0"/>
          <dgm:bulletEnabled val="1"/>
        </dgm:presLayoutVars>
      </dgm:prSet>
      <dgm:spPr/>
    </dgm:pt>
    <dgm:pt modelId="{9F4BE771-D60F-4F7B-8318-5D171176F36F}" type="pres">
      <dgm:prSet presAssocID="{BE5CAFA3-650A-491E-B0F9-1DBB3BBD6243}" presName="desTx" presStyleLbl="alignAccFollowNode1" presStyleIdx="1" presStyleCnt="3" custLinFactNeighborX="0" custLinFactNeighborY="16721">
        <dgm:presLayoutVars>
          <dgm:bulletEnabled val="1"/>
        </dgm:presLayoutVars>
      </dgm:prSet>
      <dgm:spPr/>
    </dgm:pt>
    <dgm:pt modelId="{3F41C332-B8B4-4D19-88B2-CC37BB47ACB4}" type="pres">
      <dgm:prSet presAssocID="{B4172F18-FD95-4C24-8F89-FBF2AE27B1EE}" presName="space" presStyleCnt="0"/>
      <dgm:spPr/>
    </dgm:pt>
    <dgm:pt modelId="{781BF6D3-B72D-4E0C-8379-FC8EE13A9855}" type="pres">
      <dgm:prSet presAssocID="{534683C7-9110-45D6-B2F8-9D88C5536D33}" presName="composite" presStyleCnt="0"/>
      <dgm:spPr/>
    </dgm:pt>
    <dgm:pt modelId="{27C47C9D-B077-41F2-A857-CD3A279DEB43}" type="pres">
      <dgm:prSet presAssocID="{534683C7-9110-45D6-B2F8-9D88C5536D33}" presName="parTx" presStyleLbl="alignNode1" presStyleIdx="2" presStyleCnt="3" custLinFactNeighborX="103" custLinFactNeighborY="4066">
        <dgm:presLayoutVars>
          <dgm:chMax val="0"/>
          <dgm:chPref val="0"/>
          <dgm:bulletEnabled val="1"/>
        </dgm:presLayoutVars>
      </dgm:prSet>
      <dgm:spPr/>
    </dgm:pt>
    <dgm:pt modelId="{D9694848-C065-40DD-B0BE-3ED64A1BE237}" type="pres">
      <dgm:prSet presAssocID="{534683C7-9110-45D6-B2F8-9D88C5536D33}" presName="desTx" presStyleLbl="alignAccFollowNode1" presStyleIdx="2" presStyleCnt="3" custLinFactNeighborX="3851" custLinFactNeighborY="16721">
        <dgm:presLayoutVars>
          <dgm:bulletEnabled val="1"/>
        </dgm:presLayoutVars>
      </dgm:prSet>
      <dgm:spPr/>
    </dgm:pt>
  </dgm:ptLst>
  <dgm:cxnLst>
    <dgm:cxn modelId="{75146501-2E91-47FA-9D95-4F778798DC55}" type="presOf" srcId="{4AEB563A-7F9C-4867-97AC-AF732993DB75}" destId="{D9694848-C065-40DD-B0BE-3ED64A1BE237}" srcOrd="0" destOrd="0" presId="urn:microsoft.com/office/officeart/2005/8/layout/hList1"/>
    <dgm:cxn modelId="{49CC6406-5DC6-471C-870F-D39837BB58D0}" type="presOf" srcId="{B647E1EF-4AD7-4A8A-9D67-DA6EB1E40B84}" destId="{D9694848-C065-40DD-B0BE-3ED64A1BE237}" srcOrd="0" destOrd="2" presId="urn:microsoft.com/office/officeart/2005/8/layout/hList1"/>
    <dgm:cxn modelId="{49CCE50A-3F9F-4240-8D92-3DC6B1269EA1}" srcId="{BE5CAFA3-650A-491E-B0F9-1DBB3BBD6243}" destId="{B710DF9B-1C6D-4CBD-952E-F653FDCBAD9C}" srcOrd="0" destOrd="0" parTransId="{B12461BC-43F6-4AEA-8ED2-8093263CBC90}" sibTransId="{CA443779-EB5C-412E-B2E7-D5B835C41D7B}"/>
    <dgm:cxn modelId="{272CC00F-6107-4646-9A55-8D4749830C39}" type="presOf" srcId="{9B61A960-5B79-43EE-8D64-EA9AFB74A370}" destId="{98840225-6576-470F-A7AF-C29F4003855A}" srcOrd="0" destOrd="0" presId="urn:microsoft.com/office/officeart/2005/8/layout/hList1"/>
    <dgm:cxn modelId="{2E923615-4EC8-4371-B7F3-5DAB0137E354}" srcId="{9B61A960-5B79-43EE-8D64-EA9AFB74A370}" destId="{FA87C4B0-D8BA-4CFF-BD96-82AC449E57D3}" srcOrd="0" destOrd="0" parTransId="{4F696B38-1A89-4C81-BE2F-9282FF4A1583}" sibTransId="{DF4B7E27-5CF7-4251-90B9-05DD9007282D}"/>
    <dgm:cxn modelId="{BE293F15-323D-4B70-9C46-8F3A6ECC7A86}" srcId="{BE5CAFA3-650A-491E-B0F9-1DBB3BBD6243}" destId="{5590BB17-C249-48D7-839B-6551A4BD7B0C}" srcOrd="4" destOrd="0" parTransId="{BE226853-FEDD-47E7-9131-D1D1CAEAD47F}" sibTransId="{9D7F6697-EDD0-4F1A-8960-7557889E8898}"/>
    <dgm:cxn modelId="{72146918-4BC8-4DDC-93B3-5ED65EE8C610}" srcId="{BE5CAFA3-650A-491E-B0F9-1DBB3BBD6243}" destId="{00055634-9AE9-4560-A854-262B9BF06BB5}" srcOrd="1" destOrd="0" parTransId="{7942D9E4-68D0-486C-B0E1-8AB693C4A85C}" sibTransId="{D100D96F-A244-45E7-9734-18D1DE5029D9}"/>
    <dgm:cxn modelId="{B5D32F1C-FD59-4B54-8A44-4E9E4487C172}" type="presOf" srcId="{B710DF9B-1C6D-4CBD-952E-F653FDCBAD9C}" destId="{9F4BE771-D60F-4F7B-8318-5D171176F36F}" srcOrd="0" destOrd="0" presId="urn:microsoft.com/office/officeart/2005/8/layout/hList1"/>
    <dgm:cxn modelId="{90416A2E-EC29-4286-80A1-8B15BD5563F8}" srcId="{FA87C4B0-D8BA-4CFF-BD96-82AC449E57D3}" destId="{570EF43F-08AD-4699-B4EF-EE5B6855C0EB}" srcOrd="1" destOrd="0" parTransId="{CF148456-2B40-464C-9040-2669F874CFC6}" sibTransId="{52402DAA-2779-4C40-BBB2-337B7AB7D01C}"/>
    <dgm:cxn modelId="{AF243332-D6C1-4ADA-B825-B836EE4F81E4}" type="presOf" srcId="{5590BB17-C249-48D7-839B-6551A4BD7B0C}" destId="{9F4BE771-D60F-4F7B-8318-5D171176F36F}" srcOrd="0" destOrd="4" presId="urn:microsoft.com/office/officeart/2005/8/layout/hList1"/>
    <dgm:cxn modelId="{620D433B-F72D-47E4-8E6F-F4E14599F3FA}" srcId="{FA87C4B0-D8BA-4CFF-BD96-82AC449E57D3}" destId="{1A871863-55F2-4F64-BA10-2239D6E7FDD6}" srcOrd="3" destOrd="0" parTransId="{11C012F0-A14C-4ECE-A543-972C8A5342DC}" sibTransId="{BF039FEE-FDE7-4BFE-8D1B-6FC758EF40AA}"/>
    <dgm:cxn modelId="{9FC6E05B-8400-44D2-998F-CA79BF295319}" type="presOf" srcId="{570EF43F-08AD-4699-B4EF-EE5B6855C0EB}" destId="{5FEC550D-CB3A-4700-924A-C9781B9B1286}" srcOrd="0" destOrd="1" presId="urn:microsoft.com/office/officeart/2005/8/layout/hList1"/>
    <dgm:cxn modelId="{796CF15F-D10D-4520-BA4B-D38B6A392FA2}" type="presOf" srcId="{D7A27189-31E1-4DD5-9469-673BC21057F6}" destId="{5FEC550D-CB3A-4700-924A-C9781B9B1286}" srcOrd="0" destOrd="4" presId="urn:microsoft.com/office/officeart/2005/8/layout/hList1"/>
    <dgm:cxn modelId="{6A75C260-9197-41B7-AB4A-A8AFE9A3254E}" srcId="{FA87C4B0-D8BA-4CFF-BD96-82AC449E57D3}" destId="{BA66ED08-7817-4AC5-ADA2-62FB7E000377}" srcOrd="2" destOrd="0" parTransId="{B9B256BC-9E21-4CC8-AC56-3ED791ECB725}" sibTransId="{F0A20848-6FC8-403F-BA20-07151F670CA7}"/>
    <dgm:cxn modelId="{16466E6D-90F8-4859-BA8A-094E8C88EFAA}" srcId="{534683C7-9110-45D6-B2F8-9D88C5536D33}" destId="{78EDEBEB-ADAE-429B-A6B3-1D04D9095858}" srcOrd="4" destOrd="0" parTransId="{F1DBA799-1437-4BBD-A50C-49AA301CAA7F}" sibTransId="{480559FF-333F-4DE6-8138-BE20F5D83670}"/>
    <dgm:cxn modelId="{3D77275A-26FB-46C4-A8AE-F3A3A35ABB9A}" srcId="{BE5CAFA3-650A-491E-B0F9-1DBB3BBD6243}" destId="{1577E6C2-2455-4B07-BB94-D22C2633ECE8}" srcOrd="3" destOrd="0" parTransId="{2E3B3DE0-4B1A-4A22-A595-D759E895A8F5}" sibTransId="{47520CA1-40AD-42F2-A734-A177111EDF42}"/>
    <dgm:cxn modelId="{5B6EBF87-B5A1-4419-988E-C8B88D746889}" srcId="{9B61A960-5B79-43EE-8D64-EA9AFB74A370}" destId="{534683C7-9110-45D6-B2F8-9D88C5536D33}" srcOrd="2" destOrd="0" parTransId="{05A1ABF8-F6D7-4107-951D-DA83FD3061DD}" sibTransId="{F2659BEC-6FB9-41CF-8705-E8FCF5569E0B}"/>
    <dgm:cxn modelId="{57A52288-0551-48C7-AE59-8A2FEC0A65BF}" srcId="{534683C7-9110-45D6-B2F8-9D88C5536D33}" destId="{BAA55007-ABEE-4369-A56C-A8A0C081DDE9}" srcOrd="3" destOrd="0" parTransId="{019FD849-E309-4EB7-ADFC-1B1B8887EA9E}" sibTransId="{E783F440-FD01-4D5B-B1C7-6E9367FBAB52}"/>
    <dgm:cxn modelId="{8FBFE992-3EF3-44C2-9889-70FCC5F71045}" srcId="{534683C7-9110-45D6-B2F8-9D88C5536D33}" destId="{A5AF2402-E470-476F-A467-C66193724D0C}" srcOrd="1" destOrd="0" parTransId="{5D268951-CD18-4517-8494-D84874A3C332}" sibTransId="{4427B22D-5C51-4D23-AC80-4DEC44EC3FDB}"/>
    <dgm:cxn modelId="{B7A08597-8B62-403D-B8E4-DD9BB056E622}" srcId="{FA87C4B0-D8BA-4CFF-BD96-82AC449E57D3}" destId="{7B717FD2-8BAF-422E-92FB-AC403D948E82}" srcOrd="0" destOrd="0" parTransId="{102DFCBF-47BE-4557-AF76-CA268695E2FA}" sibTransId="{72A74F91-EEAB-4A45-964D-BDFD8854BFDE}"/>
    <dgm:cxn modelId="{A5EBEC9D-36B0-47BC-8752-1408ED030003}" type="presOf" srcId="{534683C7-9110-45D6-B2F8-9D88C5536D33}" destId="{27C47C9D-B077-41F2-A857-CD3A279DEB43}" srcOrd="0" destOrd="0" presId="urn:microsoft.com/office/officeart/2005/8/layout/hList1"/>
    <dgm:cxn modelId="{AC90DAA5-6D8E-4146-AE9E-AC788F6EDAF9}" srcId="{BE5CAFA3-650A-491E-B0F9-1DBB3BBD6243}" destId="{A212FD07-E79D-49ED-9DC2-F9E2D020CC93}" srcOrd="2" destOrd="0" parTransId="{7EF561E6-F600-4B48-B9A8-2D5D66AA46AB}" sibTransId="{458F182B-1E0F-463C-B274-198786375AE1}"/>
    <dgm:cxn modelId="{4455B2A6-5092-459E-BC25-449B5A37093E}" type="presOf" srcId="{FA87C4B0-D8BA-4CFF-BD96-82AC449E57D3}" destId="{C1A543B0-8566-4877-BD17-23270B162B1F}" srcOrd="0" destOrd="0" presId="urn:microsoft.com/office/officeart/2005/8/layout/hList1"/>
    <dgm:cxn modelId="{452BA8A7-EC69-4B87-9FAD-D945F73AD464}" srcId="{534683C7-9110-45D6-B2F8-9D88C5536D33}" destId="{B647E1EF-4AD7-4A8A-9D67-DA6EB1E40B84}" srcOrd="2" destOrd="0" parTransId="{6EB503F4-5582-4AD1-96AB-540AB6927851}" sibTransId="{15C158BA-E29A-4C88-BDD0-7D2BC062BF06}"/>
    <dgm:cxn modelId="{83FDABB6-D5F7-49D4-ACE6-C1160BABD841}" srcId="{9B61A960-5B79-43EE-8D64-EA9AFB74A370}" destId="{BE5CAFA3-650A-491E-B0F9-1DBB3BBD6243}" srcOrd="1" destOrd="0" parTransId="{A5C701E5-B512-4C07-A514-17FFB10E13FC}" sibTransId="{B4172F18-FD95-4C24-8F89-FBF2AE27B1EE}"/>
    <dgm:cxn modelId="{C7D079B7-B29E-4527-8D03-76499627FE32}" type="presOf" srcId="{78EDEBEB-ADAE-429B-A6B3-1D04D9095858}" destId="{D9694848-C065-40DD-B0BE-3ED64A1BE237}" srcOrd="0" destOrd="4" presId="urn:microsoft.com/office/officeart/2005/8/layout/hList1"/>
    <dgm:cxn modelId="{6ED8C6BD-6C30-473D-8F1D-1667FB924125}" srcId="{FA87C4B0-D8BA-4CFF-BD96-82AC449E57D3}" destId="{D7A27189-31E1-4DD5-9469-673BC21057F6}" srcOrd="4" destOrd="0" parTransId="{C3279218-F7F4-4373-A062-0A58410D2E3E}" sibTransId="{FE95B241-D16F-46FC-AE10-AE9EF399BF2C}"/>
    <dgm:cxn modelId="{330245C4-CA95-4323-B8AD-1D326982DD3B}" type="presOf" srcId="{A5AF2402-E470-476F-A467-C66193724D0C}" destId="{D9694848-C065-40DD-B0BE-3ED64A1BE237}" srcOrd="0" destOrd="1" presId="urn:microsoft.com/office/officeart/2005/8/layout/hList1"/>
    <dgm:cxn modelId="{1CC7D0D0-70C3-403F-ACC9-0AEF814D81D9}" type="presOf" srcId="{1A871863-55F2-4F64-BA10-2239D6E7FDD6}" destId="{5FEC550D-CB3A-4700-924A-C9781B9B1286}" srcOrd="0" destOrd="3" presId="urn:microsoft.com/office/officeart/2005/8/layout/hList1"/>
    <dgm:cxn modelId="{3F4BF0D0-3447-4659-AC72-DD2EA2D88F02}" type="presOf" srcId="{00055634-9AE9-4560-A854-262B9BF06BB5}" destId="{9F4BE771-D60F-4F7B-8318-5D171176F36F}" srcOrd="0" destOrd="1" presId="urn:microsoft.com/office/officeart/2005/8/layout/hList1"/>
    <dgm:cxn modelId="{AC90E1E0-0A17-43F1-969C-5A9F3563DD68}" type="presOf" srcId="{7B717FD2-8BAF-422E-92FB-AC403D948E82}" destId="{5FEC550D-CB3A-4700-924A-C9781B9B1286}" srcOrd="0" destOrd="0" presId="urn:microsoft.com/office/officeart/2005/8/layout/hList1"/>
    <dgm:cxn modelId="{00FBD4E1-6A88-487E-94E8-717339ADD54A}" type="presOf" srcId="{BE5CAFA3-650A-491E-B0F9-1DBB3BBD6243}" destId="{5A47E3BE-7141-4598-8675-FCED7CA121B2}" srcOrd="0" destOrd="0" presId="urn:microsoft.com/office/officeart/2005/8/layout/hList1"/>
    <dgm:cxn modelId="{56D5E7E1-931F-4DEA-8DB5-EEA51B700986}" type="presOf" srcId="{A212FD07-E79D-49ED-9DC2-F9E2D020CC93}" destId="{9F4BE771-D60F-4F7B-8318-5D171176F36F}" srcOrd="0" destOrd="2" presId="urn:microsoft.com/office/officeart/2005/8/layout/hList1"/>
    <dgm:cxn modelId="{CE89DAE7-4707-4064-B97D-E50E6016B966}" srcId="{534683C7-9110-45D6-B2F8-9D88C5536D33}" destId="{4AEB563A-7F9C-4867-97AC-AF732993DB75}" srcOrd="0" destOrd="0" parTransId="{CA5C9A9D-85C1-43F2-9D65-0AB0301FDA3C}" sibTransId="{B94F9141-5AA0-482F-B0D0-3CCF639E337A}"/>
    <dgm:cxn modelId="{849918ED-3010-479A-84C4-A36C4170FFCC}" type="presOf" srcId="{BA66ED08-7817-4AC5-ADA2-62FB7E000377}" destId="{5FEC550D-CB3A-4700-924A-C9781B9B1286}" srcOrd="0" destOrd="2" presId="urn:microsoft.com/office/officeart/2005/8/layout/hList1"/>
    <dgm:cxn modelId="{E43B1AF4-6C26-477D-983F-956D9D7F763A}" type="presOf" srcId="{1577E6C2-2455-4B07-BB94-D22C2633ECE8}" destId="{9F4BE771-D60F-4F7B-8318-5D171176F36F}" srcOrd="0" destOrd="3" presId="urn:microsoft.com/office/officeart/2005/8/layout/hList1"/>
    <dgm:cxn modelId="{4B423AFE-A4FE-4CA1-BBF8-63BAAB14EA6F}" type="presOf" srcId="{BAA55007-ABEE-4369-A56C-A8A0C081DDE9}" destId="{D9694848-C065-40DD-B0BE-3ED64A1BE237}" srcOrd="0" destOrd="3" presId="urn:microsoft.com/office/officeart/2005/8/layout/hList1"/>
    <dgm:cxn modelId="{34EC71D1-9706-4484-B421-43D5328547D5}" type="presParOf" srcId="{98840225-6576-470F-A7AF-C29F4003855A}" destId="{4EDBE999-AA38-4E07-B3CF-654056C36D1A}" srcOrd="0" destOrd="0" presId="urn:microsoft.com/office/officeart/2005/8/layout/hList1"/>
    <dgm:cxn modelId="{F4899F8A-4F2C-48F9-8492-720039E31CDE}" type="presParOf" srcId="{4EDBE999-AA38-4E07-B3CF-654056C36D1A}" destId="{C1A543B0-8566-4877-BD17-23270B162B1F}" srcOrd="0" destOrd="0" presId="urn:microsoft.com/office/officeart/2005/8/layout/hList1"/>
    <dgm:cxn modelId="{ECBA8A3F-37E3-4879-BF5A-C9AD0BD4CCFF}" type="presParOf" srcId="{4EDBE999-AA38-4E07-B3CF-654056C36D1A}" destId="{5FEC550D-CB3A-4700-924A-C9781B9B1286}" srcOrd="1" destOrd="0" presId="urn:microsoft.com/office/officeart/2005/8/layout/hList1"/>
    <dgm:cxn modelId="{B65F0EDB-D898-4044-9CB1-42B35B95A536}" type="presParOf" srcId="{98840225-6576-470F-A7AF-C29F4003855A}" destId="{D8096CE2-2F4E-4CC5-9B2F-384B0930CA7C}" srcOrd="1" destOrd="0" presId="urn:microsoft.com/office/officeart/2005/8/layout/hList1"/>
    <dgm:cxn modelId="{5FCB65FA-C0DD-4EC1-912E-7286AA41F508}" type="presParOf" srcId="{98840225-6576-470F-A7AF-C29F4003855A}" destId="{6494C953-EBF2-42CA-99CC-B345B70E4693}" srcOrd="2" destOrd="0" presId="urn:microsoft.com/office/officeart/2005/8/layout/hList1"/>
    <dgm:cxn modelId="{F5239CB8-73B5-4FD3-B47E-5D6B9ED21337}" type="presParOf" srcId="{6494C953-EBF2-42CA-99CC-B345B70E4693}" destId="{5A47E3BE-7141-4598-8675-FCED7CA121B2}" srcOrd="0" destOrd="0" presId="urn:microsoft.com/office/officeart/2005/8/layout/hList1"/>
    <dgm:cxn modelId="{072AD93B-5106-4A3B-AB80-CF2C1F375FFD}" type="presParOf" srcId="{6494C953-EBF2-42CA-99CC-B345B70E4693}" destId="{9F4BE771-D60F-4F7B-8318-5D171176F36F}" srcOrd="1" destOrd="0" presId="urn:microsoft.com/office/officeart/2005/8/layout/hList1"/>
    <dgm:cxn modelId="{52F59DB3-C58B-4955-9E5D-A3E821BD1985}" type="presParOf" srcId="{98840225-6576-470F-A7AF-C29F4003855A}" destId="{3F41C332-B8B4-4D19-88B2-CC37BB47ACB4}" srcOrd="3" destOrd="0" presId="urn:microsoft.com/office/officeart/2005/8/layout/hList1"/>
    <dgm:cxn modelId="{70AE58B9-E9F9-413F-8A7B-09F696CEF5B2}" type="presParOf" srcId="{98840225-6576-470F-A7AF-C29F4003855A}" destId="{781BF6D3-B72D-4E0C-8379-FC8EE13A9855}" srcOrd="4" destOrd="0" presId="urn:microsoft.com/office/officeart/2005/8/layout/hList1"/>
    <dgm:cxn modelId="{1B8CB13E-7262-4AFB-B09D-E98EBDDB1EF1}" type="presParOf" srcId="{781BF6D3-B72D-4E0C-8379-FC8EE13A9855}" destId="{27C47C9D-B077-41F2-A857-CD3A279DEB43}" srcOrd="0" destOrd="0" presId="urn:microsoft.com/office/officeart/2005/8/layout/hList1"/>
    <dgm:cxn modelId="{F10E623D-716B-4EB4-830E-0B9D72A3313C}" type="presParOf" srcId="{781BF6D3-B72D-4E0C-8379-FC8EE13A9855}" destId="{D9694848-C065-40DD-B0BE-3ED64A1BE2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A543B0-8566-4877-BD17-23270B162B1F}">
      <dsp:nvSpPr>
        <dsp:cNvPr id="0" name=""/>
        <dsp:cNvSpPr/>
      </dsp:nvSpPr>
      <dsp:spPr>
        <a:xfrm>
          <a:off x="36586" y="759522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1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Aanzetten tot stiel leren</a:t>
          </a:r>
        </a:p>
      </dsp:txBody>
      <dsp:txXfrm>
        <a:off x="36586" y="759522"/>
        <a:ext cx="3485857" cy="1373269"/>
      </dsp:txXfrm>
    </dsp:sp>
    <dsp:sp modelId="{5FEC550D-CB3A-4700-924A-C9781B9B1286}">
      <dsp:nvSpPr>
        <dsp:cNvPr id="0" name=""/>
        <dsp:cNvSpPr/>
      </dsp:nvSpPr>
      <dsp:spPr>
        <a:xfrm>
          <a:off x="0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tijdens,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Eerste stappen naar/aanzetten tot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Verkennen/ontdekken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Overtuiging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539252"/>
        <a:ext cx="3485857" cy="2950875"/>
      </dsp:txXfrm>
    </dsp:sp>
    <dsp:sp modelId="{5A47E3BE-7141-4598-8675-FCED7CA121B2}">
      <dsp:nvSpPr>
        <dsp:cNvPr id="0" name=""/>
        <dsp:cNvSpPr/>
      </dsp:nvSpPr>
      <dsp:spPr>
        <a:xfrm>
          <a:off x="3977452" y="736025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2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Stiel leren</a:t>
          </a:r>
        </a:p>
      </dsp:txBody>
      <dsp:txXfrm>
        <a:off x="3977452" y="736025"/>
        <a:ext cx="3485857" cy="1373269"/>
      </dsp:txXfrm>
    </dsp:sp>
    <dsp:sp modelId="{9F4BE771-D60F-4F7B-8318-5D171176F36F}">
      <dsp:nvSpPr>
        <dsp:cNvPr id="0" name=""/>
        <dsp:cNvSpPr/>
      </dsp:nvSpPr>
      <dsp:spPr>
        <a:xfrm>
          <a:off x="3977452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Onder begeleiding van (voor, na)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Doelgericht proberen en opvolgen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Kunnen inzetten/toepassen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Vormen van eigen visie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77452" y="2539252"/>
        <a:ext cx="3485857" cy="2950875"/>
      </dsp:txXfrm>
    </dsp:sp>
    <dsp:sp modelId="{27C47C9D-B077-41F2-A857-CD3A279DEB43}">
      <dsp:nvSpPr>
        <dsp:cNvPr id="0" name=""/>
        <dsp:cNvSpPr/>
      </dsp:nvSpPr>
      <dsp:spPr>
        <a:xfrm>
          <a:off x="7954905" y="728404"/>
          <a:ext cx="3485857" cy="137326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01600" rIns="177800" bIns="1016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Opleidingsfase 3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500" kern="1200">
              <a:solidFill>
                <a:srgbClr val="002757"/>
              </a:solidFill>
            </a:rPr>
            <a:t>Verdieping en integratie</a:t>
          </a:r>
        </a:p>
      </dsp:txBody>
      <dsp:txXfrm>
        <a:off x="7954905" y="728404"/>
        <a:ext cx="3485857" cy="1373269"/>
      </dsp:txXfrm>
    </dsp:sp>
    <dsp:sp modelId="{D9694848-C065-40DD-B0BE-3ED64A1BE237}">
      <dsp:nvSpPr>
        <dsp:cNvPr id="0" name=""/>
        <dsp:cNvSpPr/>
      </dsp:nvSpPr>
      <dsp:spPr>
        <a:xfrm>
          <a:off x="7954905" y="2539252"/>
          <a:ext cx="3485857" cy="2950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SzPts val="1000"/>
            <a:buFont typeface="Symbol" panose="05050102010706020507" pitchFamily="18" charset="2"/>
            <a:buChar char=""/>
          </a:pPr>
          <a:r>
            <a:rPr lang="nl-NL" sz="2000" kern="1200">
              <a:solidFill>
                <a:srgbClr val="002757"/>
              </a:solidFill>
              <a:effectLst/>
            </a:rPr>
            <a:t>Zelfstandig uitvoeren</a:t>
          </a:r>
          <a:endParaRPr lang="nl-BE" sz="2000" kern="1200">
            <a:solidFill>
              <a:srgbClr val="002757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Systematisch onderzoeken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Geïntegreerd/flexibel inzetten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Vanuit eigen identiteit/overtuigingen</a:t>
          </a:r>
          <a:endParaRPr lang="nl-BE" sz="2000" kern="1200">
            <a:solidFill>
              <a:srgbClr val="002757"/>
            </a:solidFill>
            <a:effectLst/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nl-NL" sz="2000" kern="1200">
              <a:solidFill>
                <a:srgbClr val="002757"/>
              </a:solidFill>
              <a:effectLst/>
            </a:rPr>
            <a:t>Basishouding</a:t>
          </a:r>
          <a:endParaRPr lang="nl-BE" sz="2000" kern="1200">
            <a:solidFill>
              <a:srgbClr val="002757"/>
            </a:solidFill>
            <a:effectLst/>
            <a:latin typeface="Calibri" panose="020F0502020204030204" pitchFamily="34" charset="0"/>
            <a:ea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54905" y="2539252"/>
        <a:ext cx="3485857" cy="2950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A5DA4-0517-469B-A20E-54B75BF32207}" type="datetimeFigureOut">
              <a:rPr lang="nl-BE" smtClean="0"/>
              <a:t>4/03/2024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E7ADA-B818-4A8D-827F-3A2F12FF408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5948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652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084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-afbeelding 1">
            <a:extLst>
              <a:ext uri="{FF2B5EF4-FFF2-40B4-BE49-F238E27FC236}">
                <a16:creationId xmlns:a16="http://schemas.microsoft.com/office/drawing/2014/main" id="{003531B0-16A8-4488-873F-201CE4DCF9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Tijdelijke aanduiding voor notities 2">
            <a:extLst>
              <a:ext uri="{FF2B5EF4-FFF2-40B4-BE49-F238E27FC236}">
                <a16:creationId xmlns:a16="http://schemas.microsoft.com/office/drawing/2014/main" id="{BC2F2A36-83CE-45D7-9A8B-46268B55B3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18436" name="Tijdelijke aanduiding voor dianummer 3">
            <a:extLst>
              <a:ext uri="{FF2B5EF4-FFF2-40B4-BE49-F238E27FC236}">
                <a16:creationId xmlns:a16="http://schemas.microsoft.com/office/drawing/2014/main" id="{77197CD0-ABB2-4851-8C58-CA32433BF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D694925-41F0-41F6-95B1-AAACC44F67BC}" type="slidenum">
              <a:rPr lang="nl-BE" altLang="nl-BE" smtClean="0">
                <a:latin typeface="Calibri" panose="020F0502020204030204" pitchFamily="34" charset="0"/>
              </a:rPr>
              <a:pPr/>
              <a:t>25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-afbeelding 1">
            <a:extLst>
              <a:ext uri="{FF2B5EF4-FFF2-40B4-BE49-F238E27FC236}">
                <a16:creationId xmlns:a16="http://schemas.microsoft.com/office/drawing/2014/main" id="{97A6B37F-A507-4934-BDF2-2260B5675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Tijdelijke aanduiding voor notities 2">
            <a:extLst>
              <a:ext uri="{FF2B5EF4-FFF2-40B4-BE49-F238E27FC236}">
                <a16:creationId xmlns:a16="http://schemas.microsoft.com/office/drawing/2014/main" id="{E9EF7A1F-D3A9-4056-91D7-A8FB11335C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24580" name="Tijdelijke aanduiding voor dianummer 3">
            <a:extLst>
              <a:ext uri="{FF2B5EF4-FFF2-40B4-BE49-F238E27FC236}">
                <a16:creationId xmlns:a16="http://schemas.microsoft.com/office/drawing/2014/main" id="{C07AE7CC-ECCD-4BF6-B5AF-97634560CF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A2A6315-6F66-4065-866D-1889501EAC82}" type="slidenum">
              <a:rPr lang="nl-BE" altLang="nl-BE" smtClean="0">
                <a:latin typeface="Calibri" panose="020F0502020204030204" pitchFamily="34" charset="0"/>
              </a:rPr>
              <a:pPr/>
              <a:t>27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-afbeelding 1">
            <a:extLst>
              <a:ext uri="{FF2B5EF4-FFF2-40B4-BE49-F238E27FC236}">
                <a16:creationId xmlns:a16="http://schemas.microsoft.com/office/drawing/2014/main" id="{AA961303-1DED-4042-8CA6-0FCFFCEF13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Tijdelijke aanduiding voor notities 2">
            <a:extLst>
              <a:ext uri="{FF2B5EF4-FFF2-40B4-BE49-F238E27FC236}">
                <a16:creationId xmlns:a16="http://schemas.microsoft.com/office/drawing/2014/main" id="{B9F3D011-A66B-4CEC-9505-60C04AF410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26628" name="Tijdelijke aanduiding voor dianummer 3">
            <a:extLst>
              <a:ext uri="{FF2B5EF4-FFF2-40B4-BE49-F238E27FC236}">
                <a16:creationId xmlns:a16="http://schemas.microsoft.com/office/drawing/2014/main" id="{C3C867D3-FFF2-45B4-8AB9-A7EC027FB4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91F0C54-063D-41DD-816F-C7E062A831AC}" type="slidenum">
              <a:rPr lang="nl-BE" altLang="nl-BE" smtClean="0">
                <a:latin typeface="Calibri" panose="020F0502020204030204" pitchFamily="34" charset="0"/>
              </a:rPr>
              <a:pPr/>
              <a:t>28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-afbeelding 1">
            <a:extLst>
              <a:ext uri="{FF2B5EF4-FFF2-40B4-BE49-F238E27FC236}">
                <a16:creationId xmlns:a16="http://schemas.microsoft.com/office/drawing/2014/main" id="{49347EA5-36EC-4663-AF0B-70611B36BD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Tijdelijke aanduiding voor notities 2">
            <a:extLst>
              <a:ext uri="{FF2B5EF4-FFF2-40B4-BE49-F238E27FC236}">
                <a16:creationId xmlns:a16="http://schemas.microsoft.com/office/drawing/2014/main" id="{7333B8FB-2A72-4187-AE29-7C016160A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28676" name="Tijdelijke aanduiding voor dianummer 3">
            <a:extLst>
              <a:ext uri="{FF2B5EF4-FFF2-40B4-BE49-F238E27FC236}">
                <a16:creationId xmlns:a16="http://schemas.microsoft.com/office/drawing/2014/main" id="{7C85B67F-63F1-45AE-96F8-7C2F6092C8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D5FBBE3-7503-47F0-AE06-13D58B3CA95F}" type="slidenum">
              <a:rPr lang="nl-BE" altLang="nl-BE" smtClean="0">
                <a:latin typeface="Calibri" panose="020F0502020204030204" pitchFamily="34" charset="0"/>
              </a:rPr>
              <a:pPr/>
              <a:t>29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-afbeelding 1">
            <a:extLst>
              <a:ext uri="{FF2B5EF4-FFF2-40B4-BE49-F238E27FC236}">
                <a16:creationId xmlns:a16="http://schemas.microsoft.com/office/drawing/2014/main" id="{BD839AFB-183F-4393-943F-A395EAA473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Tijdelijke aanduiding voor notities 2">
            <a:extLst>
              <a:ext uri="{FF2B5EF4-FFF2-40B4-BE49-F238E27FC236}">
                <a16:creationId xmlns:a16="http://schemas.microsoft.com/office/drawing/2014/main" id="{4A74F62F-D8BD-4A87-B0C4-6D0E1742B3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32772" name="Tijdelijke aanduiding voor dianummer 3">
            <a:extLst>
              <a:ext uri="{FF2B5EF4-FFF2-40B4-BE49-F238E27FC236}">
                <a16:creationId xmlns:a16="http://schemas.microsoft.com/office/drawing/2014/main" id="{82281C73-5A54-4921-8A3F-DB286B1026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9919C10-DA02-44AF-9F36-AF14741327D4}" type="slidenum">
              <a:rPr lang="nl-BE" altLang="nl-BE" smtClean="0">
                <a:latin typeface="Calibri" panose="020F0502020204030204" pitchFamily="34" charset="0"/>
              </a:rPr>
              <a:pPr/>
              <a:t>30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jdelijke aanduiding voor dia-afbeelding 1">
            <a:extLst>
              <a:ext uri="{FF2B5EF4-FFF2-40B4-BE49-F238E27FC236}">
                <a16:creationId xmlns:a16="http://schemas.microsoft.com/office/drawing/2014/main" id="{A9C55556-A6B7-4315-853D-96AEDBC81F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Tijdelijke aanduiding voor notities 2">
            <a:extLst>
              <a:ext uri="{FF2B5EF4-FFF2-40B4-BE49-F238E27FC236}">
                <a16:creationId xmlns:a16="http://schemas.microsoft.com/office/drawing/2014/main" id="{09490D38-9710-4DB7-A93C-DEEC02E191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38916" name="Tijdelijke aanduiding voor dianummer 3">
            <a:extLst>
              <a:ext uri="{FF2B5EF4-FFF2-40B4-BE49-F238E27FC236}">
                <a16:creationId xmlns:a16="http://schemas.microsoft.com/office/drawing/2014/main" id="{123E7B75-C80E-4D8F-A985-453454012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C0FD20DC-1E93-438E-8A4B-D1726A47069F}" type="slidenum">
              <a:rPr lang="nl-BE" altLang="nl-BE" smtClean="0">
                <a:latin typeface="Calibri" panose="020F0502020204030204" pitchFamily="34" charset="0"/>
              </a:rPr>
              <a:pPr/>
              <a:t>32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>
            <a:extLst>
              <a:ext uri="{FF2B5EF4-FFF2-40B4-BE49-F238E27FC236}">
                <a16:creationId xmlns:a16="http://schemas.microsoft.com/office/drawing/2014/main" id="{54F6231A-8D97-4CFE-ABA4-8698F08272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Tijdelijke aanduiding voor notities 2">
            <a:extLst>
              <a:ext uri="{FF2B5EF4-FFF2-40B4-BE49-F238E27FC236}">
                <a16:creationId xmlns:a16="http://schemas.microsoft.com/office/drawing/2014/main" id="{B04D138C-7F23-4CF1-BE01-B5D031B9B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41988" name="Tijdelijke aanduiding voor dianummer 3">
            <a:extLst>
              <a:ext uri="{FF2B5EF4-FFF2-40B4-BE49-F238E27FC236}">
                <a16:creationId xmlns:a16="http://schemas.microsoft.com/office/drawing/2014/main" id="{05F1CF8A-03AB-46D6-9375-4D51EB3ECE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A7440A2F-AF9F-48D3-8F50-A7C41528B5A6}" type="slidenum">
              <a:rPr lang="nl-BE" altLang="nl-BE" smtClean="0">
                <a:latin typeface="Calibri" panose="020F0502020204030204" pitchFamily="34" charset="0"/>
              </a:rPr>
              <a:pPr/>
              <a:t>33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>
            <a:extLst>
              <a:ext uri="{FF2B5EF4-FFF2-40B4-BE49-F238E27FC236}">
                <a16:creationId xmlns:a16="http://schemas.microsoft.com/office/drawing/2014/main" id="{E9D130C6-B093-4905-970F-100BDE928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Tijdelijke aanduiding voor notities 2">
            <a:extLst>
              <a:ext uri="{FF2B5EF4-FFF2-40B4-BE49-F238E27FC236}">
                <a16:creationId xmlns:a16="http://schemas.microsoft.com/office/drawing/2014/main" id="{1DCF097B-496A-4114-BD8C-903CBAA22A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46084" name="Tijdelijke aanduiding voor dianummer 3">
            <a:extLst>
              <a:ext uri="{FF2B5EF4-FFF2-40B4-BE49-F238E27FC236}">
                <a16:creationId xmlns:a16="http://schemas.microsoft.com/office/drawing/2014/main" id="{8C14F5E7-BF47-4096-B3C3-85BA964CD9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DF838F3B-A3A5-4CD4-B2DA-26A28D6EB747}" type="slidenum">
              <a:rPr lang="nl-BE" altLang="nl-BE" smtClean="0">
                <a:latin typeface="Calibri" panose="020F0502020204030204" pitchFamily="34" charset="0"/>
              </a:rPr>
              <a:pPr/>
              <a:t>34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jdelijke aanduiding voor dia-afbeelding 1">
            <a:extLst>
              <a:ext uri="{FF2B5EF4-FFF2-40B4-BE49-F238E27FC236}">
                <a16:creationId xmlns:a16="http://schemas.microsoft.com/office/drawing/2014/main" id="{7AD4C44C-ACD8-F968-E33D-28F836D237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Tijdelijke aanduiding voor notities 2">
            <a:extLst>
              <a:ext uri="{FF2B5EF4-FFF2-40B4-BE49-F238E27FC236}">
                <a16:creationId xmlns:a16="http://schemas.microsoft.com/office/drawing/2014/main" id="{D43DCF90-F460-D05D-85F6-4A208B6B6F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 dirty="0"/>
          </a:p>
        </p:txBody>
      </p:sp>
      <p:sp>
        <p:nvSpPr>
          <p:cNvPr id="49156" name="Tijdelijke aanduiding voor dianummer 3">
            <a:extLst>
              <a:ext uri="{FF2B5EF4-FFF2-40B4-BE49-F238E27FC236}">
                <a16:creationId xmlns:a16="http://schemas.microsoft.com/office/drawing/2014/main" id="{EF6598A0-8545-DAC9-82E4-FD40D4025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408DDB3-400E-4F2B-9289-E023ED561517}" type="slidenum">
              <a:rPr lang="nl-BE" altLang="nl-BE" smtClean="0">
                <a:latin typeface="Calibri" panose="020F0502020204030204" pitchFamily="34" charset="0"/>
              </a:rPr>
              <a:pPr/>
              <a:t>35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1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sym typeface="Wingdings" panose="05000000000000000000" pitchFamily="2" charset="2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1036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jdelijke aanduiding voor dia-afbeelding 1">
            <a:extLst>
              <a:ext uri="{FF2B5EF4-FFF2-40B4-BE49-F238E27FC236}">
                <a16:creationId xmlns:a16="http://schemas.microsoft.com/office/drawing/2014/main" id="{44C71090-729B-4FE1-B31E-596D77F3C3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Tijdelijke aanduiding voor notities 2">
            <a:extLst>
              <a:ext uri="{FF2B5EF4-FFF2-40B4-BE49-F238E27FC236}">
                <a16:creationId xmlns:a16="http://schemas.microsoft.com/office/drawing/2014/main" id="{FBD86C6E-59D9-446C-BDD2-AA737C2BD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52228" name="Tijdelijke aanduiding voor dianummer 3">
            <a:extLst>
              <a:ext uri="{FF2B5EF4-FFF2-40B4-BE49-F238E27FC236}">
                <a16:creationId xmlns:a16="http://schemas.microsoft.com/office/drawing/2014/main" id="{4B1AC647-88D1-48AC-976F-097BA2F4A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D8406FF-DDD6-4EE6-82BF-1A376F9AB91F}" type="slidenum">
              <a:rPr lang="nl-BE" altLang="nl-BE" smtClean="0">
                <a:latin typeface="Calibri" panose="020F0502020204030204" pitchFamily="34" charset="0"/>
              </a:rPr>
              <a:pPr/>
              <a:t>36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jdelijke aanduiding voor dia-afbeelding 1">
            <a:extLst>
              <a:ext uri="{FF2B5EF4-FFF2-40B4-BE49-F238E27FC236}">
                <a16:creationId xmlns:a16="http://schemas.microsoft.com/office/drawing/2014/main" id="{7C5E43C0-0825-4A36-9BAD-3E525586B9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Tijdelijke aanduiding voor notities 2">
            <a:extLst>
              <a:ext uri="{FF2B5EF4-FFF2-40B4-BE49-F238E27FC236}">
                <a16:creationId xmlns:a16="http://schemas.microsoft.com/office/drawing/2014/main" id="{585D6C74-277B-4091-8867-B6F7EC6D2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55300" name="Tijdelijke aanduiding voor dianummer 3">
            <a:extLst>
              <a:ext uri="{FF2B5EF4-FFF2-40B4-BE49-F238E27FC236}">
                <a16:creationId xmlns:a16="http://schemas.microsoft.com/office/drawing/2014/main" id="{48A87919-E428-4BB2-BAB2-239189B81D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BA2D4CF-61C9-42CC-8CCC-0ECC2486399D}" type="slidenum">
              <a:rPr lang="nl-BE" altLang="nl-BE" smtClean="0">
                <a:latin typeface="Calibri" panose="020F0502020204030204" pitchFamily="34" charset="0"/>
              </a:rPr>
              <a:pPr/>
              <a:t>37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jdelijke aanduiding voor dia-afbeelding 1">
            <a:extLst>
              <a:ext uri="{FF2B5EF4-FFF2-40B4-BE49-F238E27FC236}">
                <a16:creationId xmlns:a16="http://schemas.microsoft.com/office/drawing/2014/main" id="{8F12318F-3132-8963-3090-04566BE985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Tijdelijke aanduiding voor notities 2">
            <a:extLst>
              <a:ext uri="{FF2B5EF4-FFF2-40B4-BE49-F238E27FC236}">
                <a16:creationId xmlns:a16="http://schemas.microsoft.com/office/drawing/2014/main" id="{CE6804A5-5722-383D-3E7F-B6FAA82D81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60420" name="Tijdelijke aanduiding voor dianummer 3">
            <a:extLst>
              <a:ext uri="{FF2B5EF4-FFF2-40B4-BE49-F238E27FC236}">
                <a16:creationId xmlns:a16="http://schemas.microsoft.com/office/drawing/2014/main" id="{4F9DF6E5-C3DC-8204-31EF-B8581612D5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7FBF24D1-2959-45FA-A73D-3A008E759743}" type="slidenum">
              <a:rPr lang="nl-BE" altLang="nl-BE" smtClean="0">
                <a:latin typeface="Calibri" panose="020F0502020204030204" pitchFamily="34" charset="0"/>
              </a:rPr>
              <a:pPr/>
              <a:t>38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jdelijke aanduiding voor dia-afbeelding 1">
            <a:extLst>
              <a:ext uri="{FF2B5EF4-FFF2-40B4-BE49-F238E27FC236}">
                <a16:creationId xmlns:a16="http://schemas.microsoft.com/office/drawing/2014/main" id="{CCEEF352-2C82-45B3-AD16-39E1F44AA6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Tijdelijke aanduiding voor notities 2">
            <a:extLst>
              <a:ext uri="{FF2B5EF4-FFF2-40B4-BE49-F238E27FC236}">
                <a16:creationId xmlns:a16="http://schemas.microsoft.com/office/drawing/2014/main" id="{A160F487-5D1D-4E9F-A82C-89707A1EA8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3732" name="Tijdelijke aanduiding voor dianummer 3">
            <a:extLst>
              <a:ext uri="{FF2B5EF4-FFF2-40B4-BE49-F238E27FC236}">
                <a16:creationId xmlns:a16="http://schemas.microsoft.com/office/drawing/2014/main" id="{A49DF71F-E7D8-4433-9536-60470B370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2640755C-FF95-4422-8473-ECA830F5C656}" type="slidenum">
              <a:rPr lang="nl-BE" altLang="nl-BE" smtClean="0">
                <a:latin typeface="Calibri" panose="020F0502020204030204" pitchFamily="34" charset="0"/>
              </a:rPr>
              <a:pPr/>
              <a:t>40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jdelijke aanduiding voor dia-afbeelding 1">
            <a:extLst>
              <a:ext uri="{FF2B5EF4-FFF2-40B4-BE49-F238E27FC236}">
                <a16:creationId xmlns:a16="http://schemas.microsoft.com/office/drawing/2014/main" id="{4130B4C1-360B-44DB-AF87-7FC5A7E52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Tijdelijke aanduiding voor notities 2">
            <a:extLst>
              <a:ext uri="{FF2B5EF4-FFF2-40B4-BE49-F238E27FC236}">
                <a16:creationId xmlns:a16="http://schemas.microsoft.com/office/drawing/2014/main" id="{C427E1B6-83EB-4949-B962-883BBD067E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79876" name="Tijdelijke aanduiding voor dianummer 3">
            <a:extLst>
              <a:ext uri="{FF2B5EF4-FFF2-40B4-BE49-F238E27FC236}">
                <a16:creationId xmlns:a16="http://schemas.microsoft.com/office/drawing/2014/main" id="{672BF946-8553-42E4-B5DD-32DA7724E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437653F-B843-48CF-A184-FF11C6CEE9E3}" type="slidenum">
              <a:rPr lang="nl-BE" altLang="nl-BE" smtClean="0">
                <a:latin typeface="Calibri" panose="020F0502020204030204" pitchFamily="34" charset="0"/>
              </a:rPr>
              <a:pPr/>
              <a:t>42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jdelijke aanduiding voor dia-afbeelding 1">
            <a:extLst>
              <a:ext uri="{FF2B5EF4-FFF2-40B4-BE49-F238E27FC236}">
                <a16:creationId xmlns:a16="http://schemas.microsoft.com/office/drawing/2014/main" id="{CA325CC8-742F-4704-984E-5CE372678C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Tijdelijke aanduiding voor notities 2">
            <a:extLst>
              <a:ext uri="{FF2B5EF4-FFF2-40B4-BE49-F238E27FC236}">
                <a16:creationId xmlns:a16="http://schemas.microsoft.com/office/drawing/2014/main" id="{0C650EA3-7124-4801-8957-D6E5704D9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81924" name="Tijdelijke aanduiding voor dianummer 3">
            <a:extLst>
              <a:ext uri="{FF2B5EF4-FFF2-40B4-BE49-F238E27FC236}">
                <a16:creationId xmlns:a16="http://schemas.microsoft.com/office/drawing/2014/main" id="{028DA8EE-CC0D-4781-B1DD-DD520ECFA1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4A136AD-4C31-41EE-85F1-9719C0980E68}" type="slidenum">
              <a:rPr lang="nl-BE" altLang="nl-BE" smtClean="0">
                <a:latin typeface="Calibri" panose="020F0502020204030204" pitchFamily="34" charset="0"/>
              </a:rPr>
              <a:pPr/>
              <a:t>43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1200" i="1">
                <a:latin typeface="Malgun Gothic"/>
                <a:ea typeface="Malgun Gothic"/>
              </a:rPr>
              <a:t>OPO 2: samen verwonderd zijn </a:t>
            </a:r>
            <a:br>
              <a:rPr lang="nl-BE" sz="1200" i="1">
                <a:ea typeface="Tahoma"/>
                <a:cs typeface="Tahoma"/>
              </a:rPr>
            </a:br>
            <a:endParaRPr lang="nl-BE" sz="1200" i="1">
              <a:ea typeface="Tahoma"/>
              <a:cs typeface="Tahoma"/>
            </a:endParaRPr>
          </a:p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67079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1371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>
              <a:ea typeface="Calibri"/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751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575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7E7ADA-B818-4A8D-827F-3A2F12FF408B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916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39227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E7ADA-B818-4A8D-827F-3A2F12FF408B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92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slide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833474" y="4564694"/>
            <a:ext cx="7581282" cy="1594556"/>
          </a:xfrm>
          <a:ln w="76200" cmpd="sng">
            <a:solidFill>
              <a:srgbClr val="002757"/>
            </a:solidFill>
          </a:ln>
        </p:spPr>
        <p:txBody>
          <a:bodyPr lIns="180000" tIns="180000" rIns="180000" bIns="180000" anchor="ctr">
            <a:noAutofit/>
          </a:bodyPr>
          <a:lstStyle>
            <a:lvl1pPr algn="l">
              <a:defRPr sz="4400" b="1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DDF4BC-779F-A744-BF10-887723C465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777239" y="1365504"/>
            <a:ext cx="4684776" cy="206349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9589FB0E-09A4-EB47-B0CD-C88746BBC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165431" y="4818437"/>
            <a:ext cx="977346" cy="254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4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6778" y="365125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876777" y="1825625"/>
            <a:ext cx="9948333" cy="4242154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3B208F-F3E2-6544-BAB0-1013BD36B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D7A0DA-1184-844D-984E-BE1B7731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5B1447-0662-CD49-B63A-D0382F6863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5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_Z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268111"/>
            <a:ext cx="9948333" cy="5799668"/>
          </a:xfrm>
        </p:spPr>
        <p:txBody>
          <a:bodyPr wrap="none"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CA3E2E-6018-EC45-849B-A57FF6506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1" name="Tijdelijke aanduiding voor datum 5">
            <a:extLst>
              <a:ext uri="{FF2B5EF4-FFF2-40B4-BE49-F238E27FC236}">
                <a16:creationId xmlns:a16="http://schemas.microsoft.com/office/drawing/2014/main" id="{AA44230B-0D11-284D-9F95-4ABB4E6B08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22F063-5855-C74A-9CD7-1D0D75FA5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11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jdelijke aanduiding voor inhoud 2"/>
          <p:cNvSpPr>
            <a:spLocks noGrp="1"/>
          </p:cNvSpPr>
          <p:nvPr>
            <p:ph idx="10" hasCustomPrompt="1"/>
          </p:nvPr>
        </p:nvSpPr>
        <p:spPr>
          <a:xfrm>
            <a:off x="6347179" y="265289"/>
            <a:ext cx="5421488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4ACF7F7-DF9D-0046-9CD9-9E86E37A3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7766A4CF-561F-2E47-88DB-0CC1F002B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DA0599B-EB18-7143-A447-4F3012369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51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slide met 1 kolom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62667" y="268111"/>
            <a:ext cx="4247621" cy="5799668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378575" y="0"/>
            <a:ext cx="5813425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36878" y="491013"/>
            <a:ext cx="14575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0C4205C-DBD6-6847-9C4F-F7358A310F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-8762" y="6029209"/>
            <a:ext cx="1721556" cy="75829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59D74FF-6AA6-E846-AB87-86A0902C7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5" y="-785771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15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72" t="19513"/>
          <a:stretch/>
        </p:blipFill>
        <p:spPr>
          <a:xfrm>
            <a:off x="-9526" y="-19051"/>
            <a:ext cx="1763161" cy="173851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2874E7E-93BB-5A4E-A216-59527DC94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532058" y="5142723"/>
            <a:ext cx="735591" cy="1824100"/>
          </a:xfrm>
          <a:prstGeom prst="rect">
            <a:avLst/>
          </a:prstGeom>
        </p:spPr>
      </p:pic>
      <p:sp>
        <p:nvSpPr>
          <p:cNvPr id="14" name="Tijdelijke aanduiding voor voettekst 1">
            <a:extLst>
              <a:ext uri="{FF2B5EF4-FFF2-40B4-BE49-F238E27FC236}">
                <a16:creationId xmlns:a16="http://schemas.microsoft.com/office/drawing/2014/main" id="{F2A39EFD-8AD7-724D-94D9-BF3F839AE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6DAFAF7A-0E4F-5145-A819-B3B6ACEC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6" name="Tijdelijke aanduiding voor datum 5">
            <a:extLst>
              <a:ext uri="{FF2B5EF4-FFF2-40B4-BE49-F238E27FC236}">
                <a16:creationId xmlns:a16="http://schemas.microsoft.com/office/drawing/2014/main" id="{2D1AC2BE-C799-CF46-AC62-B3AE4107CC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73643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s slide beeld + logo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10287000" cy="6858000"/>
          </a:xfrm>
        </p:spPr>
        <p:txBody>
          <a:bodyPr>
            <a:noAutofit/>
          </a:bodyPr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1721556" cy="6858000"/>
          </a:xfrm>
          <a:prstGeom prst="rect">
            <a:avLst/>
          </a:prstGeom>
          <a:solidFill>
            <a:srgbClr val="00275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6" y="-19051"/>
            <a:ext cx="1715039" cy="1691447"/>
          </a:xfrm>
          <a:prstGeom prst="rect">
            <a:avLst/>
          </a:prstGeom>
        </p:spPr>
      </p:pic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14732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3C079A-28C2-DA4C-8EE6-01841A5A35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459296" y="5038560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E488CE7-4358-F446-B8E2-182441C603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3E743A11-8CA2-4649-BBCF-5E34941CB479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2253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1">
    <p:bg>
      <p:bgPr>
        <a:blipFill dpi="0" rotWithShape="1">
          <a:blip r:embed="rId2">
            <a:alphaModFix amt="6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829"/>
          <a:stretch/>
        </p:blipFill>
        <p:spPr>
          <a:xfrm>
            <a:off x="8548816" y="-19050"/>
            <a:ext cx="3652709" cy="3604650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4DD0917-1370-804C-BE47-0A0027045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9B125A69-024A-154F-BEC1-F5EEAFDE3DEE}"/>
              </a:ext>
            </a:extLst>
          </p:cNvPr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564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47CE303-9B9E-BA4B-9866-B8CD5A8E1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2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 Optie 1 - Beeld 2">
    <p:bg>
      <p:bgPr>
        <a:blipFill dpi="0" rotWithShape="1">
          <a:blip r:embed="rId2">
            <a:alphaModFix amt="6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 userDrawn="1"/>
        </p:nvSpPr>
        <p:spPr>
          <a:xfrm>
            <a:off x="833474" y="4566396"/>
            <a:ext cx="9117366" cy="1594556"/>
          </a:xfrm>
          <a:prstGeom prst="rect">
            <a:avLst/>
          </a:prstGeom>
          <a:ln w="76200" cmpd="sng">
            <a:solidFill>
              <a:schemeClr val="bg1"/>
            </a:solidFill>
          </a:ln>
        </p:spPr>
        <p:txBody>
          <a:bodyPr vert="horz" lIns="180000" tIns="180000" rIns="180000" bIns="1800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896" r="18617"/>
          <a:stretch/>
        </p:blipFill>
        <p:spPr>
          <a:xfrm>
            <a:off x="8548816" y="-19050"/>
            <a:ext cx="3662234" cy="3604650"/>
          </a:xfrm>
          <a:prstGeom prst="rect">
            <a:avLst/>
          </a:prstGeom>
        </p:spPr>
      </p:pic>
      <p:sp>
        <p:nvSpPr>
          <p:cNvPr id="8" name="Tijdelijke aanduiding voor voettekst 2">
            <a:extLst>
              <a:ext uri="{FF2B5EF4-FFF2-40B4-BE49-F238E27FC236}">
                <a16:creationId xmlns:a16="http://schemas.microsoft.com/office/drawing/2014/main" id="{1AF57EE6-EAC9-D347-9B56-3472BC4E195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3">
            <a:extLst>
              <a:ext uri="{FF2B5EF4-FFF2-40B4-BE49-F238E27FC236}">
                <a16:creationId xmlns:a16="http://schemas.microsoft.com/office/drawing/2014/main" id="{8BAA8ED2-AC3E-EC4F-917F-864F49D525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datum 5">
            <a:extLst>
              <a:ext uri="{FF2B5EF4-FFF2-40B4-BE49-F238E27FC236}">
                <a16:creationId xmlns:a16="http://schemas.microsoft.com/office/drawing/2014/main" id="{9E26E7F4-E8A9-CC4C-AAEB-7A3F006A6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07CA131-BE7F-294A-B0FE-8D2D706FE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Optie 2 - Rood">
    <p:bg>
      <p:bgPr>
        <a:solidFill>
          <a:srgbClr val="E000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 noChangeAspect="1"/>
          </p:cNvSpPr>
          <p:nvPr>
            <p:ph type="ctrTitle"/>
          </p:nvPr>
        </p:nvSpPr>
        <p:spPr>
          <a:xfrm>
            <a:off x="7163862" y="2292529"/>
            <a:ext cx="4741332" cy="2037778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7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7163862" y="4330307"/>
            <a:ext cx="4741332" cy="1197901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2" name="Afbeelding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9" t="19480"/>
          <a:stretch/>
        </p:blipFill>
        <p:spPr>
          <a:xfrm>
            <a:off x="-28575" y="-38101"/>
            <a:ext cx="7146708" cy="652216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DB041D-A952-E145-8DAE-DB79811786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8537450" y="160909"/>
            <a:ext cx="3402549" cy="1498715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BAF71AAC-4A0B-7048-BB76-5CCBFEEE5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42D3B12-ED5F-C340-BAC1-1270291EF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Tijdelijke aanduiding voor datum 5">
            <a:extLst>
              <a:ext uri="{FF2B5EF4-FFF2-40B4-BE49-F238E27FC236}">
                <a16:creationId xmlns:a16="http://schemas.microsoft.com/office/drawing/2014/main" id="{5A67ACF5-9F8D-244E-A658-31A7B9BA63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CC02218-24C7-FD45-8EE3-26C53A5E54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837162" y="5472674"/>
            <a:ext cx="810930" cy="210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52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Optie 2 - Wi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86" t="19832" b="20078"/>
          <a:stretch/>
        </p:blipFill>
        <p:spPr>
          <a:xfrm>
            <a:off x="-19050" y="-9525"/>
            <a:ext cx="7137182" cy="4867275"/>
          </a:xfrm>
          <a:prstGeom prst="rect">
            <a:avLst/>
          </a:prstGeom>
        </p:spPr>
      </p:pic>
      <p:sp>
        <p:nvSpPr>
          <p:cNvPr id="5" name="Rectangle 3"/>
          <p:cNvSpPr/>
          <p:nvPr userDrawn="1"/>
        </p:nvSpPr>
        <p:spPr>
          <a:xfrm>
            <a:off x="0" y="4846284"/>
            <a:ext cx="12192000" cy="1498601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 noChangeAspect="1"/>
          </p:cNvSpPr>
          <p:nvPr>
            <p:ph type="ctrTitle"/>
          </p:nvPr>
        </p:nvSpPr>
        <p:spPr>
          <a:xfrm>
            <a:off x="7118133" y="2717065"/>
            <a:ext cx="4741332" cy="2129220"/>
          </a:xfrm>
        </p:spPr>
        <p:txBody>
          <a:bodyPr anchor="t">
            <a:noAutofit/>
          </a:bodyPr>
          <a:lstStyle>
            <a:lvl1pPr algn="r">
              <a:defRPr sz="4800">
                <a:solidFill>
                  <a:srgbClr val="002757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/>
          <p:cNvSpPr>
            <a:spLocks noGrp="1" noChangeAspect="1"/>
          </p:cNvSpPr>
          <p:nvPr>
            <p:ph type="subTitle" idx="1"/>
          </p:nvPr>
        </p:nvSpPr>
        <p:spPr>
          <a:xfrm>
            <a:off x="3675887" y="4846283"/>
            <a:ext cx="8183578" cy="1498600"/>
          </a:xfrm>
          <a:noFill/>
        </p:spPr>
        <p:txBody>
          <a:bodyPr anchor="ctr"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8B89DEC3-FB04-7843-AFEA-59743E1910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5014768"/>
            <a:ext cx="2812024" cy="1238607"/>
          </a:xfrm>
          <a:prstGeom prst="rect">
            <a:avLst/>
          </a:prstGeom>
        </p:spPr>
      </p:pic>
      <p:sp>
        <p:nvSpPr>
          <p:cNvPr id="18" name="Tijdelijke aanduiding voor voettekst 2">
            <a:extLst>
              <a:ext uri="{FF2B5EF4-FFF2-40B4-BE49-F238E27FC236}">
                <a16:creationId xmlns:a16="http://schemas.microsoft.com/office/drawing/2014/main" id="{E3923FA1-0949-6247-BCCF-EFECE6E219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9" name="Tijdelijke aanduiding voor dianummer 3">
            <a:extLst>
              <a:ext uri="{FF2B5EF4-FFF2-40B4-BE49-F238E27FC236}">
                <a16:creationId xmlns:a16="http://schemas.microsoft.com/office/drawing/2014/main" id="{6C7F03F7-8CB2-4546-8F3D-3256EBBF20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ijdelijke aanduiding voor datum 5">
            <a:extLst>
              <a:ext uri="{FF2B5EF4-FFF2-40B4-BE49-F238E27FC236}">
                <a16:creationId xmlns:a16="http://schemas.microsoft.com/office/drawing/2014/main" id="{91E191CA-312E-864C-B023-C92EC122E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0D3788-08F7-4A48-9C4A-658E3F74E7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06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98701" y="69029"/>
            <a:ext cx="9948332" cy="1281113"/>
          </a:xfrm>
        </p:spPr>
        <p:txBody>
          <a:bodyPr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998700" y="1529528"/>
            <a:ext cx="9948333" cy="4750153"/>
          </a:xfrm>
        </p:spPr>
        <p:txBody>
          <a:bodyPr>
            <a:noAutofit/>
          </a:bodyPr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636" t="25895"/>
          <a:stretch/>
        </p:blipFill>
        <p:spPr>
          <a:xfrm>
            <a:off x="-19050" y="-19050"/>
            <a:ext cx="1895827" cy="1665288"/>
          </a:xfrm>
          <a:prstGeom prst="rect">
            <a:avLst/>
          </a:prstGeom>
        </p:spPr>
      </p:pic>
      <p:sp>
        <p:nvSpPr>
          <p:cNvPr id="11" name="Tijdelijke aanduiding voor voettekst 2">
            <a:extLst>
              <a:ext uri="{FF2B5EF4-FFF2-40B4-BE49-F238E27FC236}">
                <a16:creationId xmlns:a16="http://schemas.microsoft.com/office/drawing/2014/main" id="{A91674FF-77D7-3346-A4E2-7F63A2464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2" name="Tijdelijke aanduiding voor dianummer 3">
            <a:extLst>
              <a:ext uri="{FF2B5EF4-FFF2-40B4-BE49-F238E27FC236}">
                <a16:creationId xmlns:a16="http://schemas.microsoft.com/office/drawing/2014/main" id="{10B81AB1-88E6-CC48-9C58-416B5ED629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3" name="Tijdelijke aanduiding voor datum 5">
            <a:extLst>
              <a:ext uri="{FF2B5EF4-FFF2-40B4-BE49-F238E27FC236}">
                <a16:creationId xmlns:a16="http://schemas.microsoft.com/office/drawing/2014/main" id="{9CE0FA69-9792-2947-B97F-C704249D7A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CA1F2FF8-AB69-AF42-80B2-045B4435B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9" t="66000" b="1816"/>
          <a:stretch/>
        </p:blipFill>
        <p:spPr>
          <a:xfrm rot="16200000">
            <a:off x="10912155" y="5578154"/>
            <a:ext cx="735591" cy="18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94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sslide met titel - Opt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1646238"/>
          </a:xfrm>
          <a:prstGeom prst="rect">
            <a:avLst/>
          </a:prstGeom>
          <a:solidFill>
            <a:srgbClr val="E0004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38144" y="-1745"/>
            <a:ext cx="6601968" cy="1646238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1876777" y="1825625"/>
            <a:ext cx="9948333" cy="4242154"/>
          </a:xfrm>
        </p:spPr>
        <p:txBody>
          <a:bodyPr/>
          <a:lstStyle>
            <a:lvl1pPr marL="352425" indent="-352425">
              <a:buClr>
                <a:srgbClr val="E00049"/>
              </a:buClr>
              <a:buFont typeface="Arial" panose="020B0604020202020204" pitchFamily="34" charset="0"/>
              <a:buChar char="•"/>
              <a:defRPr>
                <a:solidFill>
                  <a:srgbClr val="002757"/>
                </a:solidFill>
              </a:defRPr>
            </a:lvl1pPr>
            <a:lvl2pPr marL="800100" indent="-342900">
              <a:buClr>
                <a:srgbClr val="002757"/>
              </a:buClr>
              <a:buFont typeface="Wingdings" charset="2"/>
              <a:buChar char="§"/>
              <a:defRPr>
                <a:solidFill>
                  <a:srgbClr val="002757"/>
                </a:solidFill>
              </a:defRPr>
            </a:lvl2pPr>
            <a:lvl3pPr>
              <a:defRPr>
                <a:solidFill>
                  <a:srgbClr val="002757"/>
                </a:solidFill>
              </a:defRPr>
            </a:lvl3pPr>
            <a:lvl4pPr>
              <a:defRPr>
                <a:solidFill>
                  <a:srgbClr val="002757"/>
                </a:solidFill>
              </a:defRPr>
            </a:lvl4pPr>
            <a:lvl5pPr>
              <a:defRPr>
                <a:solidFill>
                  <a:srgbClr val="002757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C97A343-2E13-2447-A3C0-8A0F8EACA0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24693" r="54700" b="45217"/>
          <a:stretch/>
        </p:blipFill>
        <p:spPr>
          <a:xfrm>
            <a:off x="171363" y="216006"/>
            <a:ext cx="2812024" cy="123860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668A3EF-C044-B14F-898F-F4B8844339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84" t="62959"/>
          <a:stretch/>
        </p:blipFill>
        <p:spPr>
          <a:xfrm rot="16200000">
            <a:off x="10792568" y="245059"/>
            <a:ext cx="777637" cy="2021228"/>
          </a:xfrm>
          <a:prstGeom prst="rect">
            <a:avLst/>
          </a:prstGeom>
        </p:spPr>
      </p:pic>
      <p:sp>
        <p:nvSpPr>
          <p:cNvPr id="10" name="Tijdelijke aanduiding voor voettekst 2">
            <a:extLst>
              <a:ext uri="{FF2B5EF4-FFF2-40B4-BE49-F238E27FC236}">
                <a16:creationId xmlns:a16="http://schemas.microsoft.com/office/drawing/2014/main" id="{30423CE4-E7CD-104B-8910-7F2AE3C5C3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859973" y="6356350"/>
            <a:ext cx="4114800" cy="365125"/>
          </a:xfrm>
        </p:spPr>
        <p:txBody>
          <a:bodyPr/>
          <a:lstStyle/>
          <a:p>
            <a:endParaRPr lang="nl-BE"/>
          </a:p>
        </p:txBody>
      </p:sp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B1ABDDAE-6CED-AF42-B5E7-69422DBCB5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253347" y="6356350"/>
            <a:ext cx="2031205" cy="365125"/>
          </a:xfrm>
        </p:spPr>
        <p:txBody>
          <a:bodyPr/>
          <a:lstStyle/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ijdelijke aanduiding voor datum 5">
            <a:extLst>
              <a:ext uri="{FF2B5EF4-FFF2-40B4-BE49-F238E27FC236}">
                <a16:creationId xmlns:a16="http://schemas.microsoft.com/office/drawing/2014/main" id="{FBB4462B-3B14-B141-B32F-636326C8B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190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750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05D4B-7779-46CA-9F34-AD15D64EF2DF}" type="slidenum">
              <a:rPr lang="nl-BE" smtClean="0"/>
              <a:t>‹nr.›</a:t>
            </a:fld>
            <a:endParaRPr lang="nl-BE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B5ED2-FF39-4ED4-92A1-AAAD9EFD88D0}" type="datetimeFigureOut">
              <a:rPr lang="nl-BE" smtClean="0"/>
              <a:t>4/03/2024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89289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8" r:id="rId3"/>
    <p:sldLayoutId id="2147483677" r:id="rId4"/>
    <p:sldLayoutId id="2147483679" r:id="rId5"/>
    <p:sldLayoutId id="2147483675" r:id="rId6"/>
    <p:sldLayoutId id="2147483666" r:id="rId7"/>
    <p:sldLayoutId id="2147483650" r:id="rId8"/>
    <p:sldLayoutId id="2147483672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00275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pxhere.com/id/photo/1456387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4.jpe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sv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4" Type="http://schemas.openxmlformats.org/officeDocument/2006/relationships/hyperlink" Target="https://pxhere.com/id/photo/1456387" TargetMode="External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Katleen.eerdekens@ucll.be" TargetMode="External"/><Relationship Id="rId7" Type="http://schemas.openxmlformats.org/officeDocument/2006/relationships/image" Target="../media/image12.png"/><Relationship Id="rId2" Type="http://schemas.openxmlformats.org/officeDocument/2006/relationships/hyperlink" Target="mailto:Els.vanwaes@ucll.be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eg"/><Relationship Id="rId5" Type="http://schemas.openxmlformats.org/officeDocument/2006/relationships/hyperlink" Target="mailto:michelle.magriet@ucll.be" TargetMode="External"/><Relationship Id="rId4" Type="http://schemas.openxmlformats.org/officeDocument/2006/relationships/hyperlink" Target="mailto:dana.bekkers@ucll.be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cll.be/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/>
              <a:t>Mentoren </a:t>
            </a:r>
            <a:br>
              <a:rPr lang="nl-BE"/>
            </a:br>
            <a:r>
              <a:rPr lang="nl-BE"/>
              <a:t>3 </a:t>
            </a:r>
            <a:r>
              <a:rPr lang="nl-BE" err="1"/>
              <a:t>BaKO</a:t>
            </a:r>
            <a:br>
              <a:rPr lang="nl-BE"/>
            </a:br>
            <a:br>
              <a:rPr lang="nl-BE"/>
            </a:br>
            <a:endParaRPr lang="nl-BE" sz="1800">
              <a:ea typeface="Tahoma"/>
              <a:cs typeface="Tahoma"/>
            </a:endParaRP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63C36307-299E-4553-B272-753B6AB7A8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sz="4400"/>
              <a:t>Semester 2</a:t>
            </a:r>
            <a:endParaRPr lang="nl-BE" sz="440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198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E93418-FFBD-0044-9337-534DA475A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69E30D-49FE-4670-80F3-221E71B63D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4" name="Picture 4" descr="Can Pregnant Women Ride Rollercoasters?">
            <a:extLst>
              <a:ext uri="{FF2B5EF4-FFF2-40B4-BE49-F238E27FC236}">
                <a16:creationId xmlns:a16="http://schemas.microsoft.com/office/drawing/2014/main" id="{89E14E79-FD54-D679-281E-6C5E48576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447"/>
            <a:ext cx="12192000" cy="823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55BDF8A-DEB1-E499-8E9E-1C50B531DD08}"/>
              </a:ext>
            </a:extLst>
          </p:cNvPr>
          <p:cNvSpPr txBox="1">
            <a:spLocks/>
          </p:cNvSpPr>
          <p:nvPr/>
        </p:nvSpPr>
        <p:spPr>
          <a:xfrm>
            <a:off x="2658513" y="5639124"/>
            <a:ext cx="9948332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>
                <a:solidFill>
                  <a:schemeClr val="bg1"/>
                </a:solidFill>
              </a:rPr>
              <a:t>OPO 6: </a:t>
            </a:r>
            <a:r>
              <a:rPr lang="nl-BE" err="1">
                <a:solidFill>
                  <a:schemeClr val="bg1"/>
                </a:solidFill>
              </a:rPr>
              <a:t>leer-kracht</a:t>
            </a:r>
            <a:r>
              <a:rPr lang="nl-BE">
                <a:solidFill>
                  <a:schemeClr val="bg1"/>
                </a:solidFill>
              </a:rPr>
              <a:t> zijn </a:t>
            </a:r>
          </a:p>
        </p:txBody>
      </p:sp>
    </p:spTree>
    <p:extLst>
      <p:ext uri="{BB962C8B-B14F-4D97-AF65-F5344CB8AC3E}">
        <p14:creationId xmlns:p14="http://schemas.microsoft.com/office/powerpoint/2010/main" val="2537081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D895199-74B4-4056-98CD-03141198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Aan de slag met groeidenken </a:t>
            </a:r>
            <a:endParaRPr lang="nl-BE">
              <a:highlight>
                <a:srgbClr val="FF0000"/>
              </a:highlight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BF256154-9469-4FF6-ABF2-C4A9EE9F9A2C}"/>
              </a:ext>
            </a:extLst>
          </p:cNvPr>
          <p:cNvSpPr txBox="1"/>
          <p:nvPr/>
        </p:nvSpPr>
        <p:spPr>
          <a:xfrm>
            <a:off x="782649" y="2054046"/>
            <a:ext cx="772616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>
                <a:solidFill>
                  <a:srgbClr val="002060"/>
                </a:solidFill>
              </a:rPr>
              <a:t>Groeidenken: denkstijl die bepaalt hoe je naar jezelf en jouw kwaliteiten en vaardigheden kijkt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nieuwe uitdagingen aangaan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Zien in dat hun inspanning loont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Willen werken aan kleine of grote stappen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sz="2400">
              <a:solidFill>
                <a:srgbClr val="002060"/>
              </a:solidFill>
            </a:endParaRPr>
          </a:p>
          <a:p>
            <a:pPr lvl="1"/>
            <a:endParaRPr lang="nl-BE" sz="2400">
              <a:solidFill>
                <a:srgbClr val="002060"/>
              </a:solidFill>
            </a:endParaRPr>
          </a:p>
          <a:p>
            <a:r>
              <a:rPr lang="nl-BE" sz="2400">
                <a:solidFill>
                  <a:srgbClr val="002060"/>
                </a:solidFill>
              </a:rPr>
              <a:t>Vastdenken staat leren in de weg: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Raken wil om te leren kwijt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Durven geen fouten maken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002060"/>
                </a:solidFill>
              </a:rPr>
              <a:t>Verliezen intrinsieke motivatie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/>
          </a:p>
          <a:p>
            <a:endParaRPr lang="nl-BE"/>
          </a:p>
        </p:txBody>
      </p:sp>
      <p:pic>
        <p:nvPicPr>
          <p:cNvPr id="7" name="Picture 2" descr="Aan de slag met Groeidenken | Blij met Mij! Academie">
            <a:extLst>
              <a:ext uri="{FF2B5EF4-FFF2-40B4-BE49-F238E27FC236}">
                <a16:creationId xmlns:a16="http://schemas.microsoft.com/office/drawing/2014/main" id="{773B489C-6CAF-4A77-88EE-B78FB26E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89" y="1069358"/>
            <a:ext cx="3113070" cy="308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aktijk Groei - Vastdenken 🤯, heeft jouw kind de neiging om hierin te  vervallen? Dat hoor je niet alleen in de manier waarop het communiceert 🗣,  maar dat zie je ook in">
            <a:extLst>
              <a:ext uri="{FF2B5EF4-FFF2-40B4-BE49-F238E27FC236}">
                <a16:creationId xmlns:a16="http://schemas.microsoft.com/office/drawing/2014/main" id="{C57DEACE-431F-4DD6-A7AE-DC149B915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820" y="4159913"/>
            <a:ext cx="2521872" cy="252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905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61B39-CAAC-41E1-9B9B-0ACB6D66F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700" y="69029"/>
            <a:ext cx="10391933" cy="1281113"/>
          </a:xfrm>
        </p:spPr>
        <p:txBody>
          <a:bodyPr/>
          <a:lstStyle/>
          <a:p>
            <a:r>
              <a:rPr lang="nl-BE" sz="2800"/>
              <a:t>Hoe kunnen wij het groeidenken van de studenten stimuleren?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97A558-8A50-4309-96E3-87462D53B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1580899"/>
            <a:ext cx="9948333" cy="4750153"/>
          </a:xfrm>
        </p:spPr>
        <p:txBody>
          <a:bodyPr/>
          <a:lstStyle/>
          <a:p>
            <a:r>
              <a:rPr lang="nl-BE"/>
              <a:t>Lewis-methode – proactieve tool</a:t>
            </a:r>
          </a:p>
          <a:p>
            <a:pPr lvl="1"/>
            <a:r>
              <a:rPr lang="nl-BE"/>
              <a:t>Hoe zit je erin vandaag?</a:t>
            </a:r>
          </a:p>
          <a:p>
            <a:pPr lvl="1"/>
            <a:r>
              <a:rPr lang="nl-BE"/>
              <a:t>Met welke intentie zit je hier?</a:t>
            </a:r>
          </a:p>
          <a:p>
            <a:pPr lvl="1"/>
            <a:r>
              <a:rPr lang="nl-BE"/>
              <a:t>Wat verwacht je van deze dag?</a:t>
            </a:r>
          </a:p>
          <a:p>
            <a:pPr lvl="1"/>
            <a:r>
              <a:rPr lang="nl-BE"/>
              <a:t>Wat heb jij nodig?</a:t>
            </a:r>
          </a:p>
          <a:p>
            <a:r>
              <a:rPr lang="nl-BE"/>
              <a:t>Groeizinnen </a:t>
            </a:r>
          </a:p>
          <a:p>
            <a:pPr lvl="1"/>
            <a:r>
              <a:rPr lang="nl-BE"/>
              <a:t>Aanmoediging tijdens het proces, bij de kleine of grote stappen die studenten zetten </a:t>
            </a:r>
          </a:p>
          <a:p>
            <a:pPr lvl="1"/>
            <a:r>
              <a:rPr lang="nl-BE"/>
              <a:t>Zijn positief gestimuleerd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882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9A21B1-A3E2-408D-BAEB-3F692C3A8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7522" y="605166"/>
            <a:ext cx="9948333" cy="4750153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We kunnen studenten niet behoeden voor tegenslag, maar we kunnen hen wel helpen om hun intrinsieke motivatie terug te vinden, zodat ze makkelijker recht veren bij tegenslagen.</a:t>
            </a:r>
          </a:p>
        </p:txBody>
      </p:sp>
      <p:pic>
        <p:nvPicPr>
          <p:cNvPr id="4" name="Picture 2" descr="Aan de slag met Groeidenken | Blij met Mij! Academie">
            <a:extLst>
              <a:ext uri="{FF2B5EF4-FFF2-40B4-BE49-F238E27FC236}">
                <a16:creationId xmlns:a16="http://schemas.microsoft.com/office/drawing/2014/main" id="{FC221A1B-D73E-4B66-912F-A6A2D2C0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380" y="1910954"/>
            <a:ext cx="4993239" cy="494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460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schoolbord, menu, handschrift&#10;&#10;Automatisch gegenereerde beschrijving">
            <a:extLst>
              <a:ext uri="{FF2B5EF4-FFF2-40B4-BE49-F238E27FC236}">
                <a16:creationId xmlns:a16="http://schemas.microsoft.com/office/drawing/2014/main" id="{446594AA-D50B-9FCA-9D36-DFFFF5E9D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Tijd voor een oefening</a:t>
            </a:r>
            <a:endParaRPr lang="en-US"/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l-BE">
                <a:ea typeface="Tahoma"/>
                <a:cs typeface="Tahoma"/>
              </a:rPr>
              <a:t>Per 2</a:t>
            </a:r>
          </a:p>
          <a:p>
            <a:r>
              <a:rPr lang="nl-BE">
                <a:ea typeface="Tahoma"/>
                <a:cs typeface="Tahoma"/>
              </a:rPr>
              <a:t>Coach elkaar op één van onderstaande vragen:</a:t>
            </a:r>
          </a:p>
          <a:p>
            <a:pPr lvl="1"/>
            <a:r>
              <a:rPr lang="nl-BE">
                <a:ea typeface="Tahoma"/>
                <a:cs typeface="Tahoma"/>
              </a:rPr>
              <a:t>Wat was het fijnste moment van vorige week in de klas en zorgde ervoor dat je in de flow zat </a:t>
            </a:r>
            <a:r>
              <a:rPr lang="nl-BE" i="1">
                <a:ea typeface="Tahoma"/>
                <a:cs typeface="Tahoma"/>
              </a:rPr>
              <a:t>('Yes, hiervoor doe ik de job')</a:t>
            </a:r>
          </a:p>
          <a:p>
            <a:pPr lvl="1"/>
            <a:r>
              <a:rPr lang="nl-BE">
                <a:ea typeface="Tahoma"/>
                <a:cs typeface="Tahoma"/>
              </a:rPr>
              <a:t>Wat was een lastig moment en wil je graag delen.</a:t>
            </a:r>
          </a:p>
          <a:p>
            <a:pPr lvl="1"/>
            <a:endParaRPr lang="nl-BE">
              <a:ea typeface="Tahoma"/>
              <a:cs typeface="Tahoma"/>
            </a:endParaRPr>
          </a:p>
          <a:p>
            <a:pPr lvl="1"/>
            <a:endParaRPr lang="nl-BE">
              <a:ea typeface="Tahoma"/>
              <a:cs typeface="Tahoma"/>
            </a:endParaRP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Voer een </a:t>
            </a:r>
            <a:r>
              <a:rPr lang="nl-BE" err="1">
                <a:ea typeface="Tahoma"/>
                <a:cs typeface="Tahoma"/>
              </a:rPr>
              <a:t>coachingsgesprek</a:t>
            </a:r>
            <a:r>
              <a:rPr lang="nl-BE">
                <a:ea typeface="Tahoma"/>
                <a:cs typeface="Tahoma"/>
              </a:rPr>
              <a:t>: 1 iemand is coach, 1 iemand </a:t>
            </a:r>
            <a:r>
              <a:rPr lang="nl-BE" err="1">
                <a:ea typeface="Tahoma"/>
                <a:cs typeface="Tahoma"/>
              </a:rPr>
              <a:t>coachee</a:t>
            </a:r>
            <a:r>
              <a:rPr lang="nl-BE">
                <a:ea typeface="Tahoma"/>
                <a:cs typeface="Tahoma"/>
              </a:rPr>
              <a:t>.</a:t>
            </a:r>
          </a:p>
          <a:p>
            <a:pPr marL="457200" lvl="1" indent="0">
              <a:buNone/>
            </a:pPr>
            <a:r>
              <a:rPr lang="nl-BE">
                <a:ea typeface="Tahoma"/>
                <a:cs typeface="Tahoma"/>
              </a:rPr>
              <a:t>Pas bewust de basistips toe en kies er één uit waar je extra op wil inzetten.</a:t>
            </a:r>
          </a:p>
        </p:txBody>
      </p:sp>
    </p:spTree>
    <p:extLst>
      <p:ext uri="{BB962C8B-B14F-4D97-AF65-F5344CB8AC3E}">
        <p14:creationId xmlns:p14="http://schemas.microsoft.com/office/powerpoint/2010/main" val="2974884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</a:t>
            </a:r>
          </a:p>
        </p:txBody>
      </p:sp>
      <p:pic>
        <p:nvPicPr>
          <p:cNvPr id="5" name="Tijdelijke aanduiding voor inhoud 4" descr="Cadeau met effen opvulling">
            <a:extLst>
              <a:ext uri="{FF2B5EF4-FFF2-40B4-BE49-F238E27FC236}">
                <a16:creationId xmlns:a16="http://schemas.microsoft.com/office/drawing/2014/main" id="{D1D39220-6962-F151-E8C3-BCD81C375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77087" y="796144"/>
            <a:ext cx="914400" cy="9144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BB27FA1-1BEB-478A-464C-77A4FC079A3B}"/>
              </a:ext>
            </a:extLst>
          </p:cNvPr>
          <p:cNvSpPr txBox="1"/>
          <p:nvPr/>
        </p:nvSpPr>
        <p:spPr>
          <a:xfrm>
            <a:off x="8139852" y="362220"/>
            <a:ext cx="2188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feedback-cultuur =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E972167-F0AF-82DD-72C0-A599ADF033DE}"/>
              </a:ext>
            </a:extLst>
          </p:cNvPr>
          <p:cNvSpPr txBox="1"/>
          <p:nvPr/>
        </p:nvSpPr>
        <p:spPr>
          <a:xfrm>
            <a:off x="10410417" y="1145743"/>
            <a:ext cx="1252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ontvangen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1BB13A5-E58F-9055-3A18-2B81D902C554}"/>
              </a:ext>
            </a:extLst>
          </p:cNvPr>
          <p:cNvSpPr txBox="1"/>
          <p:nvPr/>
        </p:nvSpPr>
        <p:spPr>
          <a:xfrm>
            <a:off x="7259733" y="1145743"/>
            <a:ext cx="798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geven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73247BC-7755-F50C-144D-918C63F3B024}"/>
              </a:ext>
            </a:extLst>
          </p:cNvPr>
          <p:cNvSpPr txBox="1"/>
          <p:nvPr/>
        </p:nvSpPr>
        <p:spPr>
          <a:xfrm>
            <a:off x="8788534" y="2065651"/>
            <a:ext cx="879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vragen</a:t>
            </a:r>
          </a:p>
        </p:txBody>
      </p:sp>
      <p:pic>
        <p:nvPicPr>
          <p:cNvPr id="11" name="Graphic 10" descr="Caret naar links silhouet">
            <a:extLst>
              <a:ext uri="{FF2B5EF4-FFF2-40B4-BE49-F238E27FC236}">
                <a16:creationId xmlns:a16="http://schemas.microsoft.com/office/drawing/2014/main" id="{EB715ED3-1D29-0FEF-B035-91DA33418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89914" y="898795"/>
            <a:ext cx="914400" cy="914400"/>
          </a:xfrm>
          <a:prstGeom prst="rect">
            <a:avLst/>
          </a:prstGeom>
        </p:spPr>
      </p:pic>
      <p:pic>
        <p:nvPicPr>
          <p:cNvPr id="13" name="Graphic 12" descr="Caret naar rechts silhouet">
            <a:extLst>
              <a:ext uri="{FF2B5EF4-FFF2-40B4-BE49-F238E27FC236}">
                <a16:creationId xmlns:a16="http://schemas.microsoft.com/office/drawing/2014/main" id="{229858A5-614C-1097-2937-FDA9F6A00C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4260" y="898795"/>
            <a:ext cx="914400" cy="914400"/>
          </a:xfrm>
          <a:prstGeom prst="rect">
            <a:avLst/>
          </a:prstGeom>
        </p:spPr>
      </p:pic>
      <p:pic>
        <p:nvPicPr>
          <p:cNvPr id="14" name="Graphic 13" descr="Caret naar links silhouet">
            <a:extLst>
              <a:ext uri="{FF2B5EF4-FFF2-40B4-BE49-F238E27FC236}">
                <a16:creationId xmlns:a16="http://schemas.microsoft.com/office/drawing/2014/main" id="{98C9F5D7-12D5-337B-1772-2E212139A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8753734" y="1428066"/>
            <a:ext cx="914400" cy="914400"/>
          </a:xfrm>
          <a:prstGeom prst="rect">
            <a:avLst/>
          </a:prstGeom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33A08805-A91E-F98E-E348-CD7DF4BDF23A}"/>
              </a:ext>
            </a:extLst>
          </p:cNvPr>
          <p:cNvSpPr txBox="1"/>
          <p:nvPr/>
        </p:nvSpPr>
        <p:spPr>
          <a:xfrm>
            <a:off x="346750" y="2566454"/>
            <a:ext cx="523707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iemand in zijn kracht zetten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Het ‘eren’ van iemand zijn ‘waarde’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Betrokken confronteren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best in een sfeer van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waardering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Is het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mandaat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van de coach/begeleider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Bedoeling = bijsturen of iets doen inzien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Doel = groei  </a:t>
            </a:r>
          </a:p>
        </p:txBody>
      </p:sp>
      <p:pic>
        <p:nvPicPr>
          <p:cNvPr id="17" name="Graphic 16" descr="Caret naar rechts silhouet">
            <a:extLst>
              <a:ext uri="{FF2B5EF4-FFF2-40B4-BE49-F238E27FC236}">
                <a16:creationId xmlns:a16="http://schemas.microsoft.com/office/drawing/2014/main" id="{83D23728-4AD5-0DB1-5B4F-7C7A0A3DEE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49882" y="2715030"/>
            <a:ext cx="914400" cy="914400"/>
          </a:xfrm>
          <a:prstGeom prst="rect">
            <a:avLst/>
          </a:prstGeom>
        </p:spPr>
      </p:pic>
      <p:sp>
        <p:nvSpPr>
          <p:cNvPr id="19" name="Tekstvak 18">
            <a:extLst>
              <a:ext uri="{FF2B5EF4-FFF2-40B4-BE49-F238E27FC236}">
                <a16:creationId xmlns:a16="http://schemas.microsoft.com/office/drawing/2014/main" id="{A9E9BC2E-B007-EA5D-7CE1-3FFBE713F3F1}"/>
              </a:ext>
            </a:extLst>
          </p:cNvPr>
          <p:cNvSpPr txBox="1"/>
          <p:nvPr/>
        </p:nvSpPr>
        <p:spPr>
          <a:xfrm>
            <a:off x="5504710" y="2566454"/>
            <a:ext cx="3510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Leidt tot 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 energie, flow,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zelfvertrouwen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groei, talentontwikkeling,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sfeer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motivatie</a:t>
            </a: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, </a:t>
            </a:r>
            <a:r>
              <a:rPr kumimoji="0" lang="nl-B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anose="05000000000000000000" pitchFamily="2" charset="2"/>
              </a:rPr>
              <a:t>creativiteit</a:t>
            </a:r>
            <a:endParaRPr kumimoji="0" lang="nl-BE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0" name="Graphic 19" descr="Caret naar rechts silhouet">
            <a:extLst>
              <a:ext uri="{FF2B5EF4-FFF2-40B4-BE49-F238E27FC236}">
                <a16:creationId xmlns:a16="http://schemas.microsoft.com/office/drawing/2014/main" id="{EB030D87-9077-DF85-908E-BF84FD49A9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44273" y="2709419"/>
            <a:ext cx="914400" cy="914400"/>
          </a:xfrm>
          <a:prstGeom prst="rect">
            <a:avLst/>
          </a:prstGeom>
        </p:spPr>
      </p:pic>
      <p:sp>
        <p:nvSpPr>
          <p:cNvPr id="21" name="Tekstvak 20">
            <a:extLst>
              <a:ext uri="{FF2B5EF4-FFF2-40B4-BE49-F238E27FC236}">
                <a16:creationId xmlns:a16="http://schemas.microsoft.com/office/drawing/2014/main" id="{DBABEAAA-ED9B-DB12-5C61-04FC0265B620}"/>
              </a:ext>
            </a:extLst>
          </p:cNvPr>
          <p:cNvSpPr txBox="1"/>
          <p:nvPr/>
        </p:nvSpPr>
        <p:spPr>
          <a:xfrm>
            <a:off x="8985900" y="2943929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= winst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ED6716E-739F-18AE-6A54-C0C01D6B388D}"/>
              </a:ext>
            </a:extLst>
          </p:cNvPr>
          <p:cNvSpPr/>
          <p:nvPr/>
        </p:nvSpPr>
        <p:spPr>
          <a:xfrm>
            <a:off x="6972867" y="233680"/>
            <a:ext cx="4872383" cy="2284890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3" name="Graphic 22" descr="Caret naar rechts silhouet">
            <a:extLst>
              <a:ext uri="{FF2B5EF4-FFF2-40B4-BE49-F238E27FC236}">
                <a16:creationId xmlns:a16="http://schemas.microsoft.com/office/drawing/2014/main" id="{16DE40F7-3C16-6BE2-010E-3C1DD05F17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7021" y="4696230"/>
            <a:ext cx="914400" cy="914400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6A924ECC-A614-F601-63DB-FB55BA717AFA}"/>
              </a:ext>
            </a:extLst>
          </p:cNvPr>
          <p:cNvSpPr txBox="1"/>
          <p:nvPr/>
        </p:nvSpPr>
        <p:spPr>
          <a:xfrm>
            <a:off x="7111281" y="4947535"/>
            <a:ext cx="236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Waarom zo moeilijk? </a:t>
            </a:r>
          </a:p>
        </p:txBody>
      </p:sp>
    </p:spTree>
    <p:extLst>
      <p:ext uri="{BB962C8B-B14F-4D97-AF65-F5344CB8AC3E}">
        <p14:creationId xmlns:p14="http://schemas.microsoft.com/office/powerpoint/2010/main" val="3958428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A6AA-3091-4524-9E81-7E88F6E4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Feedback geven – hoe? </a:t>
            </a:r>
          </a:p>
        </p:txBody>
      </p:sp>
      <p:sp>
        <p:nvSpPr>
          <p:cNvPr id="37" name="Tijdelijke aanduiding voor inhoud 36">
            <a:extLst>
              <a:ext uri="{FF2B5EF4-FFF2-40B4-BE49-F238E27FC236}">
                <a16:creationId xmlns:a16="http://schemas.microsoft.com/office/drawing/2014/main" id="{B8F7FB50-6808-193C-817A-2C1A7B0C5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/>
              <a:t>Waarderen </a:t>
            </a:r>
          </a:p>
          <a:p>
            <a:endParaRPr lang="nl-BE"/>
          </a:p>
          <a:p>
            <a:r>
              <a:rPr lang="nl-BE"/>
              <a:t>Betrokken confronteren</a:t>
            </a:r>
          </a:p>
          <a:p>
            <a:pPr lvl="1"/>
            <a:r>
              <a:rPr lang="nl-BE"/>
              <a:t>Stap 1: wat zegt dit over mij? </a:t>
            </a:r>
          </a:p>
          <a:p>
            <a:pPr lvl="1"/>
            <a:r>
              <a:rPr lang="nl-BE"/>
              <a:t>Stap 2: 	  	objectieve waarneming? </a:t>
            </a:r>
          </a:p>
          <a:p>
            <a:pPr marL="457200" lvl="1" indent="0">
              <a:buNone/>
            </a:pPr>
            <a:r>
              <a:rPr lang="nl-BE"/>
              <a:t>			</a:t>
            </a:r>
          </a:p>
          <a:p>
            <a:pPr marL="457200" lvl="1" indent="0">
              <a:buNone/>
            </a:pPr>
            <a:r>
              <a:rPr lang="nl-BE"/>
              <a:t>				welk gevoel heb je daarbij?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behoefte? </a:t>
            </a:r>
          </a:p>
          <a:p>
            <a:pPr marL="457200" lvl="1" indent="0">
              <a:buNone/>
            </a:pPr>
            <a:endParaRPr lang="nl-BE"/>
          </a:p>
          <a:p>
            <a:pPr marL="457200" lvl="1" indent="0">
              <a:buNone/>
            </a:pPr>
            <a:r>
              <a:rPr lang="nl-BE"/>
              <a:t>				wat is je verzoek?	 </a:t>
            </a:r>
          </a:p>
        </p:txBody>
      </p:sp>
      <p:pic>
        <p:nvPicPr>
          <p:cNvPr id="39" name="Graphic 38" descr="Oog met effen opvulling">
            <a:extLst>
              <a:ext uri="{FF2B5EF4-FFF2-40B4-BE49-F238E27FC236}">
                <a16:creationId xmlns:a16="http://schemas.microsoft.com/office/drawing/2014/main" id="{A24166FB-13E7-253C-9F4B-5393E5C03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73076" y="3202878"/>
            <a:ext cx="914400" cy="914400"/>
          </a:xfrm>
          <a:prstGeom prst="rect">
            <a:avLst/>
          </a:prstGeom>
        </p:spPr>
      </p:pic>
      <p:pic>
        <p:nvPicPr>
          <p:cNvPr id="41" name="Graphic 40" descr="Hart met effen opvulling">
            <a:extLst>
              <a:ext uri="{FF2B5EF4-FFF2-40B4-BE49-F238E27FC236}">
                <a16:creationId xmlns:a16="http://schemas.microsoft.com/office/drawing/2014/main" id="{562D3749-5BCB-7D97-45E6-25904A8F49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076" y="3839464"/>
            <a:ext cx="914400" cy="914400"/>
          </a:xfrm>
          <a:prstGeom prst="rect">
            <a:avLst/>
          </a:prstGeom>
        </p:spPr>
      </p:pic>
      <p:pic>
        <p:nvPicPr>
          <p:cNvPr id="43" name="Graphic 42" descr="Dim (middelgrote zon) met effen opvulling">
            <a:extLst>
              <a:ext uri="{FF2B5EF4-FFF2-40B4-BE49-F238E27FC236}">
                <a16:creationId xmlns:a16="http://schemas.microsoft.com/office/drawing/2014/main" id="{19C79D12-DC3A-E2DB-8810-375E1F4778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56979" y="4557251"/>
            <a:ext cx="914400" cy="914400"/>
          </a:xfrm>
          <a:prstGeom prst="rect">
            <a:avLst/>
          </a:prstGeom>
        </p:spPr>
      </p:pic>
      <p:pic>
        <p:nvPicPr>
          <p:cNvPr id="45" name="Graphic 44" descr="Vraagteken met effen opvulling">
            <a:extLst>
              <a:ext uri="{FF2B5EF4-FFF2-40B4-BE49-F238E27FC236}">
                <a16:creationId xmlns:a16="http://schemas.microsoft.com/office/drawing/2014/main" id="{BE2D6C26-8550-8B33-835D-5A7987FDBE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65028" y="5365281"/>
            <a:ext cx="914400" cy="914400"/>
          </a:xfrm>
          <a:prstGeom prst="rect">
            <a:avLst/>
          </a:prstGeom>
        </p:spPr>
      </p:pic>
      <p:pic>
        <p:nvPicPr>
          <p:cNvPr id="47" name="Graphic 46" descr="Stoppen met effen opvulling">
            <a:extLst>
              <a:ext uri="{FF2B5EF4-FFF2-40B4-BE49-F238E27FC236}">
                <a16:creationId xmlns:a16="http://schemas.microsoft.com/office/drawing/2014/main" id="{C5294CFD-91FE-1A31-79B2-90944A8AE1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922080" y="2414727"/>
            <a:ext cx="914400" cy="914400"/>
          </a:xfrm>
          <a:prstGeom prst="rect">
            <a:avLst/>
          </a:prstGeom>
        </p:spPr>
      </p:pic>
      <p:pic>
        <p:nvPicPr>
          <p:cNvPr id="49" name="Graphic 48" descr="Waarschuwing met effen opvulling">
            <a:extLst>
              <a:ext uri="{FF2B5EF4-FFF2-40B4-BE49-F238E27FC236}">
                <a16:creationId xmlns:a16="http://schemas.microsoft.com/office/drawing/2014/main" id="{7CDE9ECE-51EB-FE66-DF91-695C42A0D8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7115" y="4792829"/>
            <a:ext cx="914400" cy="9144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A70BB3C-1664-D998-0799-E71BFED8BBFD}"/>
              </a:ext>
            </a:extLst>
          </p:cNvPr>
          <p:cNvSpPr txBox="1"/>
          <p:nvPr/>
        </p:nvSpPr>
        <p:spPr>
          <a:xfrm>
            <a:off x="1071515" y="4746311"/>
            <a:ext cx="17241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Transparant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Discreet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Zonder oordeel</a:t>
            </a:r>
          </a:p>
        </p:txBody>
      </p:sp>
      <p:sp>
        <p:nvSpPr>
          <p:cNvPr id="51" name="Rechthoek 50">
            <a:extLst>
              <a:ext uri="{FF2B5EF4-FFF2-40B4-BE49-F238E27FC236}">
                <a16:creationId xmlns:a16="http://schemas.microsoft.com/office/drawing/2014/main" id="{C7EBD3F1-E2DE-113A-E07E-D2DC5960F523}"/>
              </a:ext>
            </a:extLst>
          </p:cNvPr>
          <p:cNvSpPr/>
          <p:nvPr/>
        </p:nvSpPr>
        <p:spPr>
          <a:xfrm>
            <a:off x="79513" y="4663621"/>
            <a:ext cx="2716192" cy="1441175"/>
          </a:xfrm>
          <a:prstGeom prst="rect">
            <a:avLst/>
          </a:prstGeom>
          <a:noFill/>
          <a:ln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79FD92FD-679C-4B88-D4F3-F244698CFABA}"/>
              </a:ext>
            </a:extLst>
          </p:cNvPr>
          <p:cNvSpPr txBox="1"/>
          <p:nvPr/>
        </p:nvSpPr>
        <p:spPr>
          <a:xfrm>
            <a:off x="44928" y="5678156"/>
            <a:ext cx="113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veiligheid</a:t>
            </a:r>
          </a:p>
        </p:txBody>
      </p:sp>
      <p:pic>
        <p:nvPicPr>
          <p:cNvPr id="1026" name="Picture 2" descr="Ontwikkelingsgericht Onderwijs">
            <a:extLst>
              <a:ext uri="{FF2B5EF4-FFF2-40B4-BE49-F238E27FC236}">
                <a16:creationId xmlns:a16="http://schemas.microsoft.com/office/drawing/2014/main" id="{50A15594-6BDD-DFCD-7800-BBC6DA1559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"/>
          <a:stretch/>
        </p:blipFill>
        <p:spPr bwMode="auto">
          <a:xfrm>
            <a:off x="9045789" y="4860235"/>
            <a:ext cx="3146212" cy="199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7EA320-A13A-C172-5D75-F0B81329A9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84635" y="1008442"/>
            <a:ext cx="451485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C7EE1-D586-429C-A8CB-29B790F3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886" y="235283"/>
            <a:ext cx="9948332" cy="1281113"/>
          </a:xfrm>
        </p:spPr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9E0346-3F22-44A4-8182-6F84B7EE9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891145"/>
            <a:ext cx="11427488" cy="4388536"/>
          </a:xfrm>
        </p:spPr>
        <p:txBody>
          <a:bodyPr/>
          <a:lstStyle/>
          <a:p>
            <a:pPr marL="0" indent="0">
              <a:buNone/>
            </a:pPr>
            <a:r>
              <a:rPr lang="nl-BE" sz="3200" b="1">
                <a:solidFill>
                  <a:srgbClr val="FF0066"/>
                </a:solidFill>
              </a:rPr>
              <a:t>M  O  V  E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Leraars bewegen voor kinderen en jongeren</a:t>
            </a:r>
          </a:p>
          <a:p>
            <a:pPr marL="0" indent="0">
              <a:buNone/>
            </a:pPr>
            <a:r>
              <a:rPr lang="nl-BE"/>
              <a:t>Leraars bewegen met hun hele zijn</a:t>
            </a:r>
          </a:p>
          <a:p>
            <a:pPr marL="0" indent="0">
              <a:buNone/>
            </a:pPr>
            <a:r>
              <a:rPr lang="nl-BE"/>
              <a:t>Leraars bewegen met kennis van zaken</a:t>
            </a:r>
          </a:p>
          <a:p>
            <a:pPr marL="0" indent="0">
              <a:buNone/>
            </a:pPr>
            <a:r>
              <a:rPr lang="nl-BE"/>
              <a:t>Leraars bewegen samen </a:t>
            </a:r>
          </a:p>
          <a:p>
            <a:endParaRPr lang="nl-BE"/>
          </a:p>
        </p:txBody>
      </p:sp>
      <p:pic>
        <p:nvPicPr>
          <p:cNvPr id="3076" name="Picture 4" descr="Roadtrippen langs Route 66 in Amerika | KILROY">
            <a:extLst>
              <a:ext uri="{FF2B5EF4-FFF2-40B4-BE49-F238E27FC236}">
                <a16:creationId xmlns:a16="http://schemas.microsoft.com/office/drawing/2014/main" id="{FBDC56B1-227D-4B13-B48C-89A4098A0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-438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31F4856-8124-4796-9893-FD0CDB5C2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431" y="1883446"/>
            <a:ext cx="4140603" cy="41678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436CF4C-908B-4974-9C02-088F63CC9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3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4973C5-9C96-78DA-06A2-B95739567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E7B762-4063-8A22-EB8F-F7DA036B0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700" y="2950824"/>
            <a:ext cx="9948333" cy="30447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/>
              <a:t>Het competentieprofiel vanuit de MOVE is nog redelijk algemeen (zie volgende slide) 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nl-BE">
                <a:ea typeface="Tahoma"/>
                <a:cs typeface="Tahoma"/>
              </a:rPr>
              <a:t>Hoe heb je het schrijven van het verslag in december ervaren?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nl-BE"/>
              <a:t>Wat verwacht je van jouw student m.b.t. het competentieprofiel?</a:t>
            </a:r>
            <a:endParaRPr lang="nl-BE">
              <a:ea typeface="Tahoma"/>
              <a:cs typeface="Tahoma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D6C4D1-FE40-BB0A-0C70-ED682F0C2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46" y="1795558"/>
            <a:ext cx="2970414" cy="89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3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594711F-2686-4D83-9F13-07CCBF518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err="1"/>
              <a:t>BaKO</a:t>
            </a:r>
            <a:r>
              <a:rPr lang="nl-BE"/>
              <a:t> klasgroep D 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7FF463E5-B555-4907-91F1-E6CAA6BD2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539" y="2021049"/>
            <a:ext cx="11562985" cy="4213137"/>
          </a:xfrm>
        </p:spPr>
        <p:txBody>
          <a:bodyPr/>
          <a:lstStyle/>
          <a:p>
            <a:pPr marL="0" indent="0">
              <a:buNone/>
            </a:pPr>
            <a:r>
              <a:rPr lang="nl-BE" sz="3200">
                <a:latin typeface="Ink Free" panose="03080402000500000000" pitchFamily="66" charset="0"/>
              </a:rPr>
              <a:t>Kernbegeleiders</a:t>
            </a: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endParaRPr lang="nl-BE">
              <a:latin typeface="Ink Free" panose="03080402000500000000" pitchFamily="66" charset="0"/>
            </a:endParaRP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lector Rooms-</a:t>
            </a:r>
          </a:p>
          <a:p>
            <a:pPr marL="0" indent="0">
              <a:buNone/>
            </a:pPr>
            <a:r>
              <a:rPr lang="nl-BE">
                <a:latin typeface="Ink Free" panose="03080402000500000000" pitchFamily="66" charset="0"/>
              </a:rPr>
              <a:t>			Katholieke Godsdienst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4D16432-32A1-41F4-8E39-0F88C5C2C5D1}"/>
              </a:ext>
            </a:extLst>
          </p:cNvPr>
          <p:cNvSpPr txBox="1"/>
          <p:nvPr/>
        </p:nvSpPr>
        <p:spPr>
          <a:xfrm>
            <a:off x="3255019" y="5532862"/>
            <a:ext cx="2351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2"/>
              </a:rPr>
              <a:t>els.vanwaes@ucll.be</a:t>
            </a:r>
            <a:r>
              <a:rPr lang="nl-BE"/>
              <a:t>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20F78DB-F39F-4E52-8E37-22AF61558DD4}"/>
              </a:ext>
            </a:extLst>
          </p:cNvPr>
          <p:cNvSpPr txBox="1"/>
          <p:nvPr/>
        </p:nvSpPr>
        <p:spPr>
          <a:xfrm>
            <a:off x="9212595" y="5281888"/>
            <a:ext cx="2979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3"/>
              </a:rPr>
              <a:t>katleen.eerdekens@ucll.be</a:t>
            </a:r>
            <a:r>
              <a:rPr lang="nl-BE"/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6C0778-F48E-4BA2-8C33-3C7857110BC6}"/>
              </a:ext>
            </a:extLst>
          </p:cNvPr>
          <p:cNvSpPr txBox="1"/>
          <p:nvPr/>
        </p:nvSpPr>
        <p:spPr>
          <a:xfrm>
            <a:off x="6887751" y="5648044"/>
            <a:ext cx="248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4"/>
              </a:rPr>
              <a:t>dana.bekkers@ucll.be</a:t>
            </a:r>
            <a:r>
              <a:rPr lang="nl-BE"/>
              <a:t> </a:t>
            </a:r>
          </a:p>
        </p:txBody>
      </p:sp>
      <p:cxnSp>
        <p:nvCxnSpPr>
          <p:cNvPr id="9" name="Verbindingslijn: gekromd 8">
            <a:extLst>
              <a:ext uri="{FF2B5EF4-FFF2-40B4-BE49-F238E27FC236}">
                <a16:creationId xmlns:a16="http://schemas.microsoft.com/office/drawing/2014/main" id="{745EE7D4-82DA-49CC-AF78-75D564F42D52}"/>
              </a:ext>
            </a:extLst>
          </p:cNvPr>
          <p:cNvCxnSpPr>
            <a:cxnSpLocks/>
          </p:cNvCxnSpPr>
          <p:nvPr/>
        </p:nvCxnSpPr>
        <p:spPr>
          <a:xfrm rot="10800000">
            <a:off x="3466103" y="2249163"/>
            <a:ext cx="1609330" cy="795132"/>
          </a:xfrm>
          <a:prstGeom prst="curvedConnector3">
            <a:avLst>
              <a:gd name="adj1" fmla="val 64684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ingslijn: gekromd 12">
            <a:extLst>
              <a:ext uri="{FF2B5EF4-FFF2-40B4-BE49-F238E27FC236}">
                <a16:creationId xmlns:a16="http://schemas.microsoft.com/office/drawing/2014/main" id="{54EA96D5-A9C7-4B7B-9240-DDFD389772F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728722" y="3695223"/>
            <a:ext cx="878240" cy="598894"/>
          </a:xfrm>
          <a:prstGeom prst="curvedConnector3">
            <a:avLst>
              <a:gd name="adj1" fmla="val -26210"/>
            </a:avLst>
          </a:prstGeom>
          <a:ln w="28575">
            <a:solidFill>
              <a:srgbClr val="E000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kstvak 25">
            <a:extLst>
              <a:ext uri="{FF2B5EF4-FFF2-40B4-BE49-F238E27FC236}">
                <a16:creationId xmlns:a16="http://schemas.microsoft.com/office/drawing/2014/main" id="{6EFE6F86-0A43-4B42-BB2D-75772BF277DA}"/>
              </a:ext>
            </a:extLst>
          </p:cNvPr>
          <p:cNvSpPr txBox="1"/>
          <p:nvPr/>
        </p:nvSpPr>
        <p:spPr>
          <a:xfrm>
            <a:off x="6865886" y="5281888"/>
            <a:ext cx="250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nele.hermans@ucll.be</a:t>
            </a:r>
            <a:r>
              <a:rPr lang="nl-BE"/>
              <a:t>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09076241-99E6-4B3A-A5A4-1FBADAA51838}"/>
              </a:ext>
            </a:extLst>
          </p:cNvPr>
          <p:cNvSpPr txBox="1"/>
          <p:nvPr/>
        </p:nvSpPr>
        <p:spPr>
          <a:xfrm>
            <a:off x="9212595" y="5648044"/>
            <a:ext cx="27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>
                <a:hlinkClick r:id="rId5"/>
              </a:rPr>
              <a:t>michelle.metten@ucll.be</a:t>
            </a:r>
            <a:r>
              <a:rPr lang="nl-BE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AAE691-A99F-01B7-01DD-74798FDF14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19" t="17700" r="523" b="702"/>
          <a:stretch/>
        </p:blipFill>
        <p:spPr>
          <a:xfrm>
            <a:off x="1107923" y="2965726"/>
            <a:ext cx="1619069" cy="2485273"/>
          </a:xfrm>
          <a:prstGeom prst="rect">
            <a:avLst/>
          </a:prstGeom>
        </p:spPr>
      </p:pic>
      <p:pic>
        <p:nvPicPr>
          <p:cNvPr id="8" name="Afbeelding 7" descr="Afbeelding met kleding, persoon, buitenshuis, gras&#10;&#10;Automatisch gegenereerde beschrijving">
            <a:extLst>
              <a:ext uri="{FF2B5EF4-FFF2-40B4-BE49-F238E27FC236}">
                <a16:creationId xmlns:a16="http://schemas.microsoft.com/office/drawing/2014/main" id="{EB8DA721-08FA-FC62-1902-66B7934C06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4564" y="1214216"/>
            <a:ext cx="4448483" cy="315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468C063-12D6-4723-8058-03B99E91DE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2742" y="138223"/>
            <a:ext cx="10998880" cy="671977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02877EF-789E-40FF-9A32-50976AC14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462238" y="3491154"/>
            <a:ext cx="4232452" cy="127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44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2AC4FB-ACC1-4B1A-A85E-CEF13965A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C2A93BE-469D-4CA1-A033-ED34592D8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33463"/>
              </p:ext>
            </p:extLst>
          </p:nvPr>
        </p:nvGraphicFramePr>
        <p:xfrm>
          <a:off x="375618" y="1119692"/>
          <a:ext cx="11440763" cy="5669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E1EFEEE6-80C4-45C6-BA13-6E5355041C4F}"/>
              </a:ext>
            </a:extLst>
          </p:cNvPr>
          <p:cNvSpPr/>
          <p:nvPr/>
        </p:nvSpPr>
        <p:spPr>
          <a:xfrm>
            <a:off x="8156448" y="1645920"/>
            <a:ext cx="3790585" cy="5143051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05E75EE-206A-4B97-AF16-F87E45DE8A9C}"/>
              </a:ext>
            </a:extLst>
          </p:cNvPr>
          <p:cNvSpPr txBox="1"/>
          <p:nvPr/>
        </p:nvSpPr>
        <p:spPr>
          <a:xfrm>
            <a:off x="1998701" y="913256"/>
            <a:ext cx="37405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200">
                <a:solidFill>
                  <a:srgbClr val="E00049"/>
                </a:solidFill>
              </a:rPr>
              <a:t>Beheersingsniveaus</a:t>
            </a:r>
          </a:p>
        </p:txBody>
      </p:sp>
    </p:spTree>
    <p:extLst>
      <p:ext uri="{BB962C8B-B14F-4D97-AF65-F5344CB8AC3E}">
        <p14:creationId xmlns:p14="http://schemas.microsoft.com/office/powerpoint/2010/main" val="2379313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187E4-AD46-4C2F-977B-062DC0B41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graphicFrame>
        <p:nvGraphicFramePr>
          <p:cNvPr id="5" name="Tabel 5">
            <a:extLst>
              <a:ext uri="{FF2B5EF4-FFF2-40B4-BE49-F238E27FC236}">
                <a16:creationId xmlns:a16="http://schemas.microsoft.com/office/drawing/2014/main" id="{9B045707-87F9-4157-8C78-E1ED281D5C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163322"/>
              </p:ext>
            </p:extLst>
          </p:nvPr>
        </p:nvGraphicFramePr>
        <p:xfrm>
          <a:off x="316166" y="1826259"/>
          <a:ext cx="11461306" cy="34348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0653">
                  <a:extLst>
                    <a:ext uri="{9D8B030D-6E8A-4147-A177-3AD203B41FA5}">
                      <a16:colId xmlns:a16="http://schemas.microsoft.com/office/drawing/2014/main" val="3081614857"/>
                    </a:ext>
                  </a:extLst>
                </a:gridCol>
                <a:gridCol w="5730653">
                  <a:extLst>
                    <a:ext uri="{9D8B030D-6E8A-4147-A177-3AD203B41FA5}">
                      <a16:colId xmlns:a16="http://schemas.microsoft.com/office/drawing/2014/main" val="3821305460"/>
                    </a:ext>
                  </a:extLst>
                </a:gridCol>
              </a:tblGrid>
              <a:tr h="600102">
                <a:tc>
                  <a:txBody>
                    <a:bodyPr/>
                    <a:lstStyle/>
                    <a:p>
                      <a:r>
                        <a:rPr lang="nl-BE" sz="2400"/>
                        <a:t>Semester 1</a:t>
                      </a:r>
                    </a:p>
                  </a:txBody>
                  <a:tcPr marL="80271" marR="80271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/>
                        <a:t>Semester 2: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528614387"/>
                  </a:ext>
                </a:extLst>
              </a:tr>
              <a:tr h="2834751"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3 stageweken: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oktober: themaloos werken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november: vanuit een thema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december: vanuit een thema </a:t>
                      </a:r>
                    </a:p>
                  </a:txBody>
                  <a:tcPr marL="80271" marR="80271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Januari: alternatieve stage</a:t>
                      </a:r>
                    </a:p>
                    <a:p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8 stageweken: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Week januari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2 weken maart – open project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BE" sz="2400">
                          <a:solidFill>
                            <a:srgbClr val="002757"/>
                          </a:solidFill>
                        </a:rPr>
                        <a:t>5 weken in april/mei </a:t>
                      </a:r>
                    </a:p>
                  </a:txBody>
                  <a:tcPr marL="80271" marR="80271"/>
                </a:tc>
                <a:extLst>
                  <a:ext uri="{0D108BD9-81ED-4DB2-BD59-A6C34878D82A}">
                    <a16:rowId xmlns:a16="http://schemas.microsoft.com/office/drawing/2014/main" val="32767064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69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A6367-6E9D-402D-AB63-6955CE8EB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4000"/>
              <a:t>Belangrijke aandachtspunten voor 3 </a:t>
            </a:r>
            <a:r>
              <a:rPr lang="nl-BE" sz="4000" err="1"/>
              <a:t>BaKO</a:t>
            </a:r>
            <a:endParaRPr lang="nl-BE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EBF8-70AD-495B-92B3-5F3F7CF72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30" y="1948070"/>
            <a:ext cx="11456703" cy="45942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Uitgevoerde activiteiten moeten </a:t>
            </a:r>
            <a:r>
              <a:rPr lang="nl-BE" sz="2400" b="1">
                <a:latin typeface="+mj-lt"/>
              </a:rPr>
              <a:t>schriftelijk </a:t>
            </a:r>
            <a:r>
              <a:rPr lang="nl-BE" sz="2400">
                <a:latin typeface="+mj-lt"/>
              </a:rPr>
              <a:t>voorbereid zijn.</a:t>
            </a:r>
          </a:p>
          <a:p>
            <a:pPr marL="733425" lvl="1" indent="-285750">
              <a:lnSpc>
                <a:spcPct val="110000"/>
              </a:lnSpc>
            </a:pPr>
            <a:r>
              <a:rPr lang="nl-BE" sz="2000">
                <a:latin typeface="+mj-lt"/>
              </a:rPr>
              <a:t>Kanttekening: aangezien we verwachten dat studenten ingaan op wat zich aandient in de klas, is het niet mogelijk om voorbereidingen steeds lang op voorhand klaar te hebben.</a:t>
            </a:r>
            <a:endParaRPr lang="nl-BE" sz="20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Agenda </a:t>
            </a:r>
            <a:r>
              <a:rPr lang="nl-BE" sz="2400">
                <a:latin typeface="+mj-lt"/>
              </a:rPr>
              <a:t>= dagplanning + reflecties, moet steeds gemaakt worden.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 b="1">
                <a:latin typeface="+mj-lt"/>
              </a:rPr>
              <a:t>Stagemap </a:t>
            </a:r>
            <a:r>
              <a:rPr lang="nl-BE" sz="2400">
                <a:latin typeface="+mj-lt"/>
              </a:rPr>
              <a:t>moet steeds aanwezig zijn in de stageklas tijdens de stageperiodes.</a:t>
            </a:r>
            <a:endParaRPr lang="nl-BE" sz="2400">
              <a:latin typeface="+mj-lt"/>
              <a:ea typeface="Tahoma"/>
              <a:cs typeface="Tahoma"/>
            </a:endParaRPr>
          </a:p>
          <a:p>
            <a:pPr marL="285750" indent="-285750">
              <a:lnSpc>
                <a:spcPct val="110000"/>
              </a:lnSpc>
            </a:pPr>
            <a:r>
              <a:rPr lang="nl-BE" sz="2400">
                <a:latin typeface="+mj-lt"/>
              </a:rPr>
              <a:t>Studenten mogen vanuit thema’s, </a:t>
            </a:r>
            <a:r>
              <a:rPr lang="nl-BE" sz="2400" err="1">
                <a:latin typeface="+mj-lt"/>
              </a:rPr>
              <a:t>themaloos</a:t>
            </a:r>
            <a:r>
              <a:rPr lang="nl-BE" sz="2400">
                <a:latin typeface="+mj-lt"/>
              </a:rPr>
              <a:t> of open project werken.</a:t>
            </a:r>
            <a:endParaRPr lang="nl-BE" sz="2400">
              <a:latin typeface="+mj-lt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599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59F776-C007-4F7E-B1A5-E7F0C3F14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14EDC9-38F2-4F81-A976-6075C00F1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1993392"/>
            <a:ext cx="11526409" cy="42862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Belangrijk voor 3 </a:t>
            </a:r>
            <a:r>
              <a:rPr lang="nl-BE" err="1">
                <a:solidFill>
                  <a:srgbClr val="E00049"/>
                </a:solidFill>
              </a:rPr>
              <a:t>BaKO</a:t>
            </a:r>
            <a:r>
              <a:rPr lang="nl-BE">
                <a:solidFill>
                  <a:srgbClr val="E00049"/>
                </a:solidFill>
              </a:rPr>
              <a:t>: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 sz="2400"/>
              <a:t>Volledige </a:t>
            </a:r>
            <a:r>
              <a:rPr lang="nl-BE" sz="2400" b="1"/>
              <a:t>verantwoordelijkheid </a:t>
            </a:r>
            <a:r>
              <a:rPr lang="nl-BE" sz="2400"/>
              <a:t>leren nemen en krijgen, steeds in samenspraak </a:t>
            </a:r>
            <a:endParaRPr lang="nl-BE" sz="2400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 sz="2400" b="1"/>
              <a:t>Schoolwerking </a:t>
            </a:r>
            <a:r>
              <a:rPr lang="nl-BE" sz="2400"/>
              <a:t>leren kennen (bv. werkgroepen, vergaderingen…)</a:t>
            </a:r>
            <a:endParaRPr lang="nl-BE" sz="2400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 sz="2400"/>
              <a:t>In aanraking komen met verschillende </a:t>
            </a:r>
            <a:r>
              <a:rPr lang="nl-BE" sz="2400" b="1"/>
              <a:t>taken </a:t>
            </a:r>
            <a:r>
              <a:rPr lang="nl-BE" sz="2400"/>
              <a:t>van de leraar (bv. oudercontacten, zorggesprekken, digitale agenda invullen…)</a:t>
            </a:r>
            <a:endParaRPr lang="nl-BE" sz="2400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 sz="2400"/>
              <a:t>…</a:t>
            </a:r>
            <a:endParaRPr lang="nl-BE" sz="2400">
              <a:ea typeface="Tahoma"/>
              <a:cs typeface="Tahoma"/>
            </a:endParaRPr>
          </a:p>
          <a:p>
            <a:pPr>
              <a:buFontTx/>
              <a:buChar char="-"/>
            </a:pPr>
            <a:endParaRPr lang="nl-BE" sz="2400"/>
          </a:p>
          <a:p>
            <a:pPr marL="0" indent="0">
              <a:buNone/>
            </a:pPr>
            <a:r>
              <a:rPr lang="nl-BE" sz="2400"/>
              <a:t>… om er tegen september “zo klaar mogelijk” voor te zijn!</a:t>
            </a:r>
            <a:endParaRPr lang="nl-BE" sz="2400">
              <a:ea typeface="Tahoma"/>
              <a:cs typeface="Tahoma"/>
            </a:endParaRPr>
          </a:p>
          <a:p>
            <a:pPr>
              <a:buFontTx/>
              <a:buChar char="-"/>
            </a:pPr>
            <a:endParaRPr lang="nl-BE"/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24038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:a16="http://schemas.microsoft.com/office/drawing/2014/main" id="{75BCA932-5E1F-4758-964A-FB34F9F7C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3462" y="1829858"/>
            <a:ext cx="9948863" cy="838200"/>
          </a:xfrm>
        </p:spPr>
        <p:txBody>
          <a:bodyPr/>
          <a:lstStyle/>
          <a:p>
            <a:pPr algn="ctr"/>
            <a:r>
              <a:rPr lang="nl-BE" altLang="nl-BE"/>
              <a:t>Rijke leeromgeving </a:t>
            </a:r>
            <a:br>
              <a:rPr lang="nl-BE" altLang="nl-BE"/>
            </a:br>
            <a:endParaRPr lang="nl-BE" altLang="nl-BE"/>
          </a:p>
        </p:txBody>
      </p:sp>
      <p:sp>
        <p:nvSpPr>
          <p:cNvPr id="17411" name="Tijdelijke aanduiding voor inhoud 2">
            <a:extLst>
              <a:ext uri="{FF2B5EF4-FFF2-40B4-BE49-F238E27FC236}">
                <a16:creationId xmlns:a16="http://schemas.microsoft.com/office/drawing/2014/main" id="{75B76722-83B9-4B96-A3F6-37711BDD9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" y="4256088"/>
            <a:ext cx="11918950" cy="1195387"/>
          </a:xfrm>
        </p:spPr>
        <p:txBody>
          <a:bodyPr/>
          <a:lstStyle/>
          <a:p>
            <a:pPr marL="1828800" lvl="4" indent="0">
              <a:buFont typeface="Arial" panose="020B0604020202020204" pitchFamily="34" charset="0"/>
              <a:buNone/>
            </a:pPr>
            <a:r>
              <a:rPr lang="nl-BE" altLang="nl-BE" sz="2800"/>
              <a:t>		rijk basismilieu		rijk aanbod</a:t>
            </a:r>
          </a:p>
          <a:p>
            <a:pPr marL="1828800" lvl="4" indent="0">
              <a:buFont typeface="Arial" panose="020B0604020202020204" pitchFamily="34" charset="0"/>
              <a:buNone/>
            </a:pPr>
            <a:endParaRPr lang="nl-BE" altLang="nl-BE" sz="2800"/>
          </a:p>
          <a:p>
            <a:pPr marL="1828800" lvl="4" indent="0">
              <a:buFont typeface="Arial" panose="020B0604020202020204" pitchFamily="34" charset="0"/>
              <a:buNone/>
            </a:pPr>
            <a:r>
              <a:rPr lang="nl-BE" altLang="nl-BE" sz="2800"/>
              <a:t>EN hierbij het </a:t>
            </a:r>
            <a:r>
              <a:rPr lang="nl-BE" altLang="nl-BE" sz="2800" b="1"/>
              <a:t>perspectief van het kind innemen </a:t>
            </a:r>
            <a:r>
              <a:rPr lang="nl-BE" altLang="nl-BE" sz="2800"/>
              <a:t>door al observerend te achterhalen wat kleuters boeit en hier gericht op inspelen.</a:t>
            </a:r>
          </a:p>
        </p:txBody>
      </p:sp>
      <p:sp>
        <p:nvSpPr>
          <p:cNvPr id="4" name="Pijl: omlaag 3">
            <a:extLst>
              <a:ext uri="{FF2B5EF4-FFF2-40B4-BE49-F238E27FC236}">
                <a16:creationId xmlns:a16="http://schemas.microsoft.com/office/drawing/2014/main" id="{142E1993-BF5E-45E8-A49D-351D3B6EA82D}"/>
              </a:ext>
            </a:extLst>
          </p:cNvPr>
          <p:cNvSpPr/>
          <p:nvPr/>
        </p:nvSpPr>
        <p:spPr>
          <a:xfrm rot="1460731">
            <a:off x="4418013" y="2482850"/>
            <a:ext cx="1468437" cy="14414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5" name="Pijl: omlaag 4">
            <a:extLst>
              <a:ext uri="{FF2B5EF4-FFF2-40B4-BE49-F238E27FC236}">
                <a16:creationId xmlns:a16="http://schemas.microsoft.com/office/drawing/2014/main" id="{2B17A363-669C-4834-99E8-3505F6FB9FAF}"/>
              </a:ext>
            </a:extLst>
          </p:cNvPr>
          <p:cNvSpPr/>
          <p:nvPr/>
        </p:nvSpPr>
        <p:spPr>
          <a:xfrm rot="20028048">
            <a:off x="7367588" y="2427288"/>
            <a:ext cx="1468437" cy="1487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64C0804-439B-3BCA-DCB8-58CCCE5EAC18}"/>
              </a:ext>
            </a:extLst>
          </p:cNvPr>
          <p:cNvSpPr txBox="1">
            <a:spLocks/>
          </p:cNvSpPr>
          <p:nvPr/>
        </p:nvSpPr>
        <p:spPr>
          <a:xfrm>
            <a:off x="2073981" y="35866"/>
            <a:ext cx="9948863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275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/>
              <a:t>OPEN project (maartstage)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:a16="http://schemas.microsoft.com/office/drawing/2014/main" id="{CF648B00-E3BC-452B-A86B-64070874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365125"/>
            <a:ext cx="9948863" cy="1281113"/>
          </a:xfrm>
        </p:spPr>
        <p:txBody>
          <a:bodyPr/>
          <a:lstStyle/>
          <a:p>
            <a:r>
              <a:rPr lang="nl-BE" altLang="nl-BE"/>
              <a:t>Thematisch werken</a:t>
            </a:r>
          </a:p>
        </p:txBody>
      </p:sp>
      <p:sp>
        <p:nvSpPr>
          <p:cNvPr id="20483" name="Tijdelijke aanduiding voor inhoud 2">
            <a:extLst>
              <a:ext uri="{FF2B5EF4-FFF2-40B4-BE49-F238E27FC236}">
                <a16:creationId xmlns:a16="http://schemas.microsoft.com/office/drawing/2014/main" id="{2F7ECC5B-00CC-47DF-845B-63BBF539B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975" y="1646238"/>
            <a:ext cx="10374313" cy="521076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 altLang="nl-BE" sz="2400"/>
              <a:t>Krachtige manier om kleuters tot ontwikkeling te brengen, te boeien, onder te dompelen...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Garandeert dat kleuters regelmatig een vernieuwd aanbod krijgen.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(Te?) </a:t>
            </a:r>
            <a:r>
              <a:rPr lang="nl-BE" altLang="nl-BE" sz="2400" err="1"/>
              <a:t>leerkrachtgestuurde</a:t>
            </a:r>
            <a:r>
              <a:rPr lang="nl-BE" altLang="nl-BE" sz="2400"/>
              <a:t> aanpak met weinig ruimte voor initiatief voor de kleuters 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Soms gevolg van routine (thema’s die vastliggen, jaar na jaar terugkerend)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Voldoende aanknopingspunten bij de kleuters van jouw groep?</a:t>
            </a:r>
          </a:p>
          <a:p>
            <a:endParaRPr lang="nl-BE" altLang="nl-BE" sz="2400">
              <a:ea typeface="Tahoma"/>
              <a:cs typeface="Tahoma"/>
            </a:endParaRPr>
          </a:p>
          <a:p>
            <a:pPr marL="0" indent="0">
              <a:buNone/>
            </a:pPr>
            <a:r>
              <a:rPr lang="nl-BE" sz="2400">
                <a:ea typeface="+mn-lt"/>
                <a:cs typeface="+mn-lt"/>
              </a:rPr>
              <a:t>→ kan uitgroeien tot een project als:</a:t>
            </a:r>
            <a:endParaRPr lang="en-US" sz="2400">
              <a:ea typeface="+mn-lt"/>
              <a:cs typeface="+mn-lt"/>
            </a:endParaRPr>
          </a:p>
          <a:p>
            <a:pPr marL="0" indent="0">
              <a:buFont typeface="Arial"/>
              <a:buChar char="•"/>
            </a:pPr>
            <a:r>
              <a:rPr lang="nl-BE" sz="2400">
                <a:ea typeface="+mn-lt"/>
                <a:cs typeface="+mn-lt"/>
              </a:rPr>
              <a:t>het niet enkel gaat over uitvoeren van de planning</a:t>
            </a:r>
            <a:endParaRPr lang="en-US" sz="2400">
              <a:ea typeface="+mn-lt"/>
              <a:cs typeface="+mn-lt"/>
            </a:endParaRPr>
          </a:p>
          <a:p>
            <a:pPr marL="0" indent="0">
              <a:buFont typeface="Arial"/>
              <a:buChar char="•"/>
            </a:pPr>
            <a:r>
              <a:rPr lang="nl-BE" sz="2400">
                <a:ea typeface="+mn-lt"/>
                <a:cs typeface="+mn-lt"/>
              </a:rPr>
              <a:t>de invulling/activiteiten groeien vanuit inbreng van kleuters.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:a16="http://schemas.microsoft.com/office/drawing/2014/main" id="{7C813D55-C645-4BCF-85A8-62263E892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365125"/>
            <a:ext cx="9948863" cy="1281113"/>
          </a:xfrm>
        </p:spPr>
        <p:txBody>
          <a:bodyPr/>
          <a:lstStyle/>
          <a:p>
            <a:r>
              <a:rPr lang="nl-BE" altLang="nl-BE"/>
              <a:t>OPEN project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9DA06E-4072-469C-91F7-4E9FEB1A6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1744663"/>
            <a:ext cx="11172825" cy="5113337"/>
          </a:xfrm>
        </p:spPr>
        <p:txBody>
          <a:bodyPr/>
          <a:lstStyle/>
          <a:p>
            <a:pPr>
              <a:defRPr/>
            </a:pPr>
            <a:r>
              <a:rPr lang="nl-BE"/>
              <a:t>Vanuit een opgemerkte </a:t>
            </a:r>
            <a:r>
              <a:rPr lang="nl-BE" b="1"/>
              <a:t>interesse</a:t>
            </a:r>
            <a:r>
              <a:rPr lang="nl-BE"/>
              <a:t> (van een individuele kleuter)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nl-BE"/>
              <a:t>	Voorwaarde: dichtbij de interesse van het kind blijven.</a:t>
            </a:r>
          </a:p>
          <a:p>
            <a:pPr>
              <a:defRPr/>
            </a:pPr>
            <a:r>
              <a:rPr lang="nl-BE"/>
              <a:t>Over enkele weken uitstrekken</a:t>
            </a:r>
          </a:p>
          <a:p>
            <a:pPr>
              <a:defRPr/>
            </a:pPr>
            <a:r>
              <a:rPr lang="nl-BE"/>
              <a:t>Verrassende wendingen - </a:t>
            </a:r>
            <a:r>
              <a:rPr lang="nl-BE" b="1"/>
              <a:t>onvoorspelbaarheid</a:t>
            </a:r>
          </a:p>
          <a:p>
            <a:pPr>
              <a:defRPr/>
            </a:pPr>
            <a:r>
              <a:rPr lang="nl-BE"/>
              <a:t>Eerst enkele kleuters aanspreken – dan de hele klas meekrijgen – </a:t>
            </a:r>
            <a:r>
              <a:rPr lang="nl-BE" b="1"/>
              <a:t>verlopen in een curve </a:t>
            </a:r>
            <a:r>
              <a:rPr lang="nl-BE"/>
              <a:t>(soms meerdere open projecten tegelijkertijd in een verschillende fase)</a:t>
            </a:r>
          </a:p>
          <a:p>
            <a:pPr>
              <a:defRPr/>
            </a:pPr>
            <a:r>
              <a:rPr lang="nl-BE"/>
              <a:t>Samenspel tussen </a:t>
            </a:r>
            <a:r>
              <a:rPr lang="nl-BE" b="1" err="1"/>
              <a:t>lkr</a:t>
            </a:r>
            <a:r>
              <a:rPr lang="nl-BE" b="1"/>
              <a:t>-kleuter</a:t>
            </a:r>
            <a:r>
              <a:rPr lang="nl-BE"/>
              <a:t> – beiden een </a:t>
            </a:r>
            <a:r>
              <a:rPr lang="nl-BE" b="1"/>
              <a:t>evenwaardige inbreng</a:t>
            </a:r>
            <a:r>
              <a:rPr lang="nl-BE"/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>
            <a:extLst>
              <a:ext uri="{FF2B5EF4-FFF2-40B4-BE49-F238E27FC236}">
                <a16:creationId xmlns:a16="http://schemas.microsoft.com/office/drawing/2014/main" id="{2CE7A4B9-912B-4082-A510-A1182970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sp>
        <p:nvSpPr>
          <p:cNvPr id="25603" name="Tijdelijke aanduiding voor inhoud 2">
            <a:extLst>
              <a:ext uri="{FF2B5EF4-FFF2-40B4-BE49-F238E27FC236}">
                <a16:creationId xmlns:a16="http://schemas.microsoft.com/office/drawing/2014/main" id="{E93CE463-0A4E-401B-AD7F-1ACAEB067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1757363"/>
            <a:ext cx="11172825" cy="51117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BE" altLang="nl-BE" sz="2400"/>
              <a:t>Start: opsporen van </a:t>
            </a:r>
            <a:r>
              <a:rPr lang="nl-BE" altLang="nl-BE" sz="2400" b="1"/>
              <a:t>interesses/momenten van hoge BTH</a:t>
            </a:r>
          </a:p>
          <a:p>
            <a:pPr>
              <a:buFont typeface="Arial" panose="020B0604020202020204" pitchFamily="34" charset="0"/>
              <a:buNone/>
            </a:pPr>
            <a:r>
              <a:rPr lang="nl-BE" altLang="nl-BE" sz="2400"/>
              <a:t>(vanuit hun spel, hun verhaal, hun expressie)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 b="1"/>
              <a:t>Juiste interpretatie </a:t>
            </a:r>
            <a:r>
              <a:rPr lang="nl-BE" altLang="nl-BE" sz="2400"/>
              <a:t>maken: </a:t>
            </a:r>
          </a:p>
          <a:p>
            <a:pPr>
              <a:buNone/>
            </a:pPr>
            <a:r>
              <a:rPr lang="nl-BE" altLang="nl-BE" sz="2400"/>
              <a:t>	Wat zoekt het kind hier? Wat spreekt hen aan?</a:t>
            </a:r>
            <a:endParaRPr lang="nl-BE" altLang="nl-BE" sz="2400">
              <a:ea typeface="Tahoma"/>
              <a:cs typeface="Tahom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nl-BE" altLang="nl-BE" sz="2400"/>
              <a:t>	Wat is het element dat deze kinderen boeiend vinden?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Bedenken + aanbieden van </a:t>
            </a:r>
            <a:r>
              <a:rPr lang="nl-BE" altLang="nl-BE" sz="2400" b="1"/>
              <a:t>activiteiten die in het verlengde liggen </a:t>
            </a:r>
            <a:r>
              <a:rPr lang="nl-BE" altLang="nl-BE" sz="2400"/>
              <a:t>van de ontdekte interesses. 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/>
              <a:t>reactie op nieuw aanbod </a:t>
            </a:r>
            <a:r>
              <a:rPr lang="nl-BE" altLang="nl-BE" sz="2400" b="1"/>
              <a:t>observeren</a:t>
            </a:r>
            <a:r>
              <a:rPr lang="nl-BE" altLang="nl-BE" sz="2400"/>
              <a:t> </a:t>
            </a:r>
            <a:r>
              <a:rPr lang="nl-BE" altLang="nl-BE" sz="2400">
                <a:cs typeface="Tahoma"/>
              </a:rPr>
              <a:t>→ </a:t>
            </a:r>
            <a:r>
              <a:rPr lang="nl-BE" altLang="nl-BE" sz="2400"/>
              <a:t>hierop </a:t>
            </a:r>
            <a:r>
              <a:rPr lang="nl-BE" altLang="nl-BE" sz="2400" b="1"/>
              <a:t>verder bouwen </a:t>
            </a:r>
            <a:r>
              <a:rPr lang="nl-BE" altLang="nl-BE" sz="2400"/>
              <a:t>met </a:t>
            </a:r>
            <a:r>
              <a:rPr lang="nl-BE" altLang="nl-BE" sz="2400">
                <a:cs typeface="Tahoma"/>
              </a:rPr>
              <a:t>aanbod</a:t>
            </a:r>
            <a:endParaRPr lang="nl-BE" altLang="nl-BE" sz="2400">
              <a:ea typeface="Tahoma"/>
              <a:cs typeface="Tahoma"/>
            </a:endParaRPr>
          </a:p>
          <a:p>
            <a:r>
              <a:rPr lang="nl-BE" altLang="nl-BE" sz="2400">
                <a:cs typeface="Tahoma"/>
              </a:rPr>
              <a:t>…</a:t>
            </a:r>
            <a:r>
              <a:rPr lang="nl-BE" altLang="nl-BE" sz="2400"/>
              <a:t> </a:t>
            </a:r>
            <a:endParaRPr lang="nl-BE" altLang="nl-BE" sz="2400">
              <a:ea typeface="Tahoma"/>
              <a:cs typeface="Tahoma"/>
            </a:endParaRPr>
          </a:p>
          <a:p>
            <a:pPr>
              <a:buFont typeface="Arial" panose="020B0604020202020204" pitchFamily="34" charset="0"/>
              <a:buNone/>
            </a:pPr>
            <a:endParaRPr lang="nl-BE" altLang="nl-BE" sz="2400"/>
          </a:p>
          <a:p>
            <a:pPr>
              <a:buFont typeface="Arial" panose="020B0604020202020204" pitchFamily="34" charset="0"/>
              <a:buNone/>
            </a:pPr>
            <a:r>
              <a:rPr lang="nl-BE" altLang="nl-BE" sz="2400"/>
              <a:t>RANDVOORWAARDE: een rijke omgeving die heel wat interactie uitlokt.</a:t>
            </a:r>
          </a:p>
          <a:p>
            <a:endParaRPr lang="nl-BE" altLang="nl-B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>
            <a:extLst>
              <a:ext uri="{FF2B5EF4-FFF2-40B4-BE49-F238E27FC236}">
                <a16:creationId xmlns:a16="http://schemas.microsoft.com/office/drawing/2014/main" id="{23A0CC71-E6B0-405C-8E71-404BE1B7B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27651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239C78E7-3A52-43C4-9C80-7124BC5432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275" y="2406650"/>
            <a:ext cx="11664950" cy="2197100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89250ED-FDCE-4B0F-A0DA-95A4B6FC2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4081463"/>
            <a:ext cx="1360488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6000">
                <a:cs typeface="Tahoma" panose="020B0604030504040204" pitchFamily="34" charset="0"/>
              </a:rPr>
              <a:t>↑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/>
              <a:t>thema</a:t>
            </a:r>
          </a:p>
        </p:txBody>
      </p:sp>
      <p:sp>
        <p:nvSpPr>
          <p:cNvPr id="27653" name="Tekstvak 5">
            <a:extLst>
              <a:ext uri="{FF2B5EF4-FFF2-40B4-BE49-F238E27FC236}">
                <a16:creationId xmlns:a16="http://schemas.microsoft.com/office/drawing/2014/main" id="{BE132BB8-626A-46EF-B8ED-401662F7D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5357813"/>
            <a:ext cx="9339263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 b="1"/>
              <a:t>leerkracht + kleuters samen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3200"/>
              <a:t>start vanuit verwondering en nieuwsgierigheid!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3579737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>
            <a:extLst>
              <a:ext uri="{FF2B5EF4-FFF2-40B4-BE49-F238E27FC236}">
                <a16:creationId xmlns:a16="http://schemas.microsoft.com/office/drawing/2014/main" id="{5E6010B8-181D-4152-A6DF-A75E68FF4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31747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791AD66C-E695-45E3-AD28-B7CB73F11C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7988" y="1271588"/>
            <a:ext cx="9383712" cy="1766887"/>
          </a:xfrm>
        </p:spPr>
      </p:pic>
      <p:sp>
        <p:nvSpPr>
          <p:cNvPr id="31748" name="Tekstvak 5">
            <a:extLst>
              <a:ext uri="{FF2B5EF4-FFF2-40B4-BE49-F238E27FC236}">
                <a16:creationId xmlns:a16="http://schemas.microsoft.com/office/drawing/2014/main" id="{B33A5BCD-DF10-4F61-9FA5-34E16CB24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40" y="3263430"/>
            <a:ext cx="11494911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>
                <a:latin typeface="Tahoma"/>
                <a:ea typeface="Tahoma"/>
                <a:cs typeface="Tahoma"/>
              </a:rPr>
              <a:t>I</a:t>
            </a:r>
            <a:r>
              <a:rPr lang="nl-BE" altLang="nl-BE" sz="2400">
                <a:latin typeface="Tahoma"/>
                <a:ea typeface="Tahoma"/>
                <a:cs typeface="Tahoma"/>
              </a:rPr>
              <a:t>nteresses? Wat leeft er echt? </a:t>
            </a:r>
            <a:r>
              <a:rPr lang="nl-BE" altLang="nl-BE" sz="2000">
                <a:latin typeface="Tahoma"/>
                <a:ea typeface="Tahoma"/>
                <a:cs typeface="Tahoma"/>
              </a:rPr>
              <a:t>vanuit spelobservatie, eerdere ervaringen, expliciete vraag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400">
                <a:latin typeface="Tahoma"/>
                <a:ea typeface="Tahoma"/>
                <a:cs typeface="Tahoma"/>
              </a:rPr>
              <a:t>Observaties ↔ veronderstellingen?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nl-BE" altLang="nl-BE" sz="2400">
              <a:latin typeface="Tahoma"/>
              <a:ea typeface="Tahoma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nl-BE" sz="2400">
                <a:latin typeface="Tahoma"/>
                <a:ea typeface="Tahoma"/>
                <a:cs typeface="Tahoma"/>
              </a:rPr>
              <a:t>Verzamelen van mogelijke keuzes vanuit (kring)gesprek/een andere expressievorm (tekening, bouwwerk…) – geef kleuters tijd. </a:t>
            </a:r>
            <a:endParaRPr lang="en-US" sz="2400">
              <a:latin typeface="Tahoma"/>
              <a:ea typeface="Tahoma"/>
              <a:cs typeface="Tahoma"/>
            </a:endParaRPr>
          </a:p>
          <a:p>
            <a:pPr marL="514350" indent="-51435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nl-BE" sz="2400">
                <a:latin typeface="Tahoma"/>
                <a:ea typeface="Tahoma"/>
                <a:cs typeface="Tahoma"/>
              </a:rPr>
              <a:t>Thema selecteren (kringgesprek)</a:t>
            </a:r>
            <a:endParaRPr lang="en-US" sz="24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400">
                <a:latin typeface="Tahoma"/>
                <a:ea typeface="Tahoma"/>
                <a:cs typeface="Tahoma"/>
              </a:rPr>
              <a:t>- visualiseren van opties </a:t>
            </a:r>
            <a:r>
              <a:rPr lang="nl-BE" sz="2000">
                <a:latin typeface="Tahoma"/>
                <a:ea typeface="Tahoma"/>
                <a:cs typeface="Tahoma"/>
              </a:rPr>
              <a:t>(</a:t>
            </a:r>
            <a:r>
              <a:rPr lang="nl-BE" sz="2000" i="1">
                <a:latin typeface="Tahoma"/>
                <a:ea typeface="Tahoma"/>
                <a:cs typeface="Tahoma"/>
              </a:rPr>
              <a:t>al eerder aan bod gekomen? bundelen van suggesties?)</a:t>
            </a:r>
            <a:endParaRPr lang="en-US" sz="20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nl-BE" sz="2400">
                <a:latin typeface="Tahoma"/>
                <a:ea typeface="Tahoma"/>
                <a:cs typeface="Tahoma"/>
              </a:rPr>
              <a:t>- tot keuze komen </a:t>
            </a:r>
            <a:r>
              <a:rPr lang="nl-BE" sz="2000">
                <a:latin typeface="Tahoma"/>
                <a:ea typeface="Tahoma"/>
                <a:cs typeface="Tahoma"/>
              </a:rPr>
              <a:t>(</a:t>
            </a:r>
            <a:r>
              <a:rPr lang="nl-BE" sz="2000" i="1">
                <a:latin typeface="Tahoma"/>
                <a:ea typeface="Tahoma"/>
                <a:cs typeface="Tahoma"/>
              </a:rPr>
              <a:t>duidelijke voorkeur, verschillende opties integreren, democratisch stemmen, in de koelkast)</a:t>
            </a:r>
            <a:endParaRPr lang="nl-BE" sz="2000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400">
              <a:ea typeface="Tahoma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40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400"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nl-BE" altLang="nl-BE" sz="240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811615CC-B880-4D8C-97E4-B810FEE35921}"/>
              </a:ext>
            </a:extLst>
          </p:cNvPr>
          <p:cNvSpPr/>
          <p:nvPr/>
        </p:nvSpPr>
        <p:spPr>
          <a:xfrm>
            <a:off x="1677988" y="1271588"/>
            <a:ext cx="1782762" cy="16541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el 1">
            <a:extLst>
              <a:ext uri="{FF2B5EF4-FFF2-40B4-BE49-F238E27FC236}">
                <a16:creationId xmlns:a16="http://schemas.microsoft.com/office/drawing/2014/main" id="{5D4C95DD-E733-D4DE-ACB4-298EEDED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8447" y="2731924"/>
            <a:ext cx="9948863" cy="1281113"/>
          </a:xfrm>
        </p:spPr>
        <p:txBody>
          <a:bodyPr/>
          <a:lstStyle/>
          <a:p>
            <a:r>
              <a:rPr lang="nl-BE" altLang="nl-BE" dirty="0"/>
              <a:t>Visualiseren   </a:t>
            </a:r>
          </a:p>
        </p:txBody>
      </p:sp>
      <p:pic>
        <p:nvPicPr>
          <p:cNvPr id="47107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2529471E-3FDC-676F-417F-10F4BFCC4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21" y="4041049"/>
            <a:ext cx="3397251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0629D55E-9B20-CC59-95D5-1F92B0FB6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822" y="0"/>
            <a:ext cx="2354263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0605FB50-E351-8C6A-5CBC-671B047EF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2434" y="165497"/>
            <a:ext cx="3398838" cy="254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Afbeelding 2">
            <a:extLst>
              <a:ext uri="{FF2B5EF4-FFF2-40B4-BE49-F238E27FC236}">
                <a16:creationId xmlns:a16="http://schemas.microsoft.com/office/drawing/2014/main" id="{3B439139-2F8F-7E39-9815-591423869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404" y="4036287"/>
            <a:ext cx="33035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>
            <a:extLst>
              <a:ext uri="{FF2B5EF4-FFF2-40B4-BE49-F238E27FC236}">
                <a16:creationId xmlns:a16="http://schemas.microsoft.com/office/drawing/2014/main" id="{7D77BB40-8FBB-4A46-B7A3-9B7F5D99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37891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2FEFB9E8-6519-4E46-A27D-C78EF75634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1274763"/>
            <a:ext cx="9383713" cy="1766887"/>
          </a:xfrm>
        </p:spPr>
      </p:pic>
      <p:sp>
        <p:nvSpPr>
          <p:cNvPr id="37892" name="Tekstvak 5">
            <a:extLst>
              <a:ext uri="{FF2B5EF4-FFF2-40B4-BE49-F238E27FC236}">
                <a16:creationId xmlns:a16="http://schemas.microsoft.com/office/drawing/2014/main" id="{E135F42E-191B-4BF6-ADBF-4222C3350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875" y="3733800"/>
            <a:ext cx="1038066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Achtergrondinformatie verzamelen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Boeken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Filmpjes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Foto’s/prenten (jk)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Schoolbibliotheek?	</a:t>
            </a:r>
            <a:endParaRPr lang="nl-BE" altLang="nl-BE" sz="2000" i="1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52DF20C3-1F26-4F3F-8758-4741EFBE915B}"/>
              </a:ext>
            </a:extLst>
          </p:cNvPr>
          <p:cNvSpPr/>
          <p:nvPr/>
        </p:nvSpPr>
        <p:spPr>
          <a:xfrm>
            <a:off x="2892425" y="1311275"/>
            <a:ext cx="1747838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>
            <a:extLst>
              <a:ext uri="{FF2B5EF4-FFF2-40B4-BE49-F238E27FC236}">
                <a16:creationId xmlns:a16="http://schemas.microsoft.com/office/drawing/2014/main" id="{40901A4E-97DF-4D22-8C73-CDDC420D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40963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6D6651AB-2C6B-4982-8D2B-18D5DAD665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1274763"/>
            <a:ext cx="9383713" cy="1766887"/>
          </a:xfrm>
        </p:spPr>
      </p:pic>
      <p:sp>
        <p:nvSpPr>
          <p:cNvPr id="40964" name="Tekstvak 5">
            <a:extLst>
              <a:ext uri="{FF2B5EF4-FFF2-40B4-BE49-F238E27FC236}">
                <a16:creationId xmlns:a16="http://schemas.microsoft.com/office/drawing/2014/main" id="{E2822FD8-994B-41D8-A150-0CB69277E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150" y="3733800"/>
            <a:ext cx="10847388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Grasduinen in de informatie om zich te verdiepen in het onderwerp.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Enkele dagen verkennen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Bronnen van thuis of vanuit de bib toevoegen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000" i="1"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Doel: voldoende achtergrond krijgen over het onderwerp om zich gefundeerde vragen te kunnen stellen.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4273D20-FB4A-4420-B3B8-5E76963DEB5E}"/>
              </a:ext>
            </a:extLst>
          </p:cNvPr>
          <p:cNvSpPr/>
          <p:nvPr/>
        </p:nvSpPr>
        <p:spPr>
          <a:xfrm>
            <a:off x="4206875" y="1376363"/>
            <a:ext cx="1747838" cy="1728787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>
            <a:extLst>
              <a:ext uri="{FF2B5EF4-FFF2-40B4-BE49-F238E27FC236}">
                <a16:creationId xmlns:a16="http://schemas.microsoft.com/office/drawing/2014/main" id="{37F94332-7D13-4257-8015-0996B9913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45059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69E5B5A2-E559-4C68-8D45-89E927207D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0949" y="1133652"/>
            <a:ext cx="9383713" cy="1766887"/>
          </a:xfrm>
        </p:spPr>
      </p:pic>
      <p:sp>
        <p:nvSpPr>
          <p:cNvPr id="45060" name="Tekstvak 5">
            <a:extLst>
              <a:ext uri="{FF2B5EF4-FFF2-40B4-BE49-F238E27FC236}">
                <a16:creationId xmlns:a16="http://schemas.microsoft.com/office/drawing/2014/main" id="{D0CE4F72-9E6A-4646-B2B9-0319E16E1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399" y="3037652"/>
            <a:ext cx="11764139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 sz="2400">
                <a:latin typeface="Tahoma"/>
                <a:ea typeface="Tahoma"/>
                <a:cs typeface="Tahoma"/>
              </a:rPr>
              <a:t>Alles inbrengen zolang er een link is met het onderwerp, vraagt enige oefening, </a:t>
            </a:r>
            <a:r>
              <a:rPr lang="nl-BE" altLang="nl-BE" sz="2400" err="1">
                <a:latin typeface="Tahoma"/>
                <a:ea typeface="Tahoma"/>
                <a:cs typeface="Tahoma"/>
              </a:rPr>
              <a:t>a.h.v</a:t>
            </a:r>
            <a:r>
              <a:rPr lang="nl-BE" altLang="nl-BE" sz="2400">
                <a:latin typeface="Tahoma"/>
                <a:ea typeface="Tahoma"/>
                <a:cs typeface="Tahoma"/>
              </a:rPr>
              <a:t>. tekeningen – zichtbaar ophangen in de klas,</a:t>
            </a:r>
            <a:endParaRPr lang="nl-BE" altLang="nl-BE" sz="2400">
              <a:ea typeface="Tahoma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nl-BE" altLang="nl-BE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2 stappen: wat weten we al?</a:t>
            </a:r>
            <a:r>
              <a:rPr lang="nl-BE" altLang="nl-BE" sz="2000">
                <a:latin typeface="Tahoma"/>
                <a:ea typeface="Tahoma"/>
                <a:cs typeface="Tahoma"/>
              </a:rPr>
              <a:t>(inventaris)</a:t>
            </a:r>
            <a:r>
              <a:rPr lang="nl-BE" altLang="nl-BE">
                <a:latin typeface="Tahoma"/>
                <a:ea typeface="Tahoma"/>
                <a:cs typeface="Tahoma"/>
              </a:rPr>
              <a:t>   </a:t>
            </a:r>
            <a:endParaRPr lang="nl-BE"/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         wat nog weten/doen?</a:t>
            </a:r>
            <a:r>
              <a:rPr lang="nl-BE" altLang="nl-BE" sz="2000">
                <a:latin typeface="Tahoma"/>
                <a:ea typeface="Tahoma"/>
                <a:cs typeface="Tahoma"/>
              </a:rPr>
              <a:t>(suggesties)</a:t>
            </a:r>
            <a:endParaRPr lang="nl-BE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latin typeface="Tahoma"/>
                <a:ea typeface="Tahoma"/>
                <a:cs typeface="Tahoma"/>
              </a:rPr>
              <a:t>Grasduinen vooraf is essentieel!!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 sz="2400">
                <a:latin typeface="Tahoma"/>
                <a:ea typeface="Tahoma"/>
                <a:cs typeface="Tahoma"/>
              </a:rPr>
              <a:t>Éénmalig, meermaals per dag, </a:t>
            </a:r>
            <a:br>
              <a:rPr lang="nl-BE" altLang="nl-BE" sz="2400">
                <a:latin typeface="Tahoma"/>
                <a:ea typeface="Tahoma"/>
                <a:cs typeface="Tahoma"/>
              </a:rPr>
            </a:br>
            <a:r>
              <a:rPr lang="nl-BE" altLang="nl-BE" sz="2400">
                <a:latin typeface="Tahoma"/>
                <a:ea typeface="Tahoma"/>
                <a:cs typeface="Tahoma"/>
              </a:rPr>
              <a:t>in een later fase aanvullen.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>
                <a:latin typeface="Tahoma"/>
                <a:ea typeface="Tahoma"/>
                <a:cs typeface="Tahoma"/>
              </a:rPr>
              <a:t>Tip: eventueel kunnen ook ouders suggesties doen.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7A9DD018-581E-4017-90DC-CC14192CEE7C}"/>
              </a:ext>
            </a:extLst>
          </p:cNvPr>
          <p:cNvSpPr/>
          <p:nvPr/>
        </p:nvSpPr>
        <p:spPr>
          <a:xfrm>
            <a:off x="5484813" y="1311275"/>
            <a:ext cx="1747837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C010611C-C7AC-46AB-BEBE-09280C25223A}"/>
              </a:ext>
            </a:extLst>
          </p:cNvPr>
          <p:cNvCxnSpPr>
            <a:cxnSpLocks/>
          </p:cNvCxnSpPr>
          <p:nvPr/>
        </p:nvCxnSpPr>
        <p:spPr>
          <a:xfrm>
            <a:off x="6778625" y="5200650"/>
            <a:ext cx="273050" cy="0"/>
          </a:xfrm>
          <a:prstGeom prst="straightConnector1">
            <a:avLst/>
          </a:prstGeom>
          <a:ln w="25400">
            <a:solidFill>
              <a:srgbClr val="002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5415798-51CF-4DF9-97DB-E5B5F4DA47A8}"/>
              </a:ext>
            </a:extLst>
          </p:cNvPr>
          <p:cNvCxnSpPr>
            <a:cxnSpLocks/>
          </p:cNvCxnSpPr>
          <p:nvPr/>
        </p:nvCxnSpPr>
        <p:spPr>
          <a:xfrm flipH="1">
            <a:off x="6778625" y="5349875"/>
            <a:ext cx="273050" cy="0"/>
          </a:xfrm>
          <a:prstGeom prst="straightConnector1">
            <a:avLst/>
          </a:prstGeom>
          <a:ln w="25400">
            <a:solidFill>
              <a:srgbClr val="002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4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5DD60094-557A-063E-7D99-7D959C1F8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304" y="3986153"/>
            <a:ext cx="6058371" cy="253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1">
            <a:extLst>
              <a:ext uri="{FF2B5EF4-FFF2-40B4-BE49-F238E27FC236}">
                <a16:creationId xmlns:a16="http://schemas.microsoft.com/office/drawing/2014/main" id="{B1C16DEE-5911-95F5-BA6A-44D6872CF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48131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2AE56FF5-A105-7114-2175-B548665CF4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123950"/>
            <a:ext cx="9383713" cy="1766888"/>
          </a:xfrm>
        </p:spPr>
      </p:pic>
      <p:sp>
        <p:nvSpPr>
          <p:cNvPr id="48132" name="Tekstvak 5">
            <a:extLst>
              <a:ext uri="{FF2B5EF4-FFF2-40B4-BE49-F238E27FC236}">
                <a16:creationId xmlns:a16="http://schemas.microsoft.com/office/drawing/2014/main" id="{C2D0F95D-6B8A-8EBC-B6A0-AAACA22ED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713" y="3249613"/>
            <a:ext cx="111902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dirty="0"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 dirty="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BD7B61E-F78B-7D86-6E2A-5480BFD85730}"/>
              </a:ext>
            </a:extLst>
          </p:cNvPr>
          <p:cNvSpPr/>
          <p:nvPr/>
        </p:nvSpPr>
        <p:spPr>
          <a:xfrm>
            <a:off x="5694363" y="1206500"/>
            <a:ext cx="1747837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0873392-4907-DCC9-4AF6-AAC985B04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625" y="2890838"/>
            <a:ext cx="65913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>
            <a:extLst>
              <a:ext uri="{FF2B5EF4-FFF2-40B4-BE49-F238E27FC236}">
                <a16:creationId xmlns:a16="http://schemas.microsoft.com/office/drawing/2014/main" id="{3AEC7515-4B8C-446D-A80F-34E3B896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51203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E81CFD62-E088-4097-9C37-42A41F56F2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123950"/>
            <a:ext cx="9383713" cy="1766888"/>
          </a:xfrm>
        </p:spPr>
      </p:pic>
      <p:sp>
        <p:nvSpPr>
          <p:cNvPr id="51204" name="Tekstvak 5">
            <a:extLst>
              <a:ext uri="{FF2B5EF4-FFF2-40B4-BE49-F238E27FC236}">
                <a16:creationId xmlns:a16="http://schemas.microsoft.com/office/drawing/2014/main" id="{E82FC6DB-2E04-4EB3-A2D4-CF7B1B932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3429000"/>
            <a:ext cx="10528300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Voorstel van planning vanuit de lkr, maar kleuters in betrekken.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Soort tijdlijn/logische opbouw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Weekplanning visueel maken a.h.v. prenten/tekeningen op planningsbord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Eventueel themaplanning over meerdere weken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>
                <a:cs typeface="Tahoma" panose="020B0604030504040204" pitchFamily="34" charset="0"/>
              </a:rPr>
              <a:t>Tip: eventueel ook ouders betrekken bij de planning.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3200"/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C7BB75F8-FAD4-470F-9D29-85DE029D10BA}"/>
              </a:ext>
            </a:extLst>
          </p:cNvPr>
          <p:cNvSpPr/>
          <p:nvPr/>
        </p:nvSpPr>
        <p:spPr>
          <a:xfrm>
            <a:off x="6915150" y="1160463"/>
            <a:ext cx="1747838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>
            <a:extLst>
              <a:ext uri="{FF2B5EF4-FFF2-40B4-BE49-F238E27FC236}">
                <a16:creationId xmlns:a16="http://schemas.microsoft.com/office/drawing/2014/main" id="{BEC7A827-1196-415D-A7E7-8E59A377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54275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74C5E467-E835-4C32-BD83-8F8B54E4F9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123950"/>
            <a:ext cx="9383713" cy="1766888"/>
          </a:xfrm>
        </p:spPr>
      </p:pic>
      <p:sp>
        <p:nvSpPr>
          <p:cNvPr id="54276" name="Tekstvak 5">
            <a:extLst>
              <a:ext uri="{FF2B5EF4-FFF2-40B4-BE49-F238E27FC236}">
                <a16:creationId xmlns:a16="http://schemas.microsoft.com/office/drawing/2014/main" id="{2084CFAA-4840-433C-A264-0B2CB58CF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2954338"/>
            <a:ext cx="10812462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Doen/realiseren van bedachte activiteiten – samen op pad totdat BTH wegebt.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Kleuterinitiatief is maximaal – vanuit hun interesses het thema verkennen en ontdekken.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Neem voldoende tijd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Kleuters leggen eigen klemtonen – dichtbij hun naaste ontwikkeling.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cs typeface="Tahoma" panose="020B0604030504040204" pitchFamily="34" charset="0"/>
              </a:rPr>
              <a:t>Leerkracht als coach en gever van feedback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Hun inbreng waarderen, aanmoedigen, feedback geven, prikkelen, verrijken.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Bevestigen van hun doorzettingsvermogen, hun draagkracht, hun veerkracht, hun zelfsturing, hun ondernemingszin…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 i="1">
                <a:cs typeface="Tahoma" panose="020B0604030504040204" pitchFamily="34" charset="0"/>
              </a:rPr>
              <a:t>Opgebouwde inzichten vaststellen en via feedback teruggeven.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>
                <a:cs typeface="Tahoma" panose="020B0604030504040204" pitchFamily="34" charset="0"/>
              </a:rPr>
              <a:t>Tip: eventueel ook ouders betrekken bij de planning.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000">
              <a:cs typeface="Tahoma" panose="020B060403050404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49270415-4726-4C5D-AB03-FCFD1DBD4253}"/>
              </a:ext>
            </a:extLst>
          </p:cNvPr>
          <p:cNvSpPr/>
          <p:nvPr/>
        </p:nvSpPr>
        <p:spPr>
          <a:xfrm>
            <a:off x="8251825" y="1168400"/>
            <a:ext cx="1747838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>
            <a:extLst>
              <a:ext uri="{FF2B5EF4-FFF2-40B4-BE49-F238E27FC236}">
                <a16:creationId xmlns:a16="http://schemas.microsoft.com/office/drawing/2014/main" id="{324BBB92-26E0-6217-D8CF-A8E5C1B49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365125"/>
            <a:ext cx="9948863" cy="1281113"/>
          </a:xfrm>
        </p:spPr>
        <p:txBody>
          <a:bodyPr/>
          <a:lstStyle/>
          <a:p>
            <a:r>
              <a:rPr lang="nl-BE" altLang="nl-BE"/>
              <a:t>Zelf een kasteel bouwen    </a:t>
            </a:r>
          </a:p>
        </p:txBody>
      </p:sp>
      <p:pic>
        <p:nvPicPr>
          <p:cNvPr id="59395" name="Tijdelijke aanduiding voor inhoud 4">
            <a:extLst>
              <a:ext uri="{FF2B5EF4-FFF2-40B4-BE49-F238E27FC236}">
                <a16:creationId xmlns:a16="http://schemas.microsoft.com/office/drawing/2014/main" id="{BA65B199-4C1B-27F6-6A40-C37A52449B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57400"/>
            <a:ext cx="4552950" cy="2743200"/>
          </a:xfrm>
        </p:spPr>
      </p:pic>
      <p:pic>
        <p:nvPicPr>
          <p:cNvPr id="59396" name="Afbeelding 6">
            <a:extLst>
              <a:ext uri="{FF2B5EF4-FFF2-40B4-BE49-F238E27FC236}">
                <a16:creationId xmlns:a16="http://schemas.microsoft.com/office/drawing/2014/main" id="{ED4760E3-A43B-CD6F-C9DD-7180D3B9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1646238"/>
            <a:ext cx="296227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Afbeelding 8" descr="Afbeelding met tekst, whiteboard&#10;&#10;Automatisch gegenereerde beschrijving">
            <a:extLst>
              <a:ext uri="{FF2B5EF4-FFF2-40B4-BE49-F238E27FC236}">
                <a16:creationId xmlns:a16="http://schemas.microsoft.com/office/drawing/2014/main" id="{61D51D2E-ECE6-8AC5-E068-7640C6F4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00" y="2278063"/>
            <a:ext cx="3152775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>
            <a:extLst>
              <a:ext uri="{FF2B5EF4-FFF2-40B4-BE49-F238E27FC236}">
                <a16:creationId xmlns:a16="http://schemas.microsoft.com/office/drawing/2014/main" id="{C30FD333-5CC2-B1CC-ABF1-CE068E20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365125"/>
            <a:ext cx="9948863" cy="1281113"/>
          </a:xfrm>
        </p:spPr>
        <p:txBody>
          <a:bodyPr/>
          <a:lstStyle/>
          <a:p>
            <a:r>
              <a:rPr lang="nl-BE" altLang="nl-BE"/>
              <a:t>Zandonderzoek – zandkastelen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53FB6C1-E717-7C19-D7BA-C7D8F1ACF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6425" y="1825625"/>
            <a:ext cx="9948863" cy="4749800"/>
          </a:xfrm>
        </p:spPr>
        <p:txBody>
          <a:bodyPr/>
          <a:lstStyle/>
          <a:p>
            <a:pPr>
              <a:defRPr/>
            </a:pPr>
            <a:r>
              <a:rPr lang="nl-BE" dirty="0"/>
              <a:t>Probleemstelling zandkastelen </a:t>
            </a:r>
          </a:p>
          <a:p>
            <a:pPr>
              <a:defRPr/>
            </a:pPr>
            <a:r>
              <a:rPr lang="nl-BE" dirty="0"/>
              <a:t>Onderzoek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BE" dirty="0"/>
          </a:p>
          <a:p>
            <a:pPr>
              <a:defRPr/>
            </a:pPr>
            <a:endParaRPr lang="nl-BE" dirty="0"/>
          </a:p>
          <a:p>
            <a:pPr>
              <a:defRPr/>
            </a:pPr>
            <a:endParaRPr lang="nl-BE" dirty="0"/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E163981-05F5-B9DB-91B5-252E548E524F}"/>
              </a:ext>
            </a:extLst>
          </p:cNvPr>
          <p:cNvSpPr txBox="1">
            <a:spLocks/>
          </p:cNvSpPr>
          <p:nvPr/>
        </p:nvSpPr>
        <p:spPr bwMode="auto">
          <a:xfrm>
            <a:off x="1876425" y="2847975"/>
            <a:ext cx="10414000" cy="533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52425" indent="-352425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rgbClr val="E00049"/>
              </a:buClr>
              <a:buFont typeface="Arial" panose="020B0604020202020204" pitchFamily="34" charset="0"/>
              <a:buChar char="•"/>
              <a:defRPr sz="2800" kern="1200">
                <a:solidFill>
                  <a:srgbClr val="002757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02757"/>
              </a:buClr>
              <a:buFont typeface="Wingdings" charset="2"/>
              <a:buChar char="§"/>
              <a:defRPr sz="2400" kern="1200">
                <a:solidFill>
                  <a:srgbClr val="002757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275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75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275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defRPr/>
            </a:pPr>
            <a:r>
              <a:rPr lang="nl-BE" dirty="0"/>
              <a:t>a.d.h.v. zintuigen </a:t>
            </a:r>
          </a:p>
          <a:p>
            <a:pPr lvl="1">
              <a:defRPr/>
            </a:pPr>
            <a:r>
              <a:rPr lang="nl-BE" dirty="0" err="1"/>
              <a:t>Professordoos</a:t>
            </a:r>
            <a:r>
              <a:rPr lang="nl-BE" dirty="0"/>
              <a:t> (pipetten, proefbuisjes, zeef, water, schepjes …)</a:t>
            </a:r>
          </a:p>
          <a:p>
            <a:pPr lvl="1">
              <a:defRPr/>
            </a:pPr>
            <a:r>
              <a:rPr lang="nl-BE" dirty="0"/>
              <a:t>Koppeling wiskunde </a:t>
            </a:r>
          </a:p>
          <a:p>
            <a:pPr lvl="1">
              <a:defRPr/>
            </a:pPr>
            <a:r>
              <a:rPr lang="nl-BE" dirty="0"/>
              <a:t>Hetgeen dat de kleuters ontdekt hadden inzetten tijdens het bouwen + vastzetten in het </a:t>
            </a:r>
            <a:r>
              <a:rPr lang="nl-BE" dirty="0" err="1"/>
              <a:t>onderzoeksboek</a:t>
            </a:r>
            <a:r>
              <a:rPr lang="nl-BE" dirty="0"/>
              <a:t> </a:t>
            </a:r>
          </a:p>
          <a:p>
            <a:pPr lvl="1">
              <a:defRPr/>
            </a:pPr>
            <a:endParaRPr lang="nl-BE" dirty="0"/>
          </a:p>
          <a:p>
            <a:pPr marL="457200" lvl="1" indent="0">
              <a:buFont typeface="Wingdings" charset="2"/>
              <a:buNone/>
              <a:defRPr/>
            </a:pPr>
            <a:r>
              <a:rPr lang="nl-BE" dirty="0"/>
              <a:t>Alle handelend aan de slag gaan</a:t>
            </a:r>
          </a:p>
          <a:p>
            <a:pPr lvl="1">
              <a:defRPr/>
            </a:pPr>
            <a:endParaRPr lang="nl-BE" dirty="0"/>
          </a:p>
          <a:p>
            <a:pPr>
              <a:defRPr/>
            </a:pPr>
            <a:endParaRPr lang="nl-B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422D7-0239-41E2-9A9B-CD485919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Zicht krijgen op de opleiding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4EED1-BA62-422A-96B6-C39F96EE1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2651760"/>
            <a:ext cx="11453257" cy="4377729"/>
          </a:xfrm>
        </p:spPr>
        <p:txBody>
          <a:bodyPr/>
          <a:lstStyle/>
          <a:p>
            <a:pPr marL="0" indent="0">
              <a:buNone/>
            </a:pPr>
            <a:r>
              <a:rPr lang="nl-BE"/>
              <a:t>OPO 1 	Samen kinderen zien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3C893FE-5FD7-4A5B-9E83-D9FD9BDC2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68"/>
          <a:stretch/>
        </p:blipFill>
        <p:spPr bwMode="auto">
          <a:xfrm>
            <a:off x="186309" y="2102358"/>
            <a:ext cx="1156335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BF48029D-46A4-478A-8EF6-738A70955906}"/>
              </a:ext>
            </a:extLst>
          </p:cNvPr>
          <p:cNvSpPr/>
          <p:nvPr/>
        </p:nvSpPr>
        <p:spPr>
          <a:xfrm>
            <a:off x="7973568" y="1773936"/>
            <a:ext cx="3845449" cy="4005072"/>
          </a:xfrm>
          <a:prstGeom prst="roundRect">
            <a:avLst/>
          </a:prstGeom>
          <a:noFill/>
          <a:ln w="50800">
            <a:solidFill>
              <a:srgbClr val="E000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283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>
            <a:extLst>
              <a:ext uri="{FF2B5EF4-FFF2-40B4-BE49-F238E27FC236}">
                <a16:creationId xmlns:a16="http://schemas.microsoft.com/office/drawing/2014/main" id="{685C261A-CC55-4B01-91A4-7B4381037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72707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9E7DC627-C2FE-4664-B216-F1AD1B4140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123950"/>
            <a:ext cx="9383713" cy="1766888"/>
          </a:xfrm>
        </p:spPr>
      </p:pic>
      <p:sp>
        <p:nvSpPr>
          <p:cNvPr id="72708" name="Tekstvak 5">
            <a:extLst>
              <a:ext uri="{FF2B5EF4-FFF2-40B4-BE49-F238E27FC236}">
                <a16:creationId xmlns:a16="http://schemas.microsoft.com/office/drawing/2014/main" id="{FF4C8FAD-267E-4BC1-B345-E14B6998F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29000"/>
            <a:ext cx="116093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Terugblikken - Wat leuk/minder leuk?</a:t>
            </a:r>
            <a:endParaRPr lang="nl-NL">
              <a:latin typeface="Tahoma"/>
              <a:ea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err="1">
                <a:latin typeface="Tahoma"/>
                <a:ea typeface="Tahoma"/>
                <a:cs typeface="Tahoma"/>
              </a:rPr>
              <a:t>a.h.v</a:t>
            </a:r>
            <a:r>
              <a:rPr lang="nl-BE" altLang="nl-BE">
                <a:latin typeface="Tahoma"/>
                <a:ea typeface="Tahoma"/>
                <a:cs typeface="Tahoma"/>
              </a:rPr>
              <a:t>. foto’s van het verloop – gevoelsprenten, smiley…, tekening maken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Plannen niet uitgevoerd? </a:t>
            </a:r>
            <a:endParaRPr lang="nl-BE" altLang="nl-BE">
              <a:ea typeface="Tahoma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Echt het einde of een andere focus?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>
                <a:latin typeface="Tahoma"/>
                <a:ea typeface="Tahoma"/>
                <a:cs typeface="Tahoma"/>
              </a:rPr>
              <a:t>Enkele kleuters nog geboeid?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 sz="2000">
                <a:latin typeface="Tahoma"/>
                <a:ea typeface="Tahoma"/>
                <a:cs typeface="Tahoma"/>
              </a:rPr>
              <a:t>Eventueel </a:t>
            </a:r>
            <a:r>
              <a:rPr lang="nl-BE" altLang="nl-BE" sz="2000" err="1">
                <a:latin typeface="Tahoma"/>
                <a:ea typeface="Tahoma"/>
                <a:cs typeface="Tahoma"/>
              </a:rPr>
              <a:t>a.h.v</a:t>
            </a:r>
            <a:r>
              <a:rPr lang="nl-BE" altLang="nl-BE" sz="2000">
                <a:latin typeface="Tahoma"/>
                <a:ea typeface="Tahoma"/>
                <a:cs typeface="Tahoma"/>
              </a:rPr>
              <a:t>. de gemaakte brainstorm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2000">
              <a:cs typeface="Tahoma" panose="020B0604030504040204" pitchFamily="34" charset="0"/>
            </a:endParaRP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883311C4-1677-41A9-B7D0-1E075BD93A50}"/>
              </a:ext>
            </a:extLst>
          </p:cNvPr>
          <p:cNvSpPr/>
          <p:nvPr/>
        </p:nvSpPr>
        <p:spPr>
          <a:xfrm>
            <a:off x="9636125" y="1160463"/>
            <a:ext cx="1747838" cy="173037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>
            <a:extLst>
              <a:ext uri="{FF2B5EF4-FFF2-40B4-BE49-F238E27FC236}">
                <a16:creationId xmlns:a16="http://schemas.microsoft.com/office/drawing/2014/main" id="{2FC69225-B38F-7184-F636-3E4D7877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365125"/>
            <a:ext cx="9948863" cy="1281113"/>
          </a:xfrm>
        </p:spPr>
        <p:txBody>
          <a:bodyPr/>
          <a:lstStyle/>
          <a:p>
            <a:r>
              <a:rPr lang="nl-BE" altLang="nl-BE" sz="3600" dirty="0"/>
              <a:t>Terugblikken aan de hand van een themafiche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50327D-DA71-E33E-3AA4-58FA5A70C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203" y="1350645"/>
            <a:ext cx="527685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10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>
            <a:extLst>
              <a:ext uri="{FF2B5EF4-FFF2-40B4-BE49-F238E27FC236}">
                <a16:creationId xmlns:a16="http://schemas.microsoft.com/office/drawing/2014/main" id="{F61EB619-0842-4216-A772-03A888A46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hoe?</a:t>
            </a:r>
          </a:p>
        </p:txBody>
      </p:sp>
      <p:pic>
        <p:nvPicPr>
          <p:cNvPr id="78851" name="Tijdelijke aanduiding voor inhoud 3" descr="Afbeelding met tekst&#10;&#10;Automatisch gegenereerde beschrijving">
            <a:extLst>
              <a:ext uri="{FF2B5EF4-FFF2-40B4-BE49-F238E27FC236}">
                <a16:creationId xmlns:a16="http://schemas.microsoft.com/office/drawing/2014/main" id="{1C136CAB-4618-4EF0-97D1-B45AC90F26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6425" y="1123950"/>
            <a:ext cx="9383713" cy="1766888"/>
          </a:xfrm>
        </p:spPr>
      </p:pic>
      <p:sp>
        <p:nvSpPr>
          <p:cNvPr id="78852" name="Tekstvak 2">
            <a:extLst>
              <a:ext uri="{FF2B5EF4-FFF2-40B4-BE49-F238E27FC236}">
                <a16:creationId xmlns:a16="http://schemas.microsoft.com/office/drawing/2014/main" id="{5580402C-479F-4832-9C5F-68E1AA0DA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425" y="3429000"/>
            <a:ext cx="9383713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/>
              <a:t>Tijd nemen om grondig samen te doorlopen.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/>
              <a:t>Fases kunnen houvast bieden.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/>
              <a:t>Fases kunnen door elkaar lopen.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/>
              <a:t>Niet alle fases even lang of even uitgesproken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nl-BE" altLang="nl-BE"/>
              <a:t>Eventueel ook visualiseren voor kleuters als houvast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nl-BE" altLang="nl-BE" sz="18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3">
            <a:extLst>
              <a:ext uri="{FF2B5EF4-FFF2-40B4-BE49-F238E27FC236}">
                <a16:creationId xmlns:a16="http://schemas.microsoft.com/office/drawing/2014/main" id="{88AD7D21-5BCA-974C-D70C-1C12DC816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7660" y="2444173"/>
            <a:ext cx="6506162" cy="4001658"/>
          </a:xfrm>
          <a:prstGeom prst="rect">
            <a:avLst/>
          </a:prstGeom>
        </p:spPr>
      </p:pic>
      <p:sp>
        <p:nvSpPr>
          <p:cNvPr id="80898" name="Titel 1">
            <a:extLst>
              <a:ext uri="{FF2B5EF4-FFF2-40B4-BE49-F238E27FC236}">
                <a16:creationId xmlns:a16="http://schemas.microsoft.com/office/drawing/2014/main" id="{6C0E488A-EFD7-4A89-97E3-779C8B83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425" y="158750"/>
            <a:ext cx="9948863" cy="1281113"/>
          </a:xfrm>
        </p:spPr>
        <p:txBody>
          <a:bodyPr/>
          <a:lstStyle/>
          <a:p>
            <a:r>
              <a:rPr lang="nl-BE" altLang="nl-BE"/>
              <a:t>OPEN project – waarom?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2495529-DE4F-47E9-B4E5-16D35F1C8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388" y="1675106"/>
            <a:ext cx="9948863" cy="3421063"/>
          </a:xfrm>
        </p:spPr>
        <p:txBody>
          <a:bodyPr/>
          <a:lstStyle/>
          <a:p>
            <a:pPr>
              <a:defRPr/>
            </a:pPr>
            <a:r>
              <a:rPr lang="nl-BE"/>
              <a:t>samen met de kleuters op weg</a:t>
            </a:r>
          </a:p>
          <a:p>
            <a:pPr>
              <a:defRPr/>
            </a:pPr>
            <a:r>
              <a:rPr lang="nl-BE"/>
              <a:t>diepgaande en brede beleving</a:t>
            </a:r>
          </a:p>
          <a:p>
            <a:pPr>
              <a:defRPr/>
            </a:pPr>
            <a:r>
              <a:rPr lang="nl-BE"/>
              <a:t>langer rond één onderwerp werken </a:t>
            </a:r>
          </a:p>
          <a:p>
            <a:pPr>
              <a:defRPr/>
            </a:pPr>
            <a:r>
              <a:rPr lang="nl-BE"/>
              <a:t>meer diverse leerkansen</a:t>
            </a:r>
          </a:p>
          <a:p>
            <a:pPr>
              <a:defRPr/>
            </a:pPr>
            <a:r>
              <a:rPr lang="nl-BE"/>
              <a:t>21</a:t>
            </a:r>
            <a:r>
              <a:rPr lang="nl-BE" baseline="30000"/>
              <a:t>e</a:t>
            </a:r>
            <a:r>
              <a:rPr lang="nl-BE"/>
              <a:t> </a:t>
            </a:r>
            <a:r>
              <a:rPr lang="nl-BE" err="1"/>
              <a:t>eeuwse</a:t>
            </a:r>
            <a:r>
              <a:rPr lang="nl-BE"/>
              <a:t> vaardigheden ontwikkelen</a:t>
            </a:r>
          </a:p>
          <a:p>
            <a:pPr>
              <a:defRPr/>
            </a:pPr>
            <a:endParaRPr lang="nl-BE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nl-BE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7C4C6DF-891C-39FD-17DC-A33CC7800D73}"/>
              </a:ext>
            </a:extLst>
          </p:cNvPr>
          <p:cNvSpPr txBox="1"/>
          <p:nvPr/>
        </p:nvSpPr>
        <p:spPr>
          <a:xfrm>
            <a:off x="999067" y="4856103"/>
            <a:ext cx="7249348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>
                <a:solidFill>
                  <a:srgbClr val="002757"/>
                </a:solidFill>
                <a:cs typeface="Arial"/>
              </a:rPr>
              <a:t>Leren kiezen</a:t>
            </a:r>
            <a:r>
              <a:rPr lang="en-US"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cs typeface="Arial"/>
              </a:rPr>
              <a:t>                           </a:t>
            </a:r>
            <a:r>
              <a:rPr lang="nl-BE">
                <a:solidFill>
                  <a:srgbClr val="002757"/>
                </a:solidFill>
                <a:cs typeface="Arial"/>
              </a:rPr>
              <a:t>Leren selecteren</a:t>
            </a:r>
            <a:r>
              <a:rPr lang="en-US">
                <a:cs typeface="Arial"/>
              </a:rPr>
              <a:t>​</a:t>
            </a:r>
            <a:endParaRPr lang="nl-NL">
              <a:ea typeface="Tahoma"/>
              <a:cs typeface="Tahoma"/>
            </a:endParaRPr>
          </a:p>
          <a:p>
            <a:r>
              <a:rPr lang="nl-BE">
                <a:solidFill>
                  <a:srgbClr val="002757"/>
                </a:solidFill>
                <a:cs typeface="Arial"/>
              </a:rPr>
              <a:t>Leren suggesties geven</a:t>
            </a:r>
            <a:r>
              <a:rPr lang="en-US"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cs typeface="Arial"/>
              </a:rPr>
              <a:t>            </a:t>
            </a:r>
            <a:r>
              <a:rPr lang="nl-BE">
                <a:solidFill>
                  <a:srgbClr val="002757"/>
                </a:solidFill>
                <a:cs typeface="Arial"/>
              </a:rPr>
              <a:t>Leren opzoeken</a:t>
            </a:r>
            <a:r>
              <a:rPr lang="en-US">
                <a:cs typeface="Arial"/>
              </a:rPr>
              <a:t>​</a:t>
            </a:r>
            <a:endParaRPr lang="en-US">
              <a:ea typeface="Tahoma"/>
              <a:cs typeface="Arial"/>
            </a:endParaRPr>
          </a:p>
          <a:p>
            <a:r>
              <a:rPr lang="nl-BE">
                <a:solidFill>
                  <a:srgbClr val="002757"/>
                </a:solidFill>
                <a:cs typeface="Arial"/>
              </a:rPr>
              <a:t>Leren nadenken</a:t>
            </a:r>
            <a:r>
              <a:rPr lang="en-US"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cs typeface="Arial"/>
              </a:rPr>
              <a:t>                      </a:t>
            </a:r>
            <a:r>
              <a:rPr lang="nl-BE">
                <a:solidFill>
                  <a:srgbClr val="002757"/>
                </a:solidFill>
                <a:cs typeface="Arial"/>
              </a:rPr>
              <a:t>Leren elkaar inspireren</a:t>
            </a:r>
            <a:r>
              <a:rPr lang="en-US">
                <a:cs typeface="Arial"/>
              </a:rPr>
              <a:t>​</a:t>
            </a:r>
            <a:endParaRPr lang="en-US">
              <a:ea typeface="Tahoma"/>
              <a:cs typeface="Arial"/>
            </a:endParaRPr>
          </a:p>
          <a:p>
            <a:r>
              <a:rPr lang="nl-BE">
                <a:solidFill>
                  <a:srgbClr val="002757"/>
                </a:solidFill>
                <a:cs typeface="Arial"/>
              </a:rPr>
              <a:t>Leren samenwerken</a:t>
            </a:r>
            <a:r>
              <a:rPr lang="en-US"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cs typeface="Arial"/>
              </a:rPr>
              <a:t>                </a:t>
            </a:r>
            <a:r>
              <a:rPr lang="nl-BE">
                <a:solidFill>
                  <a:srgbClr val="002757"/>
                </a:solidFill>
                <a:cs typeface="Arial"/>
              </a:rPr>
              <a:t>Leren creatieve oplossingen</a:t>
            </a:r>
            <a:r>
              <a:rPr lang="en-US">
                <a:cs typeface="Arial"/>
              </a:rPr>
              <a:t>​</a:t>
            </a:r>
            <a:r>
              <a:rPr lang="en-US">
                <a:solidFill>
                  <a:srgbClr val="000000"/>
                </a:solidFill>
                <a:cs typeface="Arial"/>
              </a:rPr>
              <a:t> </a:t>
            </a:r>
            <a:r>
              <a:rPr lang="nl-BE">
                <a:solidFill>
                  <a:srgbClr val="002757"/>
                </a:solidFill>
                <a:cs typeface="Arial"/>
              </a:rPr>
              <a:t>bedenken</a:t>
            </a:r>
            <a:r>
              <a:rPr lang="en-US">
                <a:cs typeface="Arial"/>
              </a:rPr>
              <a:t>​</a:t>
            </a:r>
            <a:endParaRPr lang="en-US">
              <a:ea typeface="Tahoma"/>
              <a:cs typeface="Arial"/>
            </a:endParaRPr>
          </a:p>
          <a:p>
            <a:r>
              <a:rPr lang="nl-BE">
                <a:solidFill>
                  <a:srgbClr val="002757"/>
                </a:solidFill>
                <a:cs typeface="Arial"/>
              </a:rPr>
              <a:t>Leren plannen</a:t>
            </a:r>
            <a:r>
              <a:rPr lang="en-US">
                <a:cs typeface="Arial"/>
              </a:rPr>
              <a:t>​</a:t>
            </a:r>
            <a:endParaRPr lang="en-US">
              <a:ea typeface="Tahoma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320407-4EF8-4C69-9FB5-4793E06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0D05301-18A4-46BC-9117-24BB5C58E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24" y="2121408"/>
            <a:ext cx="11771376" cy="41582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BE">
                <a:solidFill>
                  <a:srgbClr val="E00049"/>
                </a:solidFill>
              </a:rPr>
              <a:t>Wat mogen jullie van ons verwachten?</a:t>
            </a:r>
          </a:p>
          <a:p>
            <a:pPr marL="0" indent="0">
              <a:buNone/>
            </a:pPr>
            <a:endParaRPr lang="nl-BE"/>
          </a:p>
          <a:p>
            <a:pPr>
              <a:buFontTx/>
              <a:buChar char="-"/>
            </a:pPr>
            <a:r>
              <a:rPr lang="nl-BE"/>
              <a:t>Begeleiding van de studenten in de verschillende opleidingsonderdelen en praktijk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Praktijkbegeleiding op de stageplek: </a:t>
            </a:r>
            <a:endParaRPr lang="nl-BE">
              <a:ea typeface="Tahoma"/>
              <a:cs typeface="Tahom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</a:t>
            </a:r>
            <a:r>
              <a:rPr lang="nl-BE" err="1"/>
              <a:t>sem</a:t>
            </a:r>
            <a:r>
              <a:rPr lang="nl-BE"/>
              <a:t> 1</a:t>
            </a:r>
            <a:endParaRPr lang="nl-BE">
              <a:ea typeface="Tahoma"/>
              <a:cs typeface="Tahom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>
                <a:ea typeface="Tahoma"/>
                <a:cs typeface="Tahoma"/>
              </a:rPr>
              <a:t>1 x </a:t>
            </a:r>
            <a:r>
              <a:rPr lang="nl-BE" err="1">
                <a:ea typeface="Tahoma"/>
                <a:cs typeface="Tahoma"/>
              </a:rPr>
              <a:t>sem</a:t>
            </a:r>
            <a:r>
              <a:rPr lang="nl-BE">
                <a:ea typeface="Tahoma"/>
                <a:cs typeface="Tahoma"/>
              </a:rPr>
              <a:t> 2</a:t>
            </a:r>
            <a:endParaRPr lang="nl-BE"/>
          </a:p>
          <a:p>
            <a:pPr lvl="1">
              <a:buFont typeface="Arial" panose="020B0604020202020204" pitchFamily="34" charset="0"/>
              <a:buChar char="•"/>
            </a:pPr>
            <a:r>
              <a:rPr lang="nl-BE"/>
              <a:t>1 x eindstage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Inzetten op communicatie met mentoren: mail voor elke stageperiode</a:t>
            </a:r>
            <a:endParaRPr lang="nl-BE">
              <a:ea typeface="Tahoma"/>
              <a:cs typeface="Tahoma"/>
            </a:endParaRPr>
          </a:p>
          <a:p>
            <a:pPr>
              <a:buFontTx/>
              <a:buChar char="-"/>
            </a:pPr>
            <a:r>
              <a:rPr lang="nl-BE"/>
              <a:t>…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787923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79FFC0-9AFD-471E-8272-92D7FAE2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de weg uitzetten</a:t>
            </a:r>
            <a:br>
              <a:rPr lang="nl-BE"/>
            </a:br>
            <a:r>
              <a:rPr lang="nl-BE" sz="3200">
                <a:solidFill>
                  <a:srgbClr val="E00049"/>
                </a:solidFill>
              </a:rPr>
              <a:t>Verwachtingen van de opleiding</a:t>
            </a:r>
            <a:endParaRPr lang="nl-BE">
              <a:solidFill>
                <a:srgbClr val="E00049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FAA83E6-D965-434F-9B47-04F81245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93392"/>
            <a:ext cx="11581273" cy="4202974"/>
          </a:xfrm>
        </p:spPr>
        <p:txBody>
          <a:bodyPr/>
          <a:lstStyle/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studenten:</a:t>
            </a:r>
          </a:p>
          <a:p>
            <a:pPr lvl="1"/>
            <a:r>
              <a:rPr lang="nl-BE"/>
              <a:t>Eigen leerproces in handen nemen</a:t>
            </a:r>
          </a:p>
          <a:p>
            <a:pPr lvl="1"/>
            <a:r>
              <a:rPr lang="nl-BE"/>
              <a:t>Feedback durven vragen</a:t>
            </a:r>
          </a:p>
          <a:p>
            <a:pPr lvl="1"/>
            <a:r>
              <a:rPr lang="nl-BE"/>
              <a:t>Open, leergierige houding</a:t>
            </a:r>
          </a:p>
          <a:p>
            <a:pPr lvl="1"/>
            <a:r>
              <a:rPr lang="nl-BE"/>
              <a:t>…</a:t>
            </a:r>
          </a:p>
          <a:p>
            <a:pPr marL="457200" lvl="1" indent="0">
              <a:buNone/>
            </a:pPr>
            <a:endParaRPr lang="nl-BE"/>
          </a:p>
          <a:p>
            <a:r>
              <a:rPr lang="nl-BE">
                <a:solidFill>
                  <a:schemeClr val="accent5">
                    <a:lumMod val="50000"/>
                  </a:schemeClr>
                </a:solidFill>
              </a:rPr>
              <a:t>T.a.v. mentoren:</a:t>
            </a:r>
          </a:p>
          <a:p>
            <a:pPr lvl="1"/>
            <a:r>
              <a:rPr lang="nl-BE"/>
              <a:t>Geven van feedback</a:t>
            </a:r>
          </a:p>
          <a:p>
            <a:pPr lvl="1"/>
            <a:r>
              <a:rPr lang="nl-BE"/>
              <a:t>Ondersteuning van studenten waar nodig</a:t>
            </a:r>
          </a:p>
          <a:p>
            <a:pPr lvl="1"/>
            <a:r>
              <a:rPr lang="nl-BE"/>
              <a:t>Communicatie met kernbegeleider (“</a:t>
            </a:r>
            <a:r>
              <a:rPr lang="nl-BE" i="1"/>
              <a:t>liever te veel dan te weinig” </a:t>
            </a:r>
            <a:r>
              <a:rPr lang="nl-BE"/>
              <a:t>)</a:t>
            </a:r>
          </a:p>
          <a:p>
            <a:pPr marL="457200" lvl="1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180139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7A8203-745E-486B-9069-74C77712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Samen aankomen in mei/juni…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73150E-38CE-4416-8AFD-5BA9DEC3B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07" y="1664208"/>
            <a:ext cx="11562985" cy="428628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b="1">
                <a:solidFill>
                  <a:srgbClr val="E00049"/>
                </a:solidFill>
              </a:rPr>
              <a:t>Evaluatie:</a:t>
            </a:r>
          </a:p>
          <a:p>
            <a:pPr>
              <a:lnSpc>
                <a:spcPct val="100000"/>
              </a:lnSpc>
            </a:pPr>
            <a:r>
              <a:rPr lang="nl-BE"/>
              <a:t>Verzamelen van ‘pixels’ doorheen het jaar: 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Sessies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Praktijkbezoeken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Begeleiding</a:t>
            </a:r>
            <a:endParaRPr lang="nl-BE">
              <a:ea typeface="Tahoma"/>
              <a:cs typeface="Tahoma"/>
            </a:endParaRPr>
          </a:p>
          <a:p>
            <a:pPr lvl="1">
              <a:lnSpc>
                <a:spcPct val="100000"/>
              </a:lnSpc>
              <a:buFontTx/>
              <a:buChar char="-"/>
            </a:pPr>
            <a:r>
              <a:rPr lang="nl-BE"/>
              <a:t>Tussentijdse verslagen van student en mentor (maart, mei/juni)</a:t>
            </a:r>
          </a:p>
          <a:p>
            <a:pPr>
              <a:lnSpc>
                <a:spcPct val="100000"/>
              </a:lnSpc>
            </a:pPr>
            <a:r>
              <a:rPr lang="nl-BE"/>
              <a:t>Eindstage: bezoek en eindgesprek (student-mentor-kernbegeleider)</a:t>
            </a:r>
            <a:endParaRPr lang="nl-BE">
              <a:ea typeface="Tahoma"/>
              <a:cs typeface="Tahoma"/>
            </a:endParaRPr>
          </a:p>
          <a:p>
            <a:pPr>
              <a:lnSpc>
                <a:spcPct val="100000"/>
              </a:lnSpc>
            </a:pPr>
            <a:r>
              <a:rPr lang="nl-BE"/>
              <a:t>Praktijkevaluatie: alle studenten worden besproken en cijfers worden bepaald</a:t>
            </a:r>
            <a:endParaRPr lang="nl-BE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95342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53BB3-B5D1-1399-1FC1-01A806B6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817060-77AD-96EA-DC32-4D17598D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1026" name="Picture 2" descr="Licht streak snel effect. abstracte snelheid als achtergrond. | Premium Foto">
            <a:extLst>
              <a:ext uri="{FF2B5EF4-FFF2-40B4-BE49-F238E27FC236}">
                <a16:creationId xmlns:a16="http://schemas.microsoft.com/office/drawing/2014/main" id="{FA6CA867-0FFC-DDD6-C918-370D1063B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466"/>
            <a:ext cx="12615391" cy="722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0774EE7-1927-3AE5-9D61-F61AA1A63D63}"/>
              </a:ext>
            </a:extLst>
          </p:cNvPr>
          <p:cNvSpPr txBox="1"/>
          <p:nvPr/>
        </p:nvSpPr>
        <p:spPr>
          <a:xfrm>
            <a:off x="4532112" y="5219311"/>
            <a:ext cx="3551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9600">
                <a:solidFill>
                  <a:schemeClr val="bg1"/>
                </a:solidFill>
              </a:rPr>
              <a:t>Roetsj</a:t>
            </a:r>
          </a:p>
        </p:txBody>
      </p:sp>
    </p:spTree>
    <p:extLst>
      <p:ext uri="{BB962C8B-B14F-4D97-AF65-F5344CB8AC3E}">
        <p14:creationId xmlns:p14="http://schemas.microsoft.com/office/powerpoint/2010/main" val="4190761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50D5E2-5CE1-4381-BAE6-9A8717505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Afronding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B86F2-C826-4BEF-B243-A8E73D94E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2048256"/>
            <a:ext cx="11544697" cy="4231425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nl-BE" sz="2800"/>
              <a:t>Praktijkwebsite: </a:t>
            </a:r>
            <a:r>
              <a:rPr lang="nl-BE" sz="2800">
                <a:hlinkClick r:id="rId2"/>
              </a:rPr>
              <a:t>www.ucll.be</a:t>
            </a:r>
            <a:r>
              <a:rPr lang="nl-BE" sz="2800"/>
              <a:t> – samenwerken – stage – Bachelor Kleuteronderwijs Diepenbeek</a:t>
            </a:r>
          </a:p>
          <a:p>
            <a:pPr marL="0" indent="0">
              <a:buNone/>
            </a:pPr>
            <a:endParaRPr lang="nl-BE"/>
          </a:p>
          <a:p>
            <a:pPr marL="0" indent="0">
              <a:buNone/>
            </a:pPr>
            <a:r>
              <a:rPr lang="nl-BE"/>
              <a:t>Zijn er nog vragen/onduidelijkheden?</a:t>
            </a:r>
          </a:p>
          <a:p>
            <a:pPr marL="0" indent="0">
              <a:buNone/>
            </a:pP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1804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port Card - activité physique et la sédentarité de l'enfant et adolescent">
            <a:extLst>
              <a:ext uri="{FF2B5EF4-FFF2-40B4-BE49-F238E27FC236}">
                <a16:creationId xmlns:a16="http://schemas.microsoft.com/office/drawing/2014/main" id="{25302847-6865-4720-874C-7679D306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324"/>
            <a:ext cx="12192000" cy="812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5CA11C21-361D-4863-9146-E88837E20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59" y="-267129"/>
            <a:ext cx="5739352" cy="927032"/>
          </a:xfrm>
        </p:spPr>
        <p:txBody>
          <a:bodyPr/>
          <a:lstStyle/>
          <a:p>
            <a:r>
              <a:rPr lang="nl-BE" sz="3200">
                <a:solidFill>
                  <a:schemeClr val="bg1"/>
                </a:solidFill>
              </a:rPr>
              <a:t>OPO 1: samen kinderen zien </a:t>
            </a:r>
          </a:p>
        </p:txBody>
      </p:sp>
    </p:spTree>
    <p:extLst>
      <p:ext uri="{BB962C8B-B14F-4D97-AF65-F5344CB8AC3E}">
        <p14:creationId xmlns:p14="http://schemas.microsoft.com/office/powerpoint/2010/main" val="486775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D58C66F-5707-455F-2F67-6285B8297363}"/>
              </a:ext>
            </a:extLst>
          </p:cNvPr>
          <p:cNvSpPr txBox="1"/>
          <p:nvPr/>
        </p:nvSpPr>
        <p:spPr>
          <a:xfrm>
            <a:off x="8660532" y="3871608"/>
            <a:ext cx="1489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>
                <a:solidFill>
                  <a:schemeClr val="bg1"/>
                </a:solidFill>
              </a:rPr>
              <a:t>OPO 2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1F886CF-4AF3-6466-EC58-B21FCB27A510}"/>
              </a:ext>
            </a:extLst>
          </p:cNvPr>
          <p:cNvSpPr txBox="1"/>
          <p:nvPr/>
        </p:nvSpPr>
        <p:spPr>
          <a:xfrm>
            <a:off x="7636277" y="4826037"/>
            <a:ext cx="35380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>
                <a:solidFill>
                  <a:schemeClr val="bg1"/>
                </a:solidFill>
                <a:latin typeface="Dreaming Outloud Script Pro" panose="020B0604020202020204" pitchFamily="66" charset="0"/>
                <a:cs typeface="Dreaming Outloud Script Pro" panose="020B0604020202020204" pitchFamily="66" charset="0"/>
              </a:rPr>
              <a:t>Samen verwonderd zijn</a:t>
            </a:r>
          </a:p>
        </p:txBody>
      </p:sp>
    </p:spTree>
    <p:extLst>
      <p:ext uri="{BB962C8B-B14F-4D97-AF65-F5344CB8AC3E}">
        <p14:creationId xmlns:p14="http://schemas.microsoft.com/office/powerpoint/2010/main" val="203772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Samenwerken voor een project tijdens je studie - je ontkomt er niet aan">
            <a:extLst>
              <a:ext uri="{FF2B5EF4-FFF2-40B4-BE49-F238E27FC236}">
                <a16:creationId xmlns:a16="http://schemas.microsoft.com/office/drawing/2014/main" id="{CF7D7A82-F28E-0A38-C605-7BB9C3E6E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2" y="-1228553"/>
            <a:ext cx="12312802" cy="8201167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61F586-6412-7D37-55C0-A2F3A0B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174" y="5403030"/>
            <a:ext cx="10710332" cy="1281113"/>
          </a:xfrm>
        </p:spPr>
        <p:txBody>
          <a:bodyPr anchor="ctr">
            <a:normAutofit/>
          </a:bodyPr>
          <a:lstStyle/>
          <a:p>
            <a:r>
              <a:rPr lang="nl-BE" sz="4100">
                <a:solidFill>
                  <a:schemeClr val="bg1"/>
                </a:solidFill>
              </a:rPr>
              <a:t>OPO 3: krachtige leeromgeving ontwerpen</a:t>
            </a:r>
            <a:endParaRPr lang="nl-BE" sz="4100">
              <a:solidFill>
                <a:schemeClr val="bg1"/>
              </a:solidFill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55125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5F8680-3957-1BB2-F05F-03ACCACB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325" y="-79387"/>
            <a:ext cx="12295908" cy="821574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7798C3-4C0A-421C-289E-0DDCB114F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878" y="338203"/>
            <a:ext cx="9948332" cy="1281113"/>
          </a:xfrm>
        </p:spPr>
        <p:txBody>
          <a:bodyPr/>
          <a:lstStyle/>
          <a:p>
            <a:r>
              <a:rPr lang="nl-BE"/>
              <a:t>OPO 4: spelen met kinderen</a:t>
            </a:r>
          </a:p>
        </p:txBody>
      </p:sp>
    </p:spTree>
    <p:extLst>
      <p:ext uri="{BB962C8B-B14F-4D97-AF65-F5344CB8AC3E}">
        <p14:creationId xmlns:p14="http://schemas.microsoft.com/office/powerpoint/2010/main" val="147522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ange weg naar boven - foto van wailun_liu - Architectuur - Zoom.nl">
            <a:extLst>
              <a:ext uri="{FF2B5EF4-FFF2-40B4-BE49-F238E27FC236}">
                <a16:creationId xmlns:a16="http://schemas.microsoft.com/office/drawing/2014/main" id="{FCDD4E73-BD04-51ED-C1D5-7DC1E320D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725" y="0"/>
            <a:ext cx="12384725" cy="69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F550702-3522-851C-9CFF-C0958B5C2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821" y="5685295"/>
            <a:ext cx="9948332" cy="1281113"/>
          </a:xfrm>
        </p:spPr>
        <p:txBody>
          <a:bodyPr/>
          <a:lstStyle/>
          <a:p>
            <a:r>
              <a:rPr lang="nl-BE">
                <a:solidFill>
                  <a:schemeClr val="bg1"/>
                </a:solidFill>
              </a:rPr>
              <a:t>OPO 5: ik, jij en wij </a:t>
            </a:r>
          </a:p>
        </p:txBody>
      </p:sp>
    </p:spTree>
    <p:extLst>
      <p:ext uri="{BB962C8B-B14F-4D97-AF65-F5344CB8AC3E}">
        <p14:creationId xmlns:p14="http://schemas.microsoft.com/office/powerpoint/2010/main" val="1332707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b11a662a989db293ef309695eafe8370941563f4"/>
</p:tagLst>
</file>

<file path=ppt/theme/theme1.xml><?xml version="1.0" encoding="utf-8"?>
<a:theme xmlns:a="http://schemas.openxmlformats.org/drawingml/2006/main" name="02632_00018418_UCLL_PPT_Sjabloonv7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H -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76D0E0F9-F339-9C40-8837-43286219CD8E}" vid="{38F05FFB-6B65-9244-A258-646A389F711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52ee734-fd9b-4cd9-a399-369b9c9dae71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04EF847918D14492A062A3BD44FA0D" ma:contentTypeVersion="10" ma:contentTypeDescription="Een nieuw document maken." ma:contentTypeScope="" ma:versionID="bfdaac9b836fa7c48fcefbcd1a9adf69">
  <xsd:schema xmlns:xsd="http://www.w3.org/2001/XMLSchema" xmlns:xs="http://www.w3.org/2001/XMLSchema" xmlns:p="http://schemas.microsoft.com/office/2006/metadata/properties" xmlns:ns2="793cec7b-a6b2-48dc-b1ee-cb1f4abf2587" xmlns:ns3="452ee734-fd9b-4cd9-a399-369b9c9dae71" targetNamespace="http://schemas.microsoft.com/office/2006/metadata/properties" ma:root="true" ma:fieldsID="3c001d49af5436aad5e9eeb4b6b7bc5b" ns2:_="" ns3:_="">
    <xsd:import namespace="793cec7b-a6b2-48dc-b1ee-cb1f4abf2587"/>
    <xsd:import namespace="452ee734-fd9b-4cd9-a399-369b9c9dae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3cec7b-a6b2-48dc-b1ee-cb1f4abf2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2ee734-fd9b-4cd9-a399-369b9c9dae7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00FBF-C5A0-42E8-866A-EEC1C5AD5793}">
  <ds:schemaRefs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a3dc601-968a-4cc5-a1d7-80a50e655700"/>
    <ds:schemaRef ds:uri="20037f13-5e66-41a5-8cb9-3d61f22ae29f"/>
  </ds:schemaRefs>
</ds:datastoreItem>
</file>

<file path=customXml/itemProps2.xml><?xml version="1.0" encoding="utf-8"?>
<ds:datastoreItem xmlns:ds="http://schemas.openxmlformats.org/officeDocument/2006/customXml" ds:itemID="{9C113826-E6CA-400E-8BC4-DF911E2CDE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4A8B8E-DB3A-493C-B04C-501AF152DFA2}"/>
</file>

<file path=docProps/app.xml><?xml version="1.0" encoding="utf-8"?>
<Properties xmlns="http://schemas.openxmlformats.org/officeDocument/2006/extended-properties" xmlns:vt="http://schemas.openxmlformats.org/officeDocument/2006/docPropsVTypes">
  <Template>UCLL Powerpoint</Template>
  <TotalTime>4</TotalTime>
  <Words>1934</Words>
  <Application>Microsoft Office PowerPoint</Application>
  <PresentationFormat>Breedbeeld</PresentationFormat>
  <Paragraphs>341</Paragraphs>
  <Slides>48</Slides>
  <Notes>25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58" baseType="lpstr">
      <vt:lpstr>Malgun Gothic</vt:lpstr>
      <vt:lpstr>Arial</vt:lpstr>
      <vt:lpstr>Calibri</vt:lpstr>
      <vt:lpstr>Courier New</vt:lpstr>
      <vt:lpstr>Dreaming Outloud Script Pro</vt:lpstr>
      <vt:lpstr>Ink Free</vt:lpstr>
      <vt:lpstr>Symbol</vt:lpstr>
      <vt:lpstr>Tahoma</vt:lpstr>
      <vt:lpstr>Wingdings</vt:lpstr>
      <vt:lpstr>02632_00018418_UCLL_PPT_Sjabloonv7</vt:lpstr>
      <vt:lpstr>Mentoren  3 BaKO  </vt:lpstr>
      <vt:lpstr>BaKO klasgroep D </vt:lpstr>
      <vt:lpstr>PowerPoint-presentatie</vt:lpstr>
      <vt:lpstr>Zicht krijgen op de opleiding</vt:lpstr>
      <vt:lpstr>OPO 1: samen kinderen zien </vt:lpstr>
      <vt:lpstr>PowerPoint-presentatie</vt:lpstr>
      <vt:lpstr>OPO 3: krachtige leeromgeving ontwerpen</vt:lpstr>
      <vt:lpstr>OPO 4: spelen met kinderen</vt:lpstr>
      <vt:lpstr>OPO 5: ik, jij en wij </vt:lpstr>
      <vt:lpstr>PowerPoint-presentatie</vt:lpstr>
      <vt:lpstr>Aan de slag met groeidenken </vt:lpstr>
      <vt:lpstr>Hoe kunnen wij het groeidenken van de studenten stimuleren? </vt:lpstr>
      <vt:lpstr>PowerPoint-presentatie</vt:lpstr>
      <vt:lpstr>PowerPoint-presentatie</vt:lpstr>
      <vt:lpstr>Tijd voor een oefening</vt:lpstr>
      <vt:lpstr>Feedback geven </vt:lpstr>
      <vt:lpstr>Feedback geven – hoe? </vt:lpstr>
      <vt:lpstr>Samen de weg uitzetten</vt:lpstr>
      <vt:lpstr>Samen de weg uitzetten</vt:lpstr>
      <vt:lpstr>PowerPoint-presentatie</vt:lpstr>
      <vt:lpstr>Samen de weg uitzetten</vt:lpstr>
      <vt:lpstr>Samen de weg uitzetten</vt:lpstr>
      <vt:lpstr>Belangrijke aandachtspunten voor 3 BaKO</vt:lpstr>
      <vt:lpstr>Samen de weg uitzetten</vt:lpstr>
      <vt:lpstr>Rijke leeromgeving  </vt:lpstr>
      <vt:lpstr>Thematisch werken</vt:lpstr>
      <vt:lpstr>OPEN project</vt:lpstr>
      <vt:lpstr>OPEN project – hoe?</vt:lpstr>
      <vt:lpstr>OPEN project – hoe?</vt:lpstr>
      <vt:lpstr>OPEN project – hoe?</vt:lpstr>
      <vt:lpstr>Visualiseren   </vt:lpstr>
      <vt:lpstr>OPEN project – hoe?</vt:lpstr>
      <vt:lpstr>OPEN project – hoe?</vt:lpstr>
      <vt:lpstr>OPEN project – hoe?</vt:lpstr>
      <vt:lpstr>OPEN project – hoe?</vt:lpstr>
      <vt:lpstr>OPEN project – hoe?</vt:lpstr>
      <vt:lpstr>OPEN project – hoe?</vt:lpstr>
      <vt:lpstr>Zelf een kasteel bouwen    </vt:lpstr>
      <vt:lpstr>Zandonderzoek – zandkastelen </vt:lpstr>
      <vt:lpstr>OPEN project – hoe?</vt:lpstr>
      <vt:lpstr>Terugblikken aan de hand van een themafiche</vt:lpstr>
      <vt:lpstr>OPEN project – hoe?</vt:lpstr>
      <vt:lpstr>OPEN project – waarom?</vt:lpstr>
      <vt:lpstr>Samen de weg uitzetten</vt:lpstr>
      <vt:lpstr>Samen de weg uitzetten Verwachtingen van de opleiding</vt:lpstr>
      <vt:lpstr>Samen aankomen in mei/juni…</vt:lpstr>
      <vt:lpstr>PowerPoint-presentatie</vt:lpstr>
      <vt:lpstr>Afronding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Eveline Lemmens</dc:creator>
  <cp:lastModifiedBy>Katleen Eerdekens</cp:lastModifiedBy>
  <cp:revision>2</cp:revision>
  <cp:lastPrinted>2021-10-13T07:08:15Z</cp:lastPrinted>
  <dcterms:created xsi:type="dcterms:W3CDTF">2021-10-04T08:19:52Z</dcterms:created>
  <dcterms:modified xsi:type="dcterms:W3CDTF">2024-03-04T18:28:28Z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0x0101006904EF847918D14492A062A3BD44FA0D</vt:lpwstr>
  </property>
  <property fmtid="{D5CDD505-2E9C-101B-9397-08002B2CF9AE}" pid="3" name="VGA">
    <vt:bool>true</vt:bool>
  </property>
  <property fmtid="{D5CDD505-2E9C-101B-9397-08002B2CF9AE}" pid="4" name="_dlc_DocIdItemGuid">
    <vt:lpwstr>1f65cc3f-990f-4491-8846-634d12ea815c</vt:lpwstr>
  </property>
  <property fmtid="{D5CDD505-2E9C-101B-9397-08002B2CF9AE}" pid="5" name="Order">
    <vt:r8>7600</vt:r8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MediaServiceImageTags">
    <vt:lpwstr/>
  </property>
</Properties>
</file>