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0.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 id="2147483675" r:id="rId5"/>
    <p:sldMasterId id="2147483665" r:id="rId6"/>
    <p:sldMasterId id="2147483678" r:id="rId7"/>
    <p:sldMasterId id="2147483716" r:id="rId8"/>
    <p:sldMasterId id="2147483672" r:id="rId9"/>
    <p:sldMasterId id="2147483714" r:id="rId10"/>
    <p:sldMasterId id="2147483728" r:id="rId11"/>
    <p:sldMasterId id="2147483752" r:id="rId12"/>
    <p:sldMasterId id="2147483764" r:id="rId13"/>
    <p:sldMasterId id="2147483776" r:id="rId14"/>
  </p:sldMasterIdLst>
  <p:notesMasterIdLst>
    <p:notesMasterId r:id="rId55"/>
  </p:notesMasterIdLst>
  <p:handoutMasterIdLst>
    <p:handoutMasterId r:id="rId56"/>
  </p:handoutMasterIdLst>
  <p:sldIdLst>
    <p:sldId id="370" r:id="rId15"/>
    <p:sldId id="398" r:id="rId16"/>
    <p:sldId id="375" r:id="rId17"/>
    <p:sldId id="376" r:id="rId18"/>
    <p:sldId id="391" r:id="rId19"/>
    <p:sldId id="444" r:id="rId20"/>
    <p:sldId id="443" r:id="rId21"/>
    <p:sldId id="417" r:id="rId22"/>
    <p:sldId id="416" r:id="rId23"/>
    <p:sldId id="379" r:id="rId24"/>
    <p:sldId id="378" r:id="rId25"/>
    <p:sldId id="380" r:id="rId26"/>
    <p:sldId id="381" r:id="rId27"/>
    <p:sldId id="311" r:id="rId28"/>
    <p:sldId id="310" r:id="rId29"/>
    <p:sldId id="313" r:id="rId30"/>
    <p:sldId id="316" r:id="rId31"/>
    <p:sldId id="317" r:id="rId32"/>
    <p:sldId id="451" r:id="rId33"/>
    <p:sldId id="423" r:id="rId34"/>
    <p:sldId id="424" r:id="rId35"/>
    <p:sldId id="430" r:id="rId36"/>
    <p:sldId id="431" r:id="rId37"/>
    <p:sldId id="425" r:id="rId38"/>
    <p:sldId id="433" r:id="rId39"/>
    <p:sldId id="434" r:id="rId40"/>
    <p:sldId id="427" r:id="rId41"/>
    <p:sldId id="428" r:id="rId42"/>
    <p:sldId id="452" r:id="rId43"/>
    <p:sldId id="455" r:id="rId44"/>
    <p:sldId id="435" r:id="rId45"/>
    <p:sldId id="436" r:id="rId46"/>
    <p:sldId id="438" r:id="rId47"/>
    <p:sldId id="439" r:id="rId48"/>
    <p:sldId id="440" r:id="rId49"/>
    <p:sldId id="442" r:id="rId50"/>
    <p:sldId id="456" r:id="rId51"/>
    <p:sldId id="458" r:id="rId52"/>
    <p:sldId id="303" r:id="rId53"/>
    <p:sldId id="459" r:id="rId54"/>
  </p:sldIdLst>
  <p:sldSz cx="9144000" cy="6858000" type="screen4x3"/>
  <p:notesSz cx="6669088" cy="9926638"/>
  <p:defaultTextStyle>
    <a:defPPr>
      <a:defRPr lang="nl-NL"/>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A1AC"/>
    <a:srgbClr val="0099CC"/>
    <a:srgbClr val="16A4A7"/>
    <a:srgbClr val="22881A"/>
    <a:srgbClr val="505150"/>
    <a:srgbClr val="DF6421"/>
    <a:srgbClr val="D8991A"/>
    <a:srgbClr val="474746"/>
    <a:srgbClr val="3F3F3F"/>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slide" Target="slides/slide4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834" cy="49561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777694" y="1"/>
            <a:ext cx="2889834" cy="495612"/>
          </a:xfrm>
          <a:prstGeom prst="rect">
            <a:avLst/>
          </a:prstGeom>
        </p:spPr>
        <p:txBody>
          <a:bodyPr vert="horz" lIns="91440" tIns="45720" rIns="91440" bIns="45720" rtlCol="0"/>
          <a:lstStyle>
            <a:lvl1pPr algn="r">
              <a:defRPr sz="1200"/>
            </a:lvl1pPr>
          </a:lstStyle>
          <a:p>
            <a:fld id="{E6BC838E-B70F-4AD1-A665-0D9138A36DAC}" type="datetimeFigureOut">
              <a:rPr lang="nl-BE" smtClean="0"/>
              <a:t>16/03/2017</a:t>
            </a:fld>
            <a:endParaRPr lang="nl-BE"/>
          </a:p>
        </p:txBody>
      </p:sp>
      <p:sp>
        <p:nvSpPr>
          <p:cNvPr id="4" name="Tijdelijke aanduiding voor voettekst 3"/>
          <p:cNvSpPr>
            <a:spLocks noGrp="1"/>
          </p:cNvSpPr>
          <p:nvPr>
            <p:ph type="ftr" sz="quarter" idx="2"/>
          </p:nvPr>
        </p:nvSpPr>
        <p:spPr>
          <a:xfrm>
            <a:off x="0" y="9427828"/>
            <a:ext cx="2889834" cy="497211"/>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777694" y="9427828"/>
            <a:ext cx="2889834" cy="497211"/>
          </a:xfrm>
          <a:prstGeom prst="rect">
            <a:avLst/>
          </a:prstGeom>
        </p:spPr>
        <p:txBody>
          <a:bodyPr vert="horz" lIns="91440" tIns="45720" rIns="91440" bIns="45720" rtlCol="0" anchor="b"/>
          <a:lstStyle>
            <a:lvl1pPr algn="r">
              <a:defRPr sz="1200"/>
            </a:lvl1pPr>
          </a:lstStyle>
          <a:p>
            <a:fld id="{B1C2EED5-4BF2-42B2-8298-81DE66886198}" type="slidenum">
              <a:rPr lang="nl-BE" smtClean="0"/>
              <a:t>‹nr.›</a:t>
            </a:fld>
            <a:endParaRPr lang="nl-BE"/>
          </a:p>
        </p:txBody>
      </p:sp>
    </p:spTree>
    <p:extLst>
      <p:ext uri="{BB962C8B-B14F-4D97-AF65-F5344CB8AC3E}">
        <p14:creationId xmlns:p14="http://schemas.microsoft.com/office/powerpoint/2010/main" val="3474970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834" cy="49561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777694" y="1"/>
            <a:ext cx="2889834" cy="495612"/>
          </a:xfrm>
          <a:prstGeom prst="rect">
            <a:avLst/>
          </a:prstGeom>
        </p:spPr>
        <p:txBody>
          <a:bodyPr vert="horz" lIns="91440" tIns="45720" rIns="91440" bIns="45720" rtlCol="0"/>
          <a:lstStyle>
            <a:lvl1pPr algn="r">
              <a:defRPr sz="1200"/>
            </a:lvl1pPr>
          </a:lstStyle>
          <a:p>
            <a:fld id="{E4574394-5DB5-4B2F-AB51-00720499252B}" type="datetimeFigureOut">
              <a:rPr lang="nl-BE" smtClean="0"/>
              <a:t>16/03/2017</a:t>
            </a:fld>
            <a:endParaRPr lang="nl-BE"/>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66285" y="4714714"/>
            <a:ext cx="5336519" cy="4466907"/>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9427828"/>
            <a:ext cx="2889834" cy="497211"/>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777694" y="9427828"/>
            <a:ext cx="2889834" cy="497211"/>
          </a:xfrm>
          <a:prstGeom prst="rect">
            <a:avLst/>
          </a:prstGeom>
        </p:spPr>
        <p:txBody>
          <a:bodyPr vert="horz" lIns="91440" tIns="45720" rIns="91440" bIns="45720" rtlCol="0" anchor="b"/>
          <a:lstStyle>
            <a:lvl1pPr algn="r">
              <a:defRPr sz="1200"/>
            </a:lvl1pPr>
          </a:lstStyle>
          <a:p>
            <a:fld id="{51A26C1C-0F7F-4E1A-9014-438B8528B15D}" type="slidenum">
              <a:rPr lang="nl-BE" smtClean="0"/>
              <a:t>‹nr.›</a:t>
            </a:fld>
            <a:endParaRPr lang="nl-BE"/>
          </a:p>
        </p:txBody>
      </p:sp>
    </p:spTree>
    <p:extLst>
      <p:ext uri="{BB962C8B-B14F-4D97-AF65-F5344CB8AC3E}">
        <p14:creationId xmlns:p14="http://schemas.microsoft.com/office/powerpoint/2010/main" val="421726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a:ln/>
        </p:spPr>
      </p:sp>
      <p:sp>
        <p:nvSpPr>
          <p:cNvPr id="3" name="Tijdelijke aanduiding voor notities 2"/>
          <p:cNvSpPr>
            <a:spLocks noGrp="1"/>
          </p:cNvSpPr>
          <p:nvPr>
            <p:ph type="body" idx="1"/>
          </p:nvPr>
        </p:nvSpPr>
        <p:spPr/>
        <p:txBody>
          <a:bodyPr/>
          <a:lstStyle/>
          <a:p>
            <a:pPr>
              <a:defRPr/>
            </a:pPr>
            <a:endParaRPr lang="nl-BE" dirty="0" smtClean="0"/>
          </a:p>
        </p:txBody>
      </p:sp>
      <p:sp>
        <p:nvSpPr>
          <p:cNvPr id="52228" name="Tijdelijke aanduiding voor dianummer 3"/>
          <p:cNvSpPr>
            <a:spLocks noGrp="1"/>
          </p:cNvSpPr>
          <p:nvPr>
            <p:ph type="sldNum" sz="quarter" idx="5"/>
          </p:nvPr>
        </p:nvSpPr>
        <p:spPr>
          <a:noFill/>
        </p:spPr>
        <p:txBody>
          <a:bodyPr/>
          <a:lstStyle>
            <a:lvl1pPr defTabSz="927100" eaLnBrk="0" hangingPunct="0">
              <a:spcBef>
                <a:spcPct val="30000"/>
              </a:spcBef>
              <a:defRPr sz="1200">
                <a:solidFill>
                  <a:schemeClr val="tx1"/>
                </a:solidFill>
                <a:latin typeface="Arial" pitchFamily="34" charset="0"/>
              </a:defRPr>
            </a:lvl1pPr>
            <a:lvl2pPr marL="742950" indent="-285750" defTabSz="927100" eaLnBrk="0" hangingPunct="0">
              <a:spcBef>
                <a:spcPct val="30000"/>
              </a:spcBef>
              <a:defRPr sz="1200">
                <a:solidFill>
                  <a:schemeClr val="tx1"/>
                </a:solidFill>
                <a:latin typeface="Arial" pitchFamily="34" charset="0"/>
              </a:defRPr>
            </a:lvl2pPr>
            <a:lvl3pPr marL="1143000" indent="-228600" defTabSz="927100" eaLnBrk="0" hangingPunct="0">
              <a:spcBef>
                <a:spcPct val="30000"/>
              </a:spcBef>
              <a:defRPr sz="1200">
                <a:solidFill>
                  <a:schemeClr val="tx1"/>
                </a:solidFill>
                <a:latin typeface="Arial" pitchFamily="34" charset="0"/>
              </a:defRPr>
            </a:lvl3pPr>
            <a:lvl4pPr marL="1600200" indent="-228600" defTabSz="927100" eaLnBrk="0" hangingPunct="0">
              <a:spcBef>
                <a:spcPct val="30000"/>
              </a:spcBef>
              <a:defRPr sz="1200">
                <a:solidFill>
                  <a:schemeClr val="tx1"/>
                </a:solidFill>
                <a:latin typeface="Arial" pitchFamily="34" charset="0"/>
              </a:defRPr>
            </a:lvl4pPr>
            <a:lvl5pPr marL="2057400" indent="-228600" defTabSz="927100" eaLnBrk="0" hangingPunct="0">
              <a:spcBef>
                <a:spcPct val="30000"/>
              </a:spcBef>
              <a:defRPr sz="1200">
                <a:solidFill>
                  <a:schemeClr val="tx1"/>
                </a:solidFill>
                <a:latin typeface="Arial" pitchFamily="34" charset="0"/>
              </a:defRPr>
            </a:lvl5pPr>
            <a:lvl6pPr marL="2514600" indent="-228600" defTabSz="927100" eaLnBrk="0" fontAlgn="base" hangingPunct="0">
              <a:spcBef>
                <a:spcPct val="30000"/>
              </a:spcBef>
              <a:spcAft>
                <a:spcPct val="0"/>
              </a:spcAft>
              <a:defRPr sz="1200">
                <a:solidFill>
                  <a:schemeClr val="tx1"/>
                </a:solidFill>
                <a:latin typeface="Arial" pitchFamily="34" charset="0"/>
              </a:defRPr>
            </a:lvl6pPr>
            <a:lvl7pPr marL="2971800" indent="-228600" defTabSz="927100" eaLnBrk="0" fontAlgn="base" hangingPunct="0">
              <a:spcBef>
                <a:spcPct val="30000"/>
              </a:spcBef>
              <a:spcAft>
                <a:spcPct val="0"/>
              </a:spcAft>
              <a:defRPr sz="1200">
                <a:solidFill>
                  <a:schemeClr val="tx1"/>
                </a:solidFill>
                <a:latin typeface="Arial" pitchFamily="34" charset="0"/>
              </a:defRPr>
            </a:lvl7pPr>
            <a:lvl8pPr marL="3429000" indent="-228600" defTabSz="927100" eaLnBrk="0" fontAlgn="base" hangingPunct="0">
              <a:spcBef>
                <a:spcPct val="30000"/>
              </a:spcBef>
              <a:spcAft>
                <a:spcPct val="0"/>
              </a:spcAft>
              <a:defRPr sz="1200">
                <a:solidFill>
                  <a:schemeClr val="tx1"/>
                </a:solidFill>
                <a:latin typeface="Arial" pitchFamily="34" charset="0"/>
              </a:defRPr>
            </a:lvl8pPr>
            <a:lvl9pPr marL="3886200" indent="-228600" defTabSz="9271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4F3C0AE-4F02-4DB8-8018-3F19F0459080}" type="slidenum">
              <a:rPr lang="en-US" altLang="nl-BE" smtClean="0">
                <a:solidFill>
                  <a:prstClr val="black"/>
                </a:solidFill>
              </a:rPr>
              <a:pPr eaLnBrk="1" hangingPunct="1">
                <a:spcBef>
                  <a:spcPct val="0"/>
                </a:spcBef>
              </a:pPr>
              <a:t>1</a:t>
            </a:fld>
            <a:endParaRPr lang="en-US" altLang="nl-BE" smtClean="0">
              <a:solidFill>
                <a:prstClr val="black"/>
              </a:solidFill>
            </a:endParaRPr>
          </a:p>
        </p:txBody>
      </p:sp>
    </p:spTree>
    <p:extLst>
      <p:ext uri="{BB962C8B-B14F-4D97-AF65-F5344CB8AC3E}">
        <p14:creationId xmlns:p14="http://schemas.microsoft.com/office/powerpoint/2010/main" val="2654124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a:ln/>
        </p:spPr>
      </p:sp>
      <p:sp>
        <p:nvSpPr>
          <p:cNvPr id="31747" name="Tijdelijke aanduiding voor notities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nl-BE" dirty="0" smtClean="0">
                <a:sym typeface="Wingdings" panose="05000000000000000000" pitchFamily="2" charset="2"/>
              </a:rPr>
              <a:t>Vele kiezen voor een waslijst aan codes</a:t>
            </a:r>
          </a:p>
          <a:p>
            <a:pPr>
              <a:defRPr/>
            </a:pPr>
            <a:r>
              <a:rPr lang="nl-BE" dirty="0" smtClean="0">
                <a:sym typeface="Wingdings" panose="05000000000000000000" pitchFamily="2" charset="2"/>
              </a:rPr>
              <a:t>Beperken </a:t>
            </a:r>
            <a:r>
              <a:rPr lang="nl-BE" dirty="0" err="1" smtClean="0">
                <a:sym typeface="Wingdings" panose="05000000000000000000" pitchFamily="2" charset="2"/>
              </a:rPr>
              <a:t>owv</a:t>
            </a:r>
            <a:r>
              <a:rPr lang="nl-BE" dirty="0" smtClean="0">
                <a:sym typeface="Wingdings" panose="05000000000000000000" pitchFamily="2" charset="2"/>
              </a:rPr>
              <a:t> vergunningen.</a:t>
            </a:r>
            <a:r>
              <a:rPr lang="nl-BE" baseline="0" dirty="0" smtClean="0">
                <a:sym typeface="Wingdings" panose="05000000000000000000" pitchFamily="2" charset="2"/>
              </a:rPr>
              <a:t> Koppelingen aan kbo worden intenser</a:t>
            </a:r>
          </a:p>
          <a:p>
            <a:pPr>
              <a:defRPr/>
            </a:pPr>
            <a:r>
              <a:rPr lang="nl-BE" baseline="0" dirty="0" smtClean="0">
                <a:sym typeface="Wingdings" panose="05000000000000000000" pitchFamily="2" charset="2"/>
              </a:rPr>
              <a:t>Krijgt de vraag om vergunningen waarvan je van ‘t bestaan niet wist</a:t>
            </a:r>
            <a:endParaRPr lang="nl-BE" dirty="0" smtClean="0">
              <a:sym typeface="Wingdings" panose="05000000000000000000" pitchFamily="2" charset="2"/>
            </a:endParaRPr>
          </a:p>
        </p:txBody>
      </p:sp>
      <p:sp>
        <p:nvSpPr>
          <p:cNvPr id="56324" name="Tijdelijke aanduiding voor dianummer 3"/>
          <p:cNvSpPr>
            <a:spLocks noGrp="1"/>
          </p:cNvSpPr>
          <p:nvPr>
            <p:ph type="sldNum" sz="quarter" idx="5"/>
          </p:nvPr>
        </p:nvSpPr>
        <p:spPr>
          <a:noFill/>
        </p:spPr>
        <p:txBody>
          <a:bodyPr/>
          <a:lstStyle>
            <a:lvl1pPr defTabSz="927100" eaLnBrk="0" hangingPunct="0">
              <a:spcBef>
                <a:spcPct val="30000"/>
              </a:spcBef>
              <a:defRPr sz="1200">
                <a:solidFill>
                  <a:schemeClr val="tx1"/>
                </a:solidFill>
                <a:latin typeface="Arial" pitchFamily="34" charset="0"/>
              </a:defRPr>
            </a:lvl1pPr>
            <a:lvl2pPr marL="742950" indent="-285750" defTabSz="927100" eaLnBrk="0" hangingPunct="0">
              <a:spcBef>
                <a:spcPct val="30000"/>
              </a:spcBef>
              <a:defRPr sz="1200">
                <a:solidFill>
                  <a:schemeClr val="tx1"/>
                </a:solidFill>
                <a:latin typeface="Arial" pitchFamily="34" charset="0"/>
              </a:defRPr>
            </a:lvl2pPr>
            <a:lvl3pPr marL="1143000" indent="-228600" defTabSz="927100" eaLnBrk="0" hangingPunct="0">
              <a:spcBef>
                <a:spcPct val="30000"/>
              </a:spcBef>
              <a:defRPr sz="1200">
                <a:solidFill>
                  <a:schemeClr val="tx1"/>
                </a:solidFill>
                <a:latin typeface="Arial" pitchFamily="34" charset="0"/>
              </a:defRPr>
            </a:lvl3pPr>
            <a:lvl4pPr marL="1600200" indent="-228600" defTabSz="927100" eaLnBrk="0" hangingPunct="0">
              <a:spcBef>
                <a:spcPct val="30000"/>
              </a:spcBef>
              <a:defRPr sz="1200">
                <a:solidFill>
                  <a:schemeClr val="tx1"/>
                </a:solidFill>
                <a:latin typeface="Arial" pitchFamily="34" charset="0"/>
              </a:defRPr>
            </a:lvl4pPr>
            <a:lvl5pPr marL="2057400" indent="-228600" defTabSz="927100" eaLnBrk="0" hangingPunct="0">
              <a:spcBef>
                <a:spcPct val="30000"/>
              </a:spcBef>
              <a:defRPr sz="1200">
                <a:solidFill>
                  <a:schemeClr val="tx1"/>
                </a:solidFill>
                <a:latin typeface="Arial" pitchFamily="34" charset="0"/>
              </a:defRPr>
            </a:lvl5pPr>
            <a:lvl6pPr marL="2514600" indent="-228600" defTabSz="927100" eaLnBrk="0" fontAlgn="base" hangingPunct="0">
              <a:spcBef>
                <a:spcPct val="30000"/>
              </a:spcBef>
              <a:spcAft>
                <a:spcPct val="0"/>
              </a:spcAft>
              <a:defRPr sz="1200">
                <a:solidFill>
                  <a:schemeClr val="tx1"/>
                </a:solidFill>
                <a:latin typeface="Arial" pitchFamily="34" charset="0"/>
              </a:defRPr>
            </a:lvl6pPr>
            <a:lvl7pPr marL="2971800" indent="-228600" defTabSz="927100" eaLnBrk="0" fontAlgn="base" hangingPunct="0">
              <a:spcBef>
                <a:spcPct val="30000"/>
              </a:spcBef>
              <a:spcAft>
                <a:spcPct val="0"/>
              </a:spcAft>
              <a:defRPr sz="1200">
                <a:solidFill>
                  <a:schemeClr val="tx1"/>
                </a:solidFill>
                <a:latin typeface="Arial" pitchFamily="34" charset="0"/>
              </a:defRPr>
            </a:lvl7pPr>
            <a:lvl8pPr marL="3429000" indent="-228600" defTabSz="927100" eaLnBrk="0" fontAlgn="base" hangingPunct="0">
              <a:spcBef>
                <a:spcPct val="30000"/>
              </a:spcBef>
              <a:spcAft>
                <a:spcPct val="0"/>
              </a:spcAft>
              <a:defRPr sz="1200">
                <a:solidFill>
                  <a:schemeClr val="tx1"/>
                </a:solidFill>
                <a:latin typeface="Arial" pitchFamily="34" charset="0"/>
              </a:defRPr>
            </a:lvl8pPr>
            <a:lvl9pPr marL="3886200" indent="-228600" defTabSz="9271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0EB4033-1FFE-4A70-A35A-F937C69F10F1}" type="slidenum">
              <a:rPr lang="nl-BE" altLang="nl-BE" smtClean="0"/>
              <a:pPr eaLnBrk="1" hangingPunct="1">
                <a:spcBef>
                  <a:spcPct val="0"/>
                </a:spcBef>
              </a:pPr>
              <a:t>10</a:t>
            </a:fld>
            <a:endParaRPr lang="nl-BE" altLang="nl-BE" smtClean="0"/>
          </a:p>
        </p:txBody>
      </p:sp>
    </p:spTree>
    <p:extLst>
      <p:ext uri="{BB962C8B-B14F-4D97-AF65-F5344CB8AC3E}">
        <p14:creationId xmlns:p14="http://schemas.microsoft.com/office/powerpoint/2010/main" val="3823422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a:ln/>
        </p:spPr>
      </p:sp>
      <p:sp>
        <p:nvSpPr>
          <p:cNvPr id="31747" name="Tijdelijke aanduiding voor notities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nl-BE" dirty="0" smtClean="0">
                <a:sym typeface="Wingdings" panose="05000000000000000000" pitchFamily="2" charset="2"/>
              </a:rPr>
              <a:t>Vroeger was het mode om zoveel mogelijk activiteiten te laten opnemen</a:t>
            </a:r>
          </a:p>
          <a:p>
            <a:pPr>
              <a:defRPr/>
            </a:pPr>
            <a:r>
              <a:rPr lang="nl-BE" dirty="0" smtClean="0">
                <a:sym typeface="Wingdings" panose="05000000000000000000" pitchFamily="2" charset="2"/>
              </a:rPr>
              <a:t>Vele kiezen voor een waslijst aan codes</a:t>
            </a:r>
          </a:p>
          <a:p>
            <a:pPr>
              <a:defRPr/>
            </a:pPr>
            <a:r>
              <a:rPr lang="nl-BE" dirty="0" smtClean="0">
                <a:sym typeface="Wingdings" panose="05000000000000000000" pitchFamily="2" charset="2"/>
              </a:rPr>
              <a:t>Beperken </a:t>
            </a:r>
            <a:r>
              <a:rPr lang="nl-BE" dirty="0" err="1" smtClean="0">
                <a:sym typeface="Wingdings" panose="05000000000000000000" pitchFamily="2" charset="2"/>
              </a:rPr>
              <a:t>owv</a:t>
            </a:r>
            <a:r>
              <a:rPr lang="nl-BE" dirty="0" smtClean="0">
                <a:sym typeface="Wingdings" panose="05000000000000000000" pitchFamily="2" charset="2"/>
              </a:rPr>
              <a:t> vergunningen.</a:t>
            </a:r>
            <a:r>
              <a:rPr lang="nl-BE" baseline="0" dirty="0" smtClean="0">
                <a:sym typeface="Wingdings" panose="05000000000000000000" pitchFamily="2" charset="2"/>
              </a:rPr>
              <a:t> Koppelingen aan kbo worden intenser</a:t>
            </a:r>
          </a:p>
          <a:p>
            <a:pPr>
              <a:defRPr/>
            </a:pPr>
            <a:r>
              <a:rPr lang="nl-BE" baseline="0" dirty="0" smtClean="0">
                <a:sym typeface="Wingdings" panose="05000000000000000000" pitchFamily="2" charset="2"/>
              </a:rPr>
              <a:t>Krijgt de vraag om vergunningen waarvan je van ‘t bestaan niet wist</a:t>
            </a:r>
            <a:endParaRPr lang="nl-BE" dirty="0" smtClean="0">
              <a:sym typeface="Wingdings" panose="05000000000000000000" pitchFamily="2" charset="2"/>
            </a:endParaRPr>
          </a:p>
        </p:txBody>
      </p:sp>
      <p:sp>
        <p:nvSpPr>
          <p:cNvPr id="56324" name="Tijdelijke aanduiding voor dianummer 3"/>
          <p:cNvSpPr>
            <a:spLocks noGrp="1"/>
          </p:cNvSpPr>
          <p:nvPr>
            <p:ph type="sldNum" sz="quarter" idx="5"/>
          </p:nvPr>
        </p:nvSpPr>
        <p:spPr>
          <a:noFill/>
        </p:spPr>
        <p:txBody>
          <a:bodyPr/>
          <a:lstStyle>
            <a:lvl1pPr defTabSz="927100" eaLnBrk="0" hangingPunct="0">
              <a:spcBef>
                <a:spcPct val="30000"/>
              </a:spcBef>
              <a:defRPr sz="1200">
                <a:solidFill>
                  <a:schemeClr val="tx1"/>
                </a:solidFill>
                <a:latin typeface="Arial" pitchFamily="34" charset="0"/>
              </a:defRPr>
            </a:lvl1pPr>
            <a:lvl2pPr marL="742950" indent="-285750" defTabSz="927100" eaLnBrk="0" hangingPunct="0">
              <a:spcBef>
                <a:spcPct val="30000"/>
              </a:spcBef>
              <a:defRPr sz="1200">
                <a:solidFill>
                  <a:schemeClr val="tx1"/>
                </a:solidFill>
                <a:latin typeface="Arial" pitchFamily="34" charset="0"/>
              </a:defRPr>
            </a:lvl2pPr>
            <a:lvl3pPr marL="1143000" indent="-228600" defTabSz="927100" eaLnBrk="0" hangingPunct="0">
              <a:spcBef>
                <a:spcPct val="30000"/>
              </a:spcBef>
              <a:defRPr sz="1200">
                <a:solidFill>
                  <a:schemeClr val="tx1"/>
                </a:solidFill>
                <a:latin typeface="Arial" pitchFamily="34" charset="0"/>
              </a:defRPr>
            </a:lvl3pPr>
            <a:lvl4pPr marL="1600200" indent="-228600" defTabSz="927100" eaLnBrk="0" hangingPunct="0">
              <a:spcBef>
                <a:spcPct val="30000"/>
              </a:spcBef>
              <a:defRPr sz="1200">
                <a:solidFill>
                  <a:schemeClr val="tx1"/>
                </a:solidFill>
                <a:latin typeface="Arial" pitchFamily="34" charset="0"/>
              </a:defRPr>
            </a:lvl4pPr>
            <a:lvl5pPr marL="2057400" indent="-228600" defTabSz="927100" eaLnBrk="0" hangingPunct="0">
              <a:spcBef>
                <a:spcPct val="30000"/>
              </a:spcBef>
              <a:defRPr sz="1200">
                <a:solidFill>
                  <a:schemeClr val="tx1"/>
                </a:solidFill>
                <a:latin typeface="Arial" pitchFamily="34" charset="0"/>
              </a:defRPr>
            </a:lvl5pPr>
            <a:lvl6pPr marL="2514600" indent="-228600" defTabSz="927100" eaLnBrk="0" fontAlgn="base" hangingPunct="0">
              <a:spcBef>
                <a:spcPct val="30000"/>
              </a:spcBef>
              <a:spcAft>
                <a:spcPct val="0"/>
              </a:spcAft>
              <a:defRPr sz="1200">
                <a:solidFill>
                  <a:schemeClr val="tx1"/>
                </a:solidFill>
                <a:latin typeface="Arial" pitchFamily="34" charset="0"/>
              </a:defRPr>
            </a:lvl6pPr>
            <a:lvl7pPr marL="2971800" indent="-228600" defTabSz="927100" eaLnBrk="0" fontAlgn="base" hangingPunct="0">
              <a:spcBef>
                <a:spcPct val="30000"/>
              </a:spcBef>
              <a:spcAft>
                <a:spcPct val="0"/>
              </a:spcAft>
              <a:defRPr sz="1200">
                <a:solidFill>
                  <a:schemeClr val="tx1"/>
                </a:solidFill>
                <a:latin typeface="Arial" pitchFamily="34" charset="0"/>
              </a:defRPr>
            </a:lvl7pPr>
            <a:lvl8pPr marL="3429000" indent="-228600" defTabSz="927100" eaLnBrk="0" fontAlgn="base" hangingPunct="0">
              <a:spcBef>
                <a:spcPct val="30000"/>
              </a:spcBef>
              <a:spcAft>
                <a:spcPct val="0"/>
              </a:spcAft>
              <a:defRPr sz="1200">
                <a:solidFill>
                  <a:schemeClr val="tx1"/>
                </a:solidFill>
                <a:latin typeface="Arial" pitchFamily="34" charset="0"/>
              </a:defRPr>
            </a:lvl8pPr>
            <a:lvl9pPr marL="3886200" indent="-228600" defTabSz="9271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0EB4033-1FFE-4A70-A35A-F937C69F10F1}" type="slidenum">
              <a:rPr lang="nl-BE" altLang="nl-BE" smtClean="0"/>
              <a:pPr eaLnBrk="1" hangingPunct="1">
                <a:spcBef>
                  <a:spcPct val="0"/>
                </a:spcBef>
              </a:pPr>
              <a:t>11</a:t>
            </a:fld>
            <a:endParaRPr lang="nl-BE" altLang="nl-BE" smtClean="0"/>
          </a:p>
        </p:txBody>
      </p:sp>
    </p:spTree>
    <p:extLst>
      <p:ext uri="{BB962C8B-B14F-4D97-AF65-F5344CB8AC3E}">
        <p14:creationId xmlns:p14="http://schemas.microsoft.com/office/powerpoint/2010/main" val="4059113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a:ln/>
        </p:spPr>
      </p:sp>
      <p:sp>
        <p:nvSpPr>
          <p:cNvPr id="31747" name="Tijdelijke aanduiding voor notities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nl-BE" dirty="0" smtClean="0">
                <a:sym typeface="Wingdings" panose="05000000000000000000" pitchFamily="2" charset="2"/>
              </a:rPr>
              <a:t>83,5€</a:t>
            </a:r>
            <a:r>
              <a:rPr lang="nl-BE" baseline="0" dirty="0" smtClean="0">
                <a:sym typeface="Wingdings" panose="05000000000000000000" pitchFamily="2" charset="2"/>
              </a:rPr>
              <a:t> en vertrokken</a:t>
            </a:r>
            <a:endParaRPr lang="nl-BE" dirty="0" smtClean="0">
              <a:sym typeface="Wingdings" panose="05000000000000000000" pitchFamily="2" charset="2"/>
            </a:endParaRPr>
          </a:p>
        </p:txBody>
      </p:sp>
      <p:sp>
        <p:nvSpPr>
          <p:cNvPr id="56324" name="Tijdelijke aanduiding voor dianummer 3"/>
          <p:cNvSpPr>
            <a:spLocks noGrp="1"/>
          </p:cNvSpPr>
          <p:nvPr>
            <p:ph type="sldNum" sz="quarter" idx="5"/>
          </p:nvPr>
        </p:nvSpPr>
        <p:spPr>
          <a:noFill/>
        </p:spPr>
        <p:txBody>
          <a:bodyPr/>
          <a:lstStyle>
            <a:lvl1pPr defTabSz="927100" eaLnBrk="0" hangingPunct="0">
              <a:spcBef>
                <a:spcPct val="30000"/>
              </a:spcBef>
              <a:defRPr sz="1200">
                <a:solidFill>
                  <a:schemeClr val="tx1"/>
                </a:solidFill>
                <a:latin typeface="Arial" pitchFamily="34" charset="0"/>
              </a:defRPr>
            </a:lvl1pPr>
            <a:lvl2pPr marL="742950" indent="-285750" defTabSz="927100" eaLnBrk="0" hangingPunct="0">
              <a:spcBef>
                <a:spcPct val="30000"/>
              </a:spcBef>
              <a:defRPr sz="1200">
                <a:solidFill>
                  <a:schemeClr val="tx1"/>
                </a:solidFill>
                <a:latin typeface="Arial" pitchFamily="34" charset="0"/>
              </a:defRPr>
            </a:lvl2pPr>
            <a:lvl3pPr marL="1143000" indent="-228600" defTabSz="927100" eaLnBrk="0" hangingPunct="0">
              <a:spcBef>
                <a:spcPct val="30000"/>
              </a:spcBef>
              <a:defRPr sz="1200">
                <a:solidFill>
                  <a:schemeClr val="tx1"/>
                </a:solidFill>
                <a:latin typeface="Arial" pitchFamily="34" charset="0"/>
              </a:defRPr>
            </a:lvl3pPr>
            <a:lvl4pPr marL="1600200" indent="-228600" defTabSz="927100" eaLnBrk="0" hangingPunct="0">
              <a:spcBef>
                <a:spcPct val="30000"/>
              </a:spcBef>
              <a:defRPr sz="1200">
                <a:solidFill>
                  <a:schemeClr val="tx1"/>
                </a:solidFill>
                <a:latin typeface="Arial" pitchFamily="34" charset="0"/>
              </a:defRPr>
            </a:lvl4pPr>
            <a:lvl5pPr marL="2057400" indent="-228600" defTabSz="927100" eaLnBrk="0" hangingPunct="0">
              <a:spcBef>
                <a:spcPct val="30000"/>
              </a:spcBef>
              <a:defRPr sz="1200">
                <a:solidFill>
                  <a:schemeClr val="tx1"/>
                </a:solidFill>
                <a:latin typeface="Arial" pitchFamily="34" charset="0"/>
              </a:defRPr>
            </a:lvl5pPr>
            <a:lvl6pPr marL="2514600" indent="-228600" defTabSz="927100" eaLnBrk="0" fontAlgn="base" hangingPunct="0">
              <a:spcBef>
                <a:spcPct val="30000"/>
              </a:spcBef>
              <a:spcAft>
                <a:spcPct val="0"/>
              </a:spcAft>
              <a:defRPr sz="1200">
                <a:solidFill>
                  <a:schemeClr val="tx1"/>
                </a:solidFill>
                <a:latin typeface="Arial" pitchFamily="34" charset="0"/>
              </a:defRPr>
            </a:lvl6pPr>
            <a:lvl7pPr marL="2971800" indent="-228600" defTabSz="927100" eaLnBrk="0" fontAlgn="base" hangingPunct="0">
              <a:spcBef>
                <a:spcPct val="30000"/>
              </a:spcBef>
              <a:spcAft>
                <a:spcPct val="0"/>
              </a:spcAft>
              <a:defRPr sz="1200">
                <a:solidFill>
                  <a:schemeClr val="tx1"/>
                </a:solidFill>
                <a:latin typeface="Arial" pitchFamily="34" charset="0"/>
              </a:defRPr>
            </a:lvl7pPr>
            <a:lvl8pPr marL="3429000" indent="-228600" defTabSz="927100" eaLnBrk="0" fontAlgn="base" hangingPunct="0">
              <a:spcBef>
                <a:spcPct val="30000"/>
              </a:spcBef>
              <a:spcAft>
                <a:spcPct val="0"/>
              </a:spcAft>
              <a:defRPr sz="1200">
                <a:solidFill>
                  <a:schemeClr val="tx1"/>
                </a:solidFill>
                <a:latin typeface="Arial" pitchFamily="34" charset="0"/>
              </a:defRPr>
            </a:lvl8pPr>
            <a:lvl9pPr marL="3886200" indent="-228600" defTabSz="9271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0EB4033-1FFE-4A70-A35A-F937C69F10F1}" type="slidenum">
              <a:rPr lang="nl-BE" altLang="nl-BE" smtClean="0"/>
              <a:pPr eaLnBrk="1" hangingPunct="1">
                <a:spcBef>
                  <a:spcPct val="0"/>
                </a:spcBef>
              </a:pPr>
              <a:t>12</a:t>
            </a:fld>
            <a:endParaRPr lang="nl-BE" altLang="nl-BE" smtClean="0"/>
          </a:p>
        </p:txBody>
      </p:sp>
    </p:spTree>
    <p:extLst>
      <p:ext uri="{BB962C8B-B14F-4D97-AF65-F5344CB8AC3E}">
        <p14:creationId xmlns:p14="http://schemas.microsoft.com/office/powerpoint/2010/main" val="638049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a:ln/>
        </p:spPr>
      </p:sp>
      <p:sp>
        <p:nvSpPr>
          <p:cNvPr id="31747" name="Tijdelijke aanduiding voor notities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nl-BE" dirty="0" smtClean="0">
              <a:sym typeface="Wingdings" panose="05000000000000000000" pitchFamily="2" charset="2"/>
            </a:endParaRPr>
          </a:p>
        </p:txBody>
      </p:sp>
      <p:sp>
        <p:nvSpPr>
          <p:cNvPr id="56324" name="Tijdelijke aanduiding voor dianummer 3"/>
          <p:cNvSpPr>
            <a:spLocks noGrp="1"/>
          </p:cNvSpPr>
          <p:nvPr>
            <p:ph type="sldNum" sz="quarter" idx="5"/>
          </p:nvPr>
        </p:nvSpPr>
        <p:spPr>
          <a:noFill/>
        </p:spPr>
        <p:txBody>
          <a:bodyPr/>
          <a:lstStyle>
            <a:lvl1pPr defTabSz="927100" eaLnBrk="0" hangingPunct="0">
              <a:spcBef>
                <a:spcPct val="30000"/>
              </a:spcBef>
              <a:defRPr sz="1200">
                <a:solidFill>
                  <a:schemeClr val="tx1"/>
                </a:solidFill>
                <a:latin typeface="Arial" pitchFamily="34" charset="0"/>
              </a:defRPr>
            </a:lvl1pPr>
            <a:lvl2pPr marL="742950" indent="-285750" defTabSz="927100" eaLnBrk="0" hangingPunct="0">
              <a:spcBef>
                <a:spcPct val="30000"/>
              </a:spcBef>
              <a:defRPr sz="1200">
                <a:solidFill>
                  <a:schemeClr val="tx1"/>
                </a:solidFill>
                <a:latin typeface="Arial" pitchFamily="34" charset="0"/>
              </a:defRPr>
            </a:lvl2pPr>
            <a:lvl3pPr marL="1143000" indent="-228600" defTabSz="927100" eaLnBrk="0" hangingPunct="0">
              <a:spcBef>
                <a:spcPct val="30000"/>
              </a:spcBef>
              <a:defRPr sz="1200">
                <a:solidFill>
                  <a:schemeClr val="tx1"/>
                </a:solidFill>
                <a:latin typeface="Arial" pitchFamily="34" charset="0"/>
              </a:defRPr>
            </a:lvl3pPr>
            <a:lvl4pPr marL="1600200" indent="-228600" defTabSz="927100" eaLnBrk="0" hangingPunct="0">
              <a:spcBef>
                <a:spcPct val="30000"/>
              </a:spcBef>
              <a:defRPr sz="1200">
                <a:solidFill>
                  <a:schemeClr val="tx1"/>
                </a:solidFill>
                <a:latin typeface="Arial" pitchFamily="34" charset="0"/>
              </a:defRPr>
            </a:lvl4pPr>
            <a:lvl5pPr marL="2057400" indent="-228600" defTabSz="927100" eaLnBrk="0" hangingPunct="0">
              <a:spcBef>
                <a:spcPct val="30000"/>
              </a:spcBef>
              <a:defRPr sz="1200">
                <a:solidFill>
                  <a:schemeClr val="tx1"/>
                </a:solidFill>
                <a:latin typeface="Arial" pitchFamily="34" charset="0"/>
              </a:defRPr>
            </a:lvl5pPr>
            <a:lvl6pPr marL="2514600" indent="-228600" defTabSz="927100" eaLnBrk="0" fontAlgn="base" hangingPunct="0">
              <a:spcBef>
                <a:spcPct val="30000"/>
              </a:spcBef>
              <a:spcAft>
                <a:spcPct val="0"/>
              </a:spcAft>
              <a:defRPr sz="1200">
                <a:solidFill>
                  <a:schemeClr val="tx1"/>
                </a:solidFill>
                <a:latin typeface="Arial" pitchFamily="34" charset="0"/>
              </a:defRPr>
            </a:lvl6pPr>
            <a:lvl7pPr marL="2971800" indent="-228600" defTabSz="927100" eaLnBrk="0" fontAlgn="base" hangingPunct="0">
              <a:spcBef>
                <a:spcPct val="30000"/>
              </a:spcBef>
              <a:spcAft>
                <a:spcPct val="0"/>
              </a:spcAft>
              <a:defRPr sz="1200">
                <a:solidFill>
                  <a:schemeClr val="tx1"/>
                </a:solidFill>
                <a:latin typeface="Arial" pitchFamily="34" charset="0"/>
              </a:defRPr>
            </a:lvl7pPr>
            <a:lvl8pPr marL="3429000" indent="-228600" defTabSz="927100" eaLnBrk="0" fontAlgn="base" hangingPunct="0">
              <a:spcBef>
                <a:spcPct val="30000"/>
              </a:spcBef>
              <a:spcAft>
                <a:spcPct val="0"/>
              </a:spcAft>
              <a:defRPr sz="1200">
                <a:solidFill>
                  <a:schemeClr val="tx1"/>
                </a:solidFill>
                <a:latin typeface="Arial" pitchFamily="34" charset="0"/>
              </a:defRPr>
            </a:lvl8pPr>
            <a:lvl9pPr marL="3886200" indent="-228600" defTabSz="9271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0EB4033-1FFE-4A70-A35A-F937C69F10F1}" type="slidenum">
              <a:rPr lang="nl-BE" altLang="nl-BE" smtClean="0"/>
              <a:pPr eaLnBrk="1" hangingPunct="1">
                <a:spcBef>
                  <a:spcPct val="0"/>
                </a:spcBef>
              </a:pPr>
              <a:t>13</a:t>
            </a:fld>
            <a:endParaRPr lang="nl-BE" altLang="nl-BE" smtClean="0"/>
          </a:p>
        </p:txBody>
      </p:sp>
    </p:spTree>
    <p:extLst>
      <p:ext uri="{BB962C8B-B14F-4D97-AF65-F5344CB8AC3E}">
        <p14:creationId xmlns:p14="http://schemas.microsoft.com/office/powerpoint/2010/main" val="318990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51A26C1C-0F7F-4E1A-9014-438B8528B15D}" type="slidenum">
              <a:rPr lang="nl-BE" smtClean="0"/>
              <a:t>14</a:t>
            </a:fld>
            <a:endParaRPr lang="nl-BE"/>
          </a:p>
        </p:txBody>
      </p:sp>
    </p:spTree>
    <p:extLst>
      <p:ext uri="{BB962C8B-B14F-4D97-AF65-F5344CB8AC3E}">
        <p14:creationId xmlns:p14="http://schemas.microsoft.com/office/powerpoint/2010/main" val="1598590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1BA452F6-9227-472E-A7B2-027107D0689E}" type="slidenum">
              <a:rPr lang="nl-BE" smtClean="0">
                <a:solidFill>
                  <a:prstClr val="black"/>
                </a:solidFill>
              </a:rPr>
              <a:pPr/>
              <a:t>22</a:t>
            </a:fld>
            <a:endParaRPr lang="nl-BE">
              <a:solidFill>
                <a:prstClr val="black"/>
              </a:solidFill>
            </a:endParaRPr>
          </a:p>
        </p:txBody>
      </p:sp>
    </p:spTree>
    <p:extLst>
      <p:ext uri="{BB962C8B-B14F-4D97-AF65-F5344CB8AC3E}">
        <p14:creationId xmlns:p14="http://schemas.microsoft.com/office/powerpoint/2010/main" val="2022481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1BA452F6-9227-472E-A7B2-027107D0689E}" type="slidenum">
              <a:rPr lang="nl-BE" smtClean="0">
                <a:solidFill>
                  <a:prstClr val="black"/>
                </a:solidFill>
              </a:rPr>
              <a:pPr/>
              <a:t>23</a:t>
            </a:fld>
            <a:endParaRPr lang="nl-BE">
              <a:solidFill>
                <a:prstClr val="black"/>
              </a:solidFill>
            </a:endParaRPr>
          </a:p>
        </p:txBody>
      </p:sp>
    </p:spTree>
    <p:extLst>
      <p:ext uri="{BB962C8B-B14F-4D97-AF65-F5344CB8AC3E}">
        <p14:creationId xmlns:p14="http://schemas.microsoft.com/office/powerpoint/2010/main" val="2022481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1BA452F6-9227-472E-A7B2-027107D0689E}" type="slidenum">
              <a:rPr lang="nl-BE" smtClean="0">
                <a:solidFill>
                  <a:prstClr val="black"/>
                </a:solidFill>
              </a:rPr>
              <a:pPr/>
              <a:t>24</a:t>
            </a:fld>
            <a:endParaRPr lang="nl-BE">
              <a:solidFill>
                <a:prstClr val="black"/>
              </a:solidFill>
            </a:endParaRPr>
          </a:p>
        </p:txBody>
      </p:sp>
    </p:spTree>
    <p:extLst>
      <p:ext uri="{BB962C8B-B14F-4D97-AF65-F5344CB8AC3E}">
        <p14:creationId xmlns:p14="http://schemas.microsoft.com/office/powerpoint/2010/main" val="2425427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1BA452F6-9227-472E-A7B2-027107D0689E}" type="slidenum">
              <a:rPr lang="nl-BE" smtClean="0">
                <a:solidFill>
                  <a:prstClr val="black"/>
                </a:solidFill>
              </a:rPr>
              <a:pPr/>
              <a:t>25</a:t>
            </a:fld>
            <a:endParaRPr lang="nl-BE">
              <a:solidFill>
                <a:prstClr val="black"/>
              </a:solidFill>
            </a:endParaRPr>
          </a:p>
        </p:txBody>
      </p:sp>
    </p:spTree>
    <p:extLst>
      <p:ext uri="{BB962C8B-B14F-4D97-AF65-F5344CB8AC3E}">
        <p14:creationId xmlns:p14="http://schemas.microsoft.com/office/powerpoint/2010/main" val="2425427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1BA452F6-9227-472E-A7B2-027107D0689E}" type="slidenum">
              <a:rPr lang="nl-BE" smtClean="0">
                <a:solidFill>
                  <a:prstClr val="black"/>
                </a:solidFill>
              </a:rPr>
              <a:pPr/>
              <a:t>26</a:t>
            </a:fld>
            <a:endParaRPr lang="nl-BE">
              <a:solidFill>
                <a:prstClr val="black"/>
              </a:solidFill>
            </a:endParaRPr>
          </a:p>
        </p:txBody>
      </p:sp>
    </p:spTree>
    <p:extLst>
      <p:ext uri="{BB962C8B-B14F-4D97-AF65-F5344CB8AC3E}">
        <p14:creationId xmlns:p14="http://schemas.microsoft.com/office/powerpoint/2010/main" val="2425427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a:ln/>
        </p:spPr>
      </p:sp>
      <p:sp>
        <p:nvSpPr>
          <p:cNvPr id="31747" name="Tijdelijke aanduiding voor notities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nl-BE" dirty="0" smtClean="0">
              <a:sym typeface="Wingdings" panose="05000000000000000000" pitchFamily="2" charset="2"/>
            </a:endParaRPr>
          </a:p>
        </p:txBody>
      </p:sp>
      <p:sp>
        <p:nvSpPr>
          <p:cNvPr id="56324" name="Tijdelijke aanduiding voor dianummer 3"/>
          <p:cNvSpPr>
            <a:spLocks noGrp="1"/>
          </p:cNvSpPr>
          <p:nvPr>
            <p:ph type="sldNum" sz="quarter" idx="5"/>
          </p:nvPr>
        </p:nvSpPr>
        <p:spPr>
          <a:noFill/>
        </p:spPr>
        <p:txBody>
          <a:bodyPr/>
          <a:lstStyle>
            <a:lvl1pPr defTabSz="927100" eaLnBrk="0" hangingPunct="0">
              <a:spcBef>
                <a:spcPct val="30000"/>
              </a:spcBef>
              <a:defRPr sz="1200">
                <a:solidFill>
                  <a:schemeClr val="tx1"/>
                </a:solidFill>
                <a:latin typeface="Arial" pitchFamily="34" charset="0"/>
              </a:defRPr>
            </a:lvl1pPr>
            <a:lvl2pPr marL="742950" indent="-285750" defTabSz="927100" eaLnBrk="0" hangingPunct="0">
              <a:spcBef>
                <a:spcPct val="30000"/>
              </a:spcBef>
              <a:defRPr sz="1200">
                <a:solidFill>
                  <a:schemeClr val="tx1"/>
                </a:solidFill>
                <a:latin typeface="Arial" pitchFamily="34" charset="0"/>
              </a:defRPr>
            </a:lvl2pPr>
            <a:lvl3pPr marL="1143000" indent="-228600" defTabSz="927100" eaLnBrk="0" hangingPunct="0">
              <a:spcBef>
                <a:spcPct val="30000"/>
              </a:spcBef>
              <a:defRPr sz="1200">
                <a:solidFill>
                  <a:schemeClr val="tx1"/>
                </a:solidFill>
                <a:latin typeface="Arial" pitchFamily="34" charset="0"/>
              </a:defRPr>
            </a:lvl3pPr>
            <a:lvl4pPr marL="1600200" indent="-228600" defTabSz="927100" eaLnBrk="0" hangingPunct="0">
              <a:spcBef>
                <a:spcPct val="30000"/>
              </a:spcBef>
              <a:defRPr sz="1200">
                <a:solidFill>
                  <a:schemeClr val="tx1"/>
                </a:solidFill>
                <a:latin typeface="Arial" pitchFamily="34" charset="0"/>
              </a:defRPr>
            </a:lvl4pPr>
            <a:lvl5pPr marL="2057400" indent="-228600" defTabSz="927100" eaLnBrk="0" hangingPunct="0">
              <a:spcBef>
                <a:spcPct val="30000"/>
              </a:spcBef>
              <a:defRPr sz="1200">
                <a:solidFill>
                  <a:schemeClr val="tx1"/>
                </a:solidFill>
                <a:latin typeface="Arial" pitchFamily="34" charset="0"/>
              </a:defRPr>
            </a:lvl5pPr>
            <a:lvl6pPr marL="2514600" indent="-228600" defTabSz="927100" eaLnBrk="0" fontAlgn="base" hangingPunct="0">
              <a:spcBef>
                <a:spcPct val="30000"/>
              </a:spcBef>
              <a:spcAft>
                <a:spcPct val="0"/>
              </a:spcAft>
              <a:defRPr sz="1200">
                <a:solidFill>
                  <a:schemeClr val="tx1"/>
                </a:solidFill>
                <a:latin typeface="Arial" pitchFamily="34" charset="0"/>
              </a:defRPr>
            </a:lvl6pPr>
            <a:lvl7pPr marL="2971800" indent="-228600" defTabSz="927100" eaLnBrk="0" fontAlgn="base" hangingPunct="0">
              <a:spcBef>
                <a:spcPct val="30000"/>
              </a:spcBef>
              <a:spcAft>
                <a:spcPct val="0"/>
              </a:spcAft>
              <a:defRPr sz="1200">
                <a:solidFill>
                  <a:schemeClr val="tx1"/>
                </a:solidFill>
                <a:latin typeface="Arial" pitchFamily="34" charset="0"/>
              </a:defRPr>
            </a:lvl7pPr>
            <a:lvl8pPr marL="3429000" indent="-228600" defTabSz="927100" eaLnBrk="0" fontAlgn="base" hangingPunct="0">
              <a:spcBef>
                <a:spcPct val="30000"/>
              </a:spcBef>
              <a:spcAft>
                <a:spcPct val="0"/>
              </a:spcAft>
              <a:defRPr sz="1200">
                <a:solidFill>
                  <a:schemeClr val="tx1"/>
                </a:solidFill>
                <a:latin typeface="Arial" pitchFamily="34" charset="0"/>
              </a:defRPr>
            </a:lvl8pPr>
            <a:lvl9pPr marL="3886200" indent="-228600" defTabSz="9271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0EB4033-1FFE-4A70-A35A-F937C69F10F1}" type="slidenum">
              <a:rPr lang="nl-BE" altLang="nl-BE" smtClean="0"/>
              <a:pPr eaLnBrk="1" hangingPunct="1">
                <a:spcBef>
                  <a:spcPct val="0"/>
                </a:spcBef>
              </a:pPr>
              <a:t>2</a:t>
            </a:fld>
            <a:endParaRPr lang="nl-BE" altLang="nl-BE" smtClean="0"/>
          </a:p>
        </p:txBody>
      </p:sp>
    </p:spTree>
    <p:extLst>
      <p:ext uri="{BB962C8B-B14F-4D97-AF65-F5344CB8AC3E}">
        <p14:creationId xmlns:p14="http://schemas.microsoft.com/office/powerpoint/2010/main" val="1480807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1BA452F6-9227-472E-A7B2-027107D0689E}" type="slidenum">
              <a:rPr lang="nl-BE" smtClean="0">
                <a:solidFill>
                  <a:prstClr val="black"/>
                </a:solidFill>
              </a:rPr>
              <a:pPr/>
              <a:t>27</a:t>
            </a:fld>
            <a:endParaRPr lang="nl-BE">
              <a:solidFill>
                <a:prstClr val="black"/>
              </a:solidFill>
            </a:endParaRPr>
          </a:p>
        </p:txBody>
      </p:sp>
    </p:spTree>
    <p:extLst>
      <p:ext uri="{BB962C8B-B14F-4D97-AF65-F5344CB8AC3E}">
        <p14:creationId xmlns:p14="http://schemas.microsoft.com/office/powerpoint/2010/main" val="2425427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nl-BE" dirty="0"/>
          </a:p>
        </p:txBody>
      </p:sp>
      <p:sp>
        <p:nvSpPr>
          <p:cNvPr id="4" name="Tijdelijke aanduiding voor dianummer 3"/>
          <p:cNvSpPr>
            <a:spLocks noGrp="1"/>
          </p:cNvSpPr>
          <p:nvPr>
            <p:ph type="sldNum" sz="quarter" idx="10"/>
          </p:nvPr>
        </p:nvSpPr>
        <p:spPr/>
        <p:txBody>
          <a:bodyPr/>
          <a:lstStyle/>
          <a:p>
            <a:fld id="{1BA452F6-9227-472E-A7B2-027107D0689E}" type="slidenum">
              <a:rPr lang="nl-BE" smtClean="0">
                <a:solidFill>
                  <a:prstClr val="black"/>
                </a:solidFill>
              </a:rPr>
              <a:pPr/>
              <a:t>28</a:t>
            </a:fld>
            <a:endParaRPr lang="nl-BE">
              <a:solidFill>
                <a:prstClr val="black"/>
              </a:solidFill>
            </a:endParaRPr>
          </a:p>
        </p:txBody>
      </p:sp>
    </p:spTree>
    <p:extLst>
      <p:ext uri="{BB962C8B-B14F-4D97-AF65-F5344CB8AC3E}">
        <p14:creationId xmlns:p14="http://schemas.microsoft.com/office/powerpoint/2010/main" val="2425427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nl-BE" dirty="0"/>
          </a:p>
        </p:txBody>
      </p:sp>
      <p:sp>
        <p:nvSpPr>
          <p:cNvPr id="4" name="Tijdelijke aanduiding voor dianummer 3"/>
          <p:cNvSpPr>
            <a:spLocks noGrp="1"/>
          </p:cNvSpPr>
          <p:nvPr>
            <p:ph type="sldNum" sz="quarter" idx="10"/>
          </p:nvPr>
        </p:nvSpPr>
        <p:spPr/>
        <p:txBody>
          <a:bodyPr/>
          <a:lstStyle/>
          <a:p>
            <a:fld id="{1BA452F6-9227-472E-A7B2-027107D0689E}" type="slidenum">
              <a:rPr lang="nl-BE" smtClean="0">
                <a:solidFill>
                  <a:prstClr val="black"/>
                </a:solidFill>
              </a:rPr>
              <a:pPr/>
              <a:t>29</a:t>
            </a:fld>
            <a:endParaRPr lang="nl-BE">
              <a:solidFill>
                <a:prstClr val="black"/>
              </a:solidFill>
            </a:endParaRPr>
          </a:p>
        </p:txBody>
      </p:sp>
    </p:spTree>
    <p:extLst>
      <p:ext uri="{BB962C8B-B14F-4D97-AF65-F5344CB8AC3E}">
        <p14:creationId xmlns:p14="http://schemas.microsoft.com/office/powerpoint/2010/main" val="2425427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nl-BE" dirty="0"/>
          </a:p>
        </p:txBody>
      </p:sp>
      <p:sp>
        <p:nvSpPr>
          <p:cNvPr id="4" name="Tijdelijke aanduiding voor dianummer 3"/>
          <p:cNvSpPr>
            <a:spLocks noGrp="1"/>
          </p:cNvSpPr>
          <p:nvPr>
            <p:ph type="sldNum" sz="quarter" idx="10"/>
          </p:nvPr>
        </p:nvSpPr>
        <p:spPr/>
        <p:txBody>
          <a:bodyPr/>
          <a:lstStyle/>
          <a:p>
            <a:fld id="{1BA452F6-9227-472E-A7B2-027107D0689E}" type="slidenum">
              <a:rPr lang="nl-BE" smtClean="0">
                <a:solidFill>
                  <a:prstClr val="black"/>
                </a:solidFill>
              </a:rPr>
              <a:pPr/>
              <a:t>30</a:t>
            </a:fld>
            <a:endParaRPr lang="nl-BE">
              <a:solidFill>
                <a:prstClr val="black"/>
              </a:solidFill>
            </a:endParaRPr>
          </a:p>
        </p:txBody>
      </p:sp>
    </p:spTree>
    <p:extLst>
      <p:ext uri="{BB962C8B-B14F-4D97-AF65-F5344CB8AC3E}">
        <p14:creationId xmlns:p14="http://schemas.microsoft.com/office/powerpoint/2010/main" val="2425427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1BA452F6-9227-472E-A7B2-027107D0689E}" type="slidenum">
              <a:rPr lang="nl-BE" smtClean="0">
                <a:solidFill>
                  <a:prstClr val="black"/>
                </a:solidFill>
              </a:rPr>
              <a:pPr/>
              <a:t>32</a:t>
            </a:fld>
            <a:endParaRPr lang="nl-BE">
              <a:solidFill>
                <a:prstClr val="black"/>
              </a:solidFill>
            </a:endParaRPr>
          </a:p>
        </p:txBody>
      </p:sp>
    </p:spTree>
    <p:extLst>
      <p:ext uri="{BB962C8B-B14F-4D97-AF65-F5344CB8AC3E}">
        <p14:creationId xmlns:p14="http://schemas.microsoft.com/office/powerpoint/2010/main" val="2425427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1BA452F6-9227-472E-A7B2-027107D0689E}" type="slidenum">
              <a:rPr lang="nl-BE" smtClean="0">
                <a:solidFill>
                  <a:prstClr val="black"/>
                </a:solidFill>
              </a:rPr>
              <a:pPr/>
              <a:t>34</a:t>
            </a:fld>
            <a:endParaRPr lang="nl-BE">
              <a:solidFill>
                <a:prstClr val="black"/>
              </a:solidFill>
            </a:endParaRPr>
          </a:p>
        </p:txBody>
      </p:sp>
    </p:spTree>
    <p:extLst>
      <p:ext uri="{BB962C8B-B14F-4D97-AF65-F5344CB8AC3E}">
        <p14:creationId xmlns:p14="http://schemas.microsoft.com/office/powerpoint/2010/main" val="2022481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ltLang="nl-BE" dirty="0" err="1" smtClean="0"/>
              <a:t>Vb</a:t>
            </a:r>
            <a:r>
              <a:rPr lang="nl-BE" altLang="nl-BE" dirty="0" smtClean="0"/>
              <a:t>,  Karin haar NBJ van 2017 = 5000 euro   ze wordt 1/4/2017  25 jaar</a:t>
            </a:r>
          </a:p>
          <a:p>
            <a:r>
              <a:rPr lang="nl-BE" altLang="nl-BE" dirty="0" smtClean="0"/>
              <a:t>Kwartaal 1,2 en 3 blijft ze aangesloten als student ondernemer met vrijstelling van bijdragen </a:t>
            </a:r>
          </a:p>
          <a:p>
            <a:r>
              <a:rPr lang="nl-BE" altLang="nl-BE" dirty="0" smtClean="0"/>
              <a:t>Kwartaal 4 schakelt ze om naar hoofdberoep, hier dient ze de minimum in hoofdberoep te betalen</a:t>
            </a:r>
          </a:p>
          <a:p>
            <a:endParaRPr lang="nl-BE" altLang="nl-BE" dirty="0" smtClean="0"/>
          </a:p>
          <a:p>
            <a:r>
              <a:rPr lang="nl-BE" altLang="nl-BE" dirty="0" err="1" smtClean="0"/>
              <a:t>Vb</a:t>
            </a:r>
            <a:r>
              <a:rPr lang="nl-BE" altLang="nl-BE" dirty="0" smtClean="0"/>
              <a:t>  </a:t>
            </a:r>
            <a:r>
              <a:rPr lang="nl-BE" altLang="nl-BE" dirty="0" err="1" smtClean="0"/>
              <a:t>karin</a:t>
            </a:r>
            <a:r>
              <a:rPr lang="nl-BE" altLang="nl-BE" dirty="0" smtClean="0"/>
              <a:t> haar NBJ van 2017 = 5000 euro   ze wordt 17/11/2017  25 jaar</a:t>
            </a:r>
          </a:p>
          <a:p>
            <a:r>
              <a:rPr lang="nl-BE" altLang="nl-BE" dirty="0" smtClean="0"/>
              <a:t>Idem </a:t>
            </a:r>
            <a:r>
              <a:rPr lang="nl-BE" altLang="nl-BE" dirty="0" err="1" smtClean="0"/>
              <a:t>vb</a:t>
            </a:r>
            <a:r>
              <a:rPr lang="nl-BE" altLang="nl-BE" dirty="0" smtClean="0"/>
              <a:t> 1</a:t>
            </a:r>
          </a:p>
          <a:p>
            <a:endParaRPr lang="nl-BE" dirty="0"/>
          </a:p>
        </p:txBody>
      </p:sp>
      <p:sp>
        <p:nvSpPr>
          <p:cNvPr id="4" name="Tijdelijke aanduiding voor dianummer 3"/>
          <p:cNvSpPr>
            <a:spLocks noGrp="1"/>
          </p:cNvSpPr>
          <p:nvPr>
            <p:ph type="sldNum" sz="quarter" idx="10"/>
          </p:nvPr>
        </p:nvSpPr>
        <p:spPr/>
        <p:txBody>
          <a:bodyPr/>
          <a:lstStyle/>
          <a:p>
            <a:fld id="{1BA452F6-9227-472E-A7B2-027107D0689E}" type="slidenum">
              <a:rPr lang="nl-BE" smtClean="0">
                <a:solidFill>
                  <a:prstClr val="black"/>
                </a:solidFill>
              </a:rPr>
              <a:pPr/>
              <a:t>35</a:t>
            </a:fld>
            <a:endParaRPr lang="nl-BE">
              <a:solidFill>
                <a:prstClr val="black"/>
              </a:solidFill>
            </a:endParaRPr>
          </a:p>
        </p:txBody>
      </p:sp>
    </p:spTree>
    <p:extLst>
      <p:ext uri="{BB962C8B-B14F-4D97-AF65-F5344CB8AC3E}">
        <p14:creationId xmlns:p14="http://schemas.microsoft.com/office/powerpoint/2010/main" val="410024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ltLang="nl-BE" dirty="0" err="1" smtClean="0"/>
              <a:t>Vb</a:t>
            </a:r>
            <a:r>
              <a:rPr lang="nl-BE" altLang="nl-BE" dirty="0" smtClean="0"/>
              <a:t>,  Karin haar NBJ van 2017 = 5000 euro   ze wordt 1/4/2017  25 jaar</a:t>
            </a:r>
          </a:p>
          <a:p>
            <a:r>
              <a:rPr lang="nl-BE" altLang="nl-BE" dirty="0" smtClean="0"/>
              <a:t>Kwartaal 1,2 en 3 blijft ze aangesloten als student ondernemer met vrijstelling van bijdragen </a:t>
            </a:r>
          </a:p>
          <a:p>
            <a:r>
              <a:rPr lang="nl-BE" altLang="nl-BE" dirty="0" smtClean="0"/>
              <a:t>Kwartaal 4 schakelt ze om naar hoofdberoep, hier dient ze de minimum in hoofdberoep te betalen</a:t>
            </a:r>
          </a:p>
          <a:p>
            <a:endParaRPr lang="nl-BE" altLang="nl-BE" dirty="0" smtClean="0"/>
          </a:p>
          <a:p>
            <a:r>
              <a:rPr lang="nl-BE" altLang="nl-BE" dirty="0" err="1" smtClean="0"/>
              <a:t>Vb</a:t>
            </a:r>
            <a:r>
              <a:rPr lang="nl-BE" altLang="nl-BE" dirty="0" smtClean="0"/>
              <a:t>  </a:t>
            </a:r>
            <a:r>
              <a:rPr lang="nl-BE" altLang="nl-BE" dirty="0" err="1" smtClean="0"/>
              <a:t>karin</a:t>
            </a:r>
            <a:r>
              <a:rPr lang="nl-BE" altLang="nl-BE" dirty="0" smtClean="0"/>
              <a:t> haar NBJ van 2017 = 5000 euro   ze wordt 17/11/2017  25 jaar</a:t>
            </a:r>
          </a:p>
          <a:p>
            <a:r>
              <a:rPr lang="nl-BE" altLang="nl-BE" dirty="0" smtClean="0"/>
              <a:t>Idem </a:t>
            </a:r>
            <a:r>
              <a:rPr lang="nl-BE" altLang="nl-BE" dirty="0" err="1" smtClean="0"/>
              <a:t>vb</a:t>
            </a:r>
            <a:r>
              <a:rPr lang="nl-BE" altLang="nl-BE" dirty="0" smtClean="0"/>
              <a:t> 1</a:t>
            </a:r>
          </a:p>
          <a:p>
            <a:endParaRPr lang="nl-BE" dirty="0"/>
          </a:p>
        </p:txBody>
      </p:sp>
      <p:sp>
        <p:nvSpPr>
          <p:cNvPr id="4" name="Tijdelijke aanduiding voor dianummer 3"/>
          <p:cNvSpPr>
            <a:spLocks noGrp="1"/>
          </p:cNvSpPr>
          <p:nvPr>
            <p:ph type="sldNum" sz="quarter" idx="10"/>
          </p:nvPr>
        </p:nvSpPr>
        <p:spPr/>
        <p:txBody>
          <a:bodyPr/>
          <a:lstStyle/>
          <a:p>
            <a:fld id="{1BA452F6-9227-472E-A7B2-027107D0689E}" type="slidenum">
              <a:rPr lang="nl-BE" smtClean="0">
                <a:solidFill>
                  <a:prstClr val="black"/>
                </a:solidFill>
              </a:rPr>
              <a:pPr/>
              <a:t>36</a:t>
            </a:fld>
            <a:endParaRPr lang="nl-BE">
              <a:solidFill>
                <a:prstClr val="black"/>
              </a:solidFill>
            </a:endParaRPr>
          </a:p>
        </p:txBody>
      </p:sp>
    </p:spTree>
    <p:extLst>
      <p:ext uri="{BB962C8B-B14F-4D97-AF65-F5344CB8AC3E}">
        <p14:creationId xmlns:p14="http://schemas.microsoft.com/office/powerpoint/2010/main" val="410024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a:ln/>
        </p:spPr>
      </p:sp>
      <p:sp>
        <p:nvSpPr>
          <p:cNvPr id="31747" name="Tijdelijke aanduiding voor notities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nl-BE" dirty="0" smtClean="0">
                <a:sym typeface="Wingdings" panose="05000000000000000000" pitchFamily="2" charset="2"/>
              </a:rPr>
              <a:t>Doel KBO : administratieve vereenvoudiging maar ook controle vanuit de overheid</a:t>
            </a:r>
          </a:p>
        </p:txBody>
      </p:sp>
      <p:sp>
        <p:nvSpPr>
          <p:cNvPr id="56324" name="Tijdelijke aanduiding voor dianummer 3"/>
          <p:cNvSpPr>
            <a:spLocks noGrp="1"/>
          </p:cNvSpPr>
          <p:nvPr>
            <p:ph type="sldNum" sz="quarter" idx="5"/>
          </p:nvPr>
        </p:nvSpPr>
        <p:spPr>
          <a:noFill/>
        </p:spPr>
        <p:txBody>
          <a:bodyPr/>
          <a:lstStyle>
            <a:lvl1pPr defTabSz="927100" eaLnBrk="0" hangingPunct="0">
              <a:spcBef>
                <a:spcPct val="30000"/>
              </a:spcBef>
              <a:defRPr sz="1200">
                <a:solidFill>
                  <a:schemeClr val="tx1"/>
                </a:solidFill>
                <a:latin typeface="Arial" pitchFamily="34" charset="0"/>
              </a:defRPr>
            </a:lvl1pPr>
            <a:lvl2pPr marL="742950" indent="-285750" defTabSz="927100" eaLnBrk="0" hangingPunct="0">
              <a:spcBef>
                <a:spcPct val="30000"/>
              </a:spcBef>
              <a:defRPr sz="1200">
                <a:solidFill>
                  <a:schemeClr val="tx1"/>
                </a:solidFill>
                <a:latin typeface="Arial" pitchFamily="34" charset="0"/>
              </a:defRPr>
            </a:lvl2pPr>
            <a:lvl3pPr marL="1143000" indent="-228600" defTabSz="927100" eaLnBrk="0" hangingPunct="0">
              <a:spcBef>
                <a:spcPct val="30000"/>
              </a:spcBef>
              <a:defRPr sz="1200">
                <a:solidFill>
                  <a:schemeClr val="tx1"/>
                </a:solidFill>
                <a:latin typeface="Arial" pitchFamily="34" charset="0"/>
              </a:defRPr>
            </a:lvl3pPr>
            <a:lvl4pPr marL="1600200" indent="-228600" defTabSz="927100" eaLnBrk="0" hangingPunct="0">
              <a:spcBef>
                <a:spcPct val="30000"/>
              </a:spcBef>
              <a:defRPr sz="1200">
                <a:solidFill>
                  <a:schemeClr val="tx1"/>
                </a:solidFill>
                <a:latin typeface="Arial" pitchFamily="34" charset="0"/>
              </a:defRPr>
            </a:lvl4pPr>
            <a:lvl5pPr marL="2057400" indent="-228600" defTabSz="927100" eaLnBrk="0" hangingPunct="0">
              <a:spcBef>
                <a:spcPct val="30000"/>
              </a:spcBef>
              <a:defRPr sz="1200">
                <a:solidFill>
                  <a:schemeClr val="tx1"/>
                </a:solidFill>
                <a:latin typeface="Arial" pitchFamily="34" charset="0"/>
              </a:defRPr>
            </a:lvl5pPr>
            <a:lvl6pPr marL="2514600" indent="-228600" defTabSz="927100" eaLnBrk="0" fontAlgn="base" hangingPunct="0">
              <a:spcBef>
                <a:spcPct val="30000"/>
              </a:spcBef>
              <a:spcAft>
                <a:spcPct val="0"/>
              </a:spcAft>
              <a:defRPr sz="1200">
                <a:solidFill>
                  <a:schemeClr val="tx1"/>
                </a:solidFill>
                <a:latin typeface="Arial" pitchFamily="34" charset="0"/>
              </a:defRPr>
            </a:lvl6pPr>
            <a:lvl7pPr marL="2971800" indent="-228600" defTabSz="927100" eaLnBrk="0" fontAlgn="base" hangingPunct="0">
              <a:spcBef>
                <a:spcPct val="30000"/>
              </a:spcBef>
              <a:spcAft>
                <a:spcPct val="0"/>
              </a:spcAft>
              <a:defRPr sz="1200">
                <a:solidFill>
                  <a:schemeClr val="tx1"/>
                </a:solidFill>
                <a:latin typeface="Arial" pitchFamily="34" charset="0"/>
              </a:defRPr>
            </a:lvl7pPr>
            <a:lvl8pPr marL="3429000" indent="-228600" defTabSz="927100" eaLnBrk="0" fontAlgn="base" hangingPunct="0">
              <a:spcBef>
                <a:spcPct val="30000"/>
              </a:spcBef>
              <a:spcAft>
                <a:spcPct val="0"/>
              </a:spcAft>
              <a:defRPr sz="1200">
                <a:solidFill>
                  <a:schemeClr val="tx1"/>
                </a:solidFill>
                <a:latin typeface="Arial" pitchFamily="34" charset="0"/>
              </a:defRPr>
            </a:lvl8pPr>
            <a:lvl9pPr marL="3886200" indent="-228600" defTabSz="9271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0EB4033-1FFE-4A70-A35A-F937C69F10F1}" type="slidenum">
              <a:rPr lang="nl-BE" altLang="nl-BE" smtClean="0"/>
              <a:pPr eaLnBrk="1" hangingPunct="1">
                <a:spcBef>
                  <a:spcPct val="0"/>
                </a:spcBef>
              </a:pPr>
              <a:t>3</a:t>
            </a:fld>
            <a:endParaRPr lang="nl-BE" altLang="nl-BE" smtClean="0"/>
          </a:p>
        </p:txBody>
      </p:sp>
    </p:spTree>
    <p:extLst>
      <p:ext uri="{BB962C8B-B14F-4D97-AF65-F5344CB8AC3E}">
        <p14:creationId xmlns:p14="http://schemas.microsoft.com/office/powerpoint/2010/main" val="1505098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a:ln/>
        </p:spPr>
      </p:sp>
      <p:sp>
        <p:nvSpPr>
          <p:cNvPr id="31747" name="Tijdelijke aanduiding voor notities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nl-BE" dirty="0" smtClean="0">
                <a:sym typeface="Wingdings" panose="05000000000000000000" pitchFamily="2" charset="2"/>
              </a:rPr>
              <a:t>Ter bescherming van de ondernemer maar ook ter bescherming van de particuliere</a:t>
            </a:r>
            <a:r>
              <a:rPr lang="nl-BE" baseline="0" dirty="0" smtClean="0">
                <a:sym typeface="Wingdings" panose="05000000000000000000" pitchFamily="2" charset="2"/>
              </a:rPr>
              <a:t> klanten</a:t>
            </a:r>
          </a:p>
          <a:p>
            <a:pPr>
              <a:defRPr/>
            </a:pPr>
            <a:endParaRPr lang="nl-BE" baseline="0" dirty="0" smtClean="0">
              <a:sym typeface="Wingdings" panose="05000000000000000000" pitchFamily="2" charset="2"/>
            </a:endParaRPr>
          </a:p>
          <a:p>
            <a:pPr>
              <a:defRPr/>
            </a:pPr>
            <a:r>
              <a:rPr lang="nl-BE" baseline="0" dirty="0" smtClean="0">
                <a:sym typeface="Wingdings" panose="05000000000000000000" pitchFamily="2" charset="2"/>
              </a:rPr>
              <a:t>Je mag niet zomaar starten : bewijs van getuigschrift bedrijfsbeheer kunnen leveren via diploma, heb je dit niet , dan zijn er een aantal opties :</a:t>
            </a:r>
          </a:p>
          <a:p>
            <a:pPr>
              <a:defRPr/>
            </a:pPr>
            <a:r>
              <a:rPr lang="nl-BE" baseline="0" dirty="0" smtClean="0">
                <a:sym typeface="Wingdings" panose="05000000000000000000" pitchFamily="2" charset="2"/>
              </a:rPr>
              <a:t>	iemand in je familiale omgeving  partner, ouders broer, zus , kinderen die het bewijs wel kunnen leveren</a:t>
            </a:r>
          </a:p>
          <a:p>
            <a:pPr>
              <a:defRPr/>
            </a:pPr>
            <a:r>
              <a:rPr lang="nl-BE" baseline="0" dirty="0" smtClean="0">
                <a:sym typeface="Wingdings" panose="05000000000000000000" pitchFamily="2" charset="2"/>
              </a:rPr>
              <a:t>	opleiding bij </a:t>
            </a:r>
            <a:r>
              <a:rPr lang="nl-BE" baseline="0" dirty="0" err="1" smtClean="0">
                <a:sym typeface="Wingdings" panose="05000000000000000000" pitchFamily="2" charset="2"/>
              </a:rPr>
              <a:t>Syntra</a:t>
            </a:r>
            <a:r>
              <a:rPr lang="nl-BE" baseline="0" dirty="0" smtClean="0">
                <a:sym typeface="Wingdings" panose="05000000000000000000" pitchFamily="2" charset="2"/>
              </a:rPr>
              <a:t> (soms een kwestie van weken , meestal enkele maanden</a:t>
            </a:r>
            <a:endParaRPr lang="nl-BE" dirty="0" smtClean="0">
              <a:sym typeface="Wingdings" panose="05000000000000000000" pitchFamily="2" charset="2"/>
            </a:endParaRPr>
          </a:p>
        </p:txBody>
      </p:sp>
      <p:sp>
        <p:nvSpPr>
          <p:cNvPr id="56324" name="Tijdelijke aanduiding voor dianummer 3"/>
          <p:cNvSpPr>
            <a:spLocks noGrp="1"/>
          </p:cNvSpPr>
          <p:nvPr>
            <p:ph type="sldNum" sz="quarter" idx="5"/>
          </p:nvPr>
        </p:nvSpPr>
        <p:spPr>
          <a:noFill/>
        </p:spPr>
        <p:txBody>
          <a:bodyPr/>
          <a:lstStyle>
            <a:lvl1pPr defTabSz="927100" eaLnBrk="0" hangingPunct="0">
              <a:spcBef>
                <a:spcPct val="30000"/>
              </a:spcBef>
              <a:defRPr sz="1200">
                <a:solidFill>
                  <a:schemeClr val="tx1"/>
                </a:solidFill>
                <a:latin typeface="Arial" pitchFamily="34" charset="0"/>
              </a:defRPr>
            </a:lvl1pPr>
            <a:lvl2pPr marL="742950" indent="-285750" defTabSz="927100" eaLnBrk="0" hangingPunct="0">
              <a:spcBef>
                <a:spcPct val="30000"/>
              </a:spcBef>
              <a:defRPr sz="1200">
                <a:solidFill>
                  <a:schemeClr val="tx1"/>
                </a:solidFill>
                <a:latin typeface="Arial" pitchFamily="34" charset="0"/>
              </a:defRPr>
            </a:lvl2pPr>
            <a:lvl3pPr marL="1143000" indent="-228600" defTabSz="927100" eaLnBrk="0" hangingPunct="0">
              <a:spcBef>
                <a:spcPct val="30000"/>
              </a:spcBef>
              <a:defRPr sz="1200">
                <a:solidFill>
                  <a:schemeClr val="tx1"/>
                </a:solidFill>
                <a:latin typeface="Arial" pitchFamily="34" charset="0"/>
              </a:defRPr>
            </a:lvl3pPr>
            <a:lvl4pPr marL="1600200" indent="-228600" defTabSz="927100" eaLnBrk="0" hangingPunct="0">
              <a:spcBef>
                <a:spcPct val="30000"/>
              </a:spcBef>
              <a:defRPr sz="1200">
                <a:solidFill>
                  <a:schemeClr val="tx1"/>
                </a:solidFill>
                <a:latin typeface="Arial" pitchFamily="34" charset="0"/>
              </a:defRPr>
            </a:lvl4pPr>
            <a:lvl5pPr marL="2057400" indent="-228600" defTabSz="927100" eaLnBrk="0" hangingPunct="0">
              <a:spcBef>
                <a:spcPct val="30000"/>
              </a:spcBef>
              <a:defRPr sz="1200">
                <a:solidFill>
                  <a:schemeClr val="tx1"/>
                </a:solidFill>
                <a:latin typeface="Arial" pitchFamily="34" charset="0"/>
              </a:defRPr>
            </a:lvl5pPr>
            <a:lvl6pPr marL="2514600" indent="-228600" defTabSz="927100" eaLnBrk="0" fontAlgn="base" hangingPunct="0">
              <a:spcBef>
                <a:spcPct val="30000"/>
              </a:spcBef>
              <a:spcAft>
                <a:spcPct val="0"/>
              </a:spcAft>
              <a:defRPr sz="1200">
                <a:solidFill>
                  <a:schemeClr val="tx1"/>
                </a:solidFill>
                <a:latin typeface="Arial" pitchFamily="34" charset="0"/>
              </a:defRPr>
            </a:lvl6pPr>
            <a:lvl7pPr marL="2971800" indent="-228600" defTabSz="927100" eaLnBrk="0" fontAlgn="base" hangingPunct="0">
              <a:spcBef>
                <a:spcPct val="30000"/>
              </a:spcBef>
              <a:spcAft>
                <a:spcPct val="0"/>
              </a:spcAft>
              <a:defRPr sz="1200">
                <a:solidFill>
                  <a:schemeClr val="tx1"/>
                </a:solidFill>
                <a:latin typeface="Arial" pitchFamily="34" charset="0"/>
              </a:defRPr>
            </a:lvl7pPr>
            <a:lvl8pPr marL="3429000" indent="-228600" defTabSz="927100" eaLnBrk="0" fontAlgn="base" hangingPunct="0">
              <a:spcBef>
                <a:spcPct val="30000"/>
              </a:spcBef>
              <a:spcAft>
                <a:spcPct val="0"/>
              </a:spcAft>
              <a:defRPr sz="1200">
                <a:solidFill>
                  <a:schemeClr val="tx1"/>
                </a:solidFill>
                <a:latin typeface="Arial" pitchFamily="34" charset="0"/>
              </a:defRPr>
            </a:lvl8pPr>
            <a:lvl9pPr marL="3886200" indent="-228600" defTabSz="9271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0EB4033-1FFE-4A70-A35A-F937C69F10F1}" type="slidenum">
              <a:rPr lang="nl-BE" altLang="nl-BE" smtClean="0"/>
              <a:pPr eaLnBrk="1" hangingPunct="1">
                <a:spcBef>
                  <a:spcPct val="0"/>
                </a:spcBef>
              </a:pPr>
              <a:t>4</a:t>
            </a:fld>
            <a:endParaRPr lang="nl-BE" altLang="nl-BE" smtClean="0"/>
          </a:p>
        </p:txBody>
      </p:sp>
    </p:spTree>
    <p:extLst>
      <p:ext uri="{BB962C8B-B14F-4D97-AF65-F5344CB8AC3E}">
        <p14:creationId xmlns:p14="http://schemas.microsoft.com/office/powerpoint/2010/main" val="1271907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a:ln/>
        </p:spPr>
      </p:sp>
      <p:sp>
        <p:nvSpPr>
          <p:cNvPr id="31747" name="Tijdelijke aanduiding voor notities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nl-BE" dirty="0" smtClean="0">
              <a:sym typeface="Wingdings" panose="05000000000000000000" pitchFamily="2" charset="2"/>
            </a:endParaRPr>
          </a:p>
        </p:txBody>
      </p:sp>
      <p:sp>
        <p:nvSpPr>
          <p:cNvPr id="56324" name="Tijdelijke aanduiding voor dianummer 3"/>
          <p:cNvSpPr>
            <a:spLocks noGrp="1"/>
          </p:cNvSpPr>
          <p:nvPr>
            <p:ph type="sldNum" sz="quarter" idx="5"/>
          </p:nvPr>
        </p:nvSpPr>
        <p:spPr>
          <a:noFill/>
        </p:spPr>
        <p:txBody>
          <a:bodyPr/>
          <a:lstStyle>
            <a:lvl1pPr defTabSz="927100" eaLnBrk="0" hangingPunct="0">
              <a:spcBef>
                <a:spcPct val="30000"/>
              </a:spcBef>
              <a:defRPr sz="1200">
                <a:solidFill>
                  <a:schemeClr val="tx1"/>
                </a:solidFill>
                <a:latin typeface="Arial" pitchFamily="34" charset="0"/>
              </a:defRPr>
            </a:lvl1pPr>
            <a:lvl2pPr marL="742950" indent="-285750" defTabSz="927100" eaLnBrk="0" hangingPunct="0">
              <a:spcBef>
                <a:spcPct val="30000"/>
              </a:spcBef>
              <a:defRPr sz="1200">
                <a:solidFill>
                  <a:schemeClr val="tx1"/>
                </a:solidFill>
                <a:latin typeface="Arial" pitchFamily="34" charset="0"/>
              </a:defRPr>
            </a:lvl2pPr>
            <a:lvl3pPr marL="1143000" indent="-228600" defTabSz="927100" eaLnBrk="0" hangingPunct="0">
              <a:spcBef>
                <a:spcPct val="30000"/>
              </a:spcBef>
              <a:defRPr sz="1200">
                <a:solidFill>
                  <a:schemeClr val="tx1"/>
                </a:solidFill>
                <a:latin typeface="Arial" pitchFamily="34" charset="0"/>
              </a:defRPr>
            </a:lvl3pPr>
            <a:lvl4pPr marL="1600200" indent="-228600" defTabSz="927100" eaLnBrk="0" hangingPunct="0">
              <a:spcBef>
                <a:spcPct val="30000"/>
              </a:spcBef>
              <a:defRPr sz="1200">
                <a:solidFill>
                  <a:schemeClr val="tx1"/>
                </a:solidFill>
                <a:latin typeface="Arial" pitchFamily="34" charset="0"/>
              </a:defRPr>
            </a:lvl4pPr>
            <a:lvl5pPr marL="2057400" indent="-228600" defTabSz="927100" eaLnBrk="0" hangingPunct="0">
              <a:spcBef>
                <a:spcPct val="30000"/>
              </a:spcBef>
              <a:defRPr sz="1200">
                <a:solidFill>
                  <a:schemeClr val="tx1"/>
                </a:solidFill>
                <a:latin typeface="Arial" pitchFamily="34" charset="0"/>
              </a:defRPr>
            </a:lvl5pPr>
            <a:lvl6pPr marL="2514600" indent="-228600" defTabSz="927100" eaLnBrk="0" fontAlgn="base" hangingPunct="0">
              <a:spcBef>
                <a:spcPct val="30000"/>
              </a:spcBef>
              <a:spcAft>
                <a:spcPct val="0"/>
              </a:spcAft>
              <a:defRPr sz="1200">
                <a:solidFill>
                  <a:schemeClr val="tx1"/>
                </a:solidFill>
                <a:latin typeface="Arial" pitchFamily="34" charset="0"/>
              </a:defRPr>
            </a:lvl6pPr>
            <a:lvl7pPr marL="2971800" indent="-228600" defTabSz="927100" eaLnBrk="0" fontAlgn="base" hangingPunct="0">
              <a:spcBef>
                <a:spcPct val="30000"/>
              </a:spcBef>
              <a:spcAft>
                <a:spcPct val="0"/>
              </a:spcAft>
              <a:defRPr sz="1200">
                <a:solidFill>
                  <a:schemeClr val="tx1"/>
                </a:solidFill>
                <a:latin typeface="Arial" pitchFamily="34" charset="0"/>
              </a:defRPr>
            </a:lvl7pPr>
            <a:lvl8pPr marL="3429000" indent="-228600" defTabSz="927100" eaLnBrk="0" fontAlgn="base" hangingPunct="0">
              <a:spcBef>
                <a:spcPct val="30000"/>
              </a:spcBef>
              <a:spcAft>
                <a:spcPct val="0"/>
              </a:spcAft>
              <a:defRPr sz="1200">
                <a:solidFill>
                  <a:schemeClr val="tx1"/>
                </a:solidFill>
                <a:latin typeface="Arial" pitchFamily="34" charset="0"/>
              </a:defRPr>
            </a:lvl8pPr>
            <a:lvl9pPr marL="3886200" indent="-228600" defTabSz="9271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0EB4033-1FFE-4A70-A35A-F937C69F10F1}" type="slidenum">
              <a:rPr lang="nl-BE" altLang="nl-BE" smtClean="0"/>
              <a:pPr eaLnBrk="1" hangingPunct="1">
                <a:spcBef>
                  <a:spcPct val="0"/>
                </a:spcBef>
              </a:pPr>
              <a:t>5</a:t>
            </a:fld>
            <a:endParaRPr lang="nl-BE" altLang="nl-BE" smtClean="0"/>
          </a:p>
        </p:txBody>
      </p:sp>
    </p:spTree>
    <p:extLst>
      <p:ext uri="{BB962C8B-B14F-4D97-AF65-F5344CB8AC3E}">
        <p14:creationId xmlns:p14="http://schemas.microsoft.com/office/powerpoint/2010/main" val="3235775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a:ln/>
        </p:spPr>
      </p:sp>
      <p:sp>
        <p:nvSpPr>
          <p:cNvPr id="31747" name="Tijdelijke aanduiding voor notities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nl-BE" dirty="0" smtClean="0">
              <a:sym typeface="Wingdings" panose="05000000000000000000" pitchFamily="2" charset="2"/>
            </a:endParaRPr>
          </a:p>
        </p:txBody>
      </p:sp>
      <p:sp>
        <p:nvSpPr>
          <p:cNvPr id="56324" name="Tijdelijke aanduiding voor dianummer 3"/>
          <p:cNvSpPr>
            <a:spLocks noGrp="1"/>
          </p:cNvSpPr>
          <p:nvPr>
            <p:ph type="sldNum" sz="quarter" idx="5"/>
          </p:nvPr>
        </p:nvSpPr>
        <p:spPr>
          <a:noFill/>
        </p:spPr>
        <p:txBody>
          <a:bodyPr/>
          <a:lstStyle>
            <a:lvl1pPr defTabSz="927100" eaLnBrk="0" hangingPunct="0">
              <a:spcBef>
                <a:spcPct val="30000"/>
              </a:spcBef>
              <a:defRPr sz="1200">
                <a:solidFill>
                  <a:schemeClr val="tx1"/>
                </a:solidFill>
                <a:latin typeface="Arial" pitchFamily="34" charset="0"/>
              </a:defRPr>
            </a:lvl1pPr>
            <a:lvl2pPr marL="742950" indent="-285750" defTabSz="927100" eaLnBrk="0" hangingPunct="0">
              <a:spcBef>
                <a:spcPct val="30000"/>
              </a:spcBef>
              <a:defRPr sz="1200">
                <a:solidFill>
                  <a:schemeClr val="tx1"/>
                </a:solidFill>
                <a:latin typeface="Arial" pitchFamily="34" charset="0"/>
              </a:defRPr>
            </a:lvl2pPr>
            <a:lvl3pPr marL="1143000" indent="-228600" defTabSz="927100" eaLnBrk="0" hangingPunct="0">
              <a:spcBef>
                <a:spcPct val="30000"/>
              </a:spcBef>
              <a:defRPr sz="1200">
                <a:solidFill>
                  <a:schemeClr val="tx1"/>
                </a:solidFill>
                <a:latin typeface="Arial" pitchFamily="34" charset="0"/>
              </a:defRPr>
            </a:lvl3pPr>
            <a:lvl4pPr marL="1600200" indent="-228600" defTabSz="927100" eaLnBrk="0" hangingPunct="0">
              <a:spcBef>
                <a:spcPct val="30000"/>
              </a:spcBef>
              <a:defRPr sz="1200">
                <a:solidFill>
                  <a:schemeClr val="tx1"/>
                </a:solidFill>
                <a:latin typeface="Arial" pitchFamily="34" charset="0"/>
              </a:defRPr>
            </a:lvl4pPr>
            <a:lvl5pPr marL="2057400" indent="-228600" defTabSz="927100" eaLnBrk="0" hangingPunct="0">
              <a:spcBef>
                <a:spcPct val="30000"/>
              </a:spcBef>
              <a:defRPr sz="1200">
                <a:solidFill>
                  <a:schemeClr val="tx1"/>
                </a:solidFill>
                <a:latin typeface="Arial" pitchFamily="34" charset="0"/>
              </a:defRPr>
            </a:lvl5pPr>
            <a:lvl6pPr marL="2514600" indent="-228600" defTabSz="927100" eaLnBrk="0" fontAlgn="base" hangingPunct="0">
              <a:spcBef>
                <a:spcPct val="30000"/>
              </a:spcBef>
              <a:spcAft>
                <a:spcPct val="0"/>
              </a:spcAft>
              <a:defRPr sz="1200">
                <a:solidFill>
                  <a:schemeClr val="tx1"/>
                </a:solidFill>
                <a:latin typeface="Arial" pitchFamily="34" charset="0"/>
              </a:defRPr>
            </a:lvl6pPr>
            <a:lvl7pPr marL="2971800" indent="-228600" defTabSz="927100" eaLnBrk="0" fontAlgn="base" hangingPunct="0">
              <a:spcBef>
                <a:spcPct val="30000"/>
              </a:spcBef>
              <a:spcAft>
                <a:spcPct val="0"/>
              </a:spcAft>
              <a:defRPr sz="1200">
                <a:solidFill>
                  <a:schemeClr val="tx1"/>
                </a:solidFill>
                <a:latin typeface="Arial" pitchFamily="34" charset="0"/>
              </a:defRPr>
            </a:lvl7pPr>
            <a:lvl8pPr marL="3429000" indent="-228600" defTabSz="927100" eaLnBrk="0" fontAlgn="base" hangingPunct="0">
              <a:spcBef>
                <a:spcPct val="30000"/>
              </a:spcBef>
              <a:spcAft>
                <a:spcPct val="0"/>
              </a:spcAft>
              <a:defRPr sz="1200">
                <a:solidFill>
                  <a:schemeClr val="tx1"/>
                </a:solidFill>
                <a:latin typeface="Arial" pitchFamily="34" charset="0"/>
              </a:defRPr>
            </a:lvl8pPr>
            <a:lvl9pPr marL="3886200" indent="-228600" defTabSz="9271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0EB4033-1FFE-4A70-A35A-F937C69F10F1}" type="slidenum">
              <a:rPr lang="nl-BE" altLang="nl-BE" smtClean="0"/>
              <a:pPr eaLnBrk="1" hangingPunct="1">
                <a:spcBef>
                  <a:spcPct val="0"/>
                </a:spcBef>
              </a:pPr>
              <a:t>6</a:t>
            </a:fld>
            <a:endParaRPr lang="nl-BE" altLang="nl-BE" smtClean="0"/>
          </a:p>
        </p:txBody>
      </p:sp>
    </p:spTree>
    <p:extLst>
      <p:ext uri="{BB962C8B-B14F-4D97-AF65-F5344CB8AC3E}">
        <p14:creationId xmlns:p14="http://schemas.microsoft.com/office/powerpoint/2010/main" val="3473086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a:ln/>
        </p:spPr>
      </p:sp>
      <p:sp>
        <p:nvSpPr>
          <p:cNvPr id="31747" name="Tijdelijke aanduiding voor notities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nl-BE" dirty="0" smtClean="0">
              <a:sym typeface="Wingdings" panose="05000000000000000000" pitchFamily="2" charset="2"/>
            </a:endParaRPr>
          </a:p>
        </p:txBody>
      </p:sp>
      <p:sp>
        <p:nvSpPr>
          <p:cNvPr id="56324" name="Tijdelijke aanduiding voor dianummer 3"/>
          <p:cNvSpPr>
            <a:spLocks noGrp="1"/>
          </p:cNvSpPr>
          <p:nvPr>
            <p:ph type="sldNum" sz="quarter" idx="5"/>
          </p:nvPr>
        </p:nvSpPr>
        <p:spPr>
          <a:noFill/>
        </p:spPr>
        <p:txBody>
          <a:bodyPr/>
          <a:lstStyle>
            <a:lvl1pPr defTabSz="927100" eaLnBrk="0" hangingPunct="0">
              <a:spcBef>
                <a:spcPct val="30000"/>
              </a:spcBef>
              <a:defRPr sz="1200">
                <a:solidFill>
                  <a:schemeClr val="tx1"/>
                </a:solidFill>
                <a:latin typeface="Arial" pitchFamily="34" charset="0"/>
              </a:defRPr>
            </a:lvl1pPr>
            <a:lvl2pPr marL="742950" indent="-285750" defTabSz="927100" eaLnBrk="0" hangingPunct="0">
              <a:spcBef>
                <a:spcPct val="30000"/>
              </a:spcBef>
              <a:defRPr sz="1200">
                <a:solidFill>
                  <a:schemeClr val="tx1"/>
                </a:solidFill>
                <a:latin typeface="Arial" pitchFamily="34" charset="0"/>
              </a:defRPr>
            </a:lvl2pPr>
            <a:lvl3pPr marL="1143000" indent="-228600" defTabSz="927100" eaLnBrk="0" hangingPunct="0">
              <a:spcBef>
                <a:spcPct val="30000"/>
              </a:spcBef>
              <a:defRPr sz="1200">
                <a:solidFill>
                  <a:schemeClr val="tx1"/>
                </a:solidFill>
                <a:latin typeface="Arial" pitchFamily="34" charset="0"/>
              </a:defRPr>
            </a:lvl3pPr>
            <a:lvl4pPr marL="1600200" indent="-228600" defTabSz="927100" eaLnBrk="0" hangingPunct="0">
              <a:spcBef>
                <a:spcPct val="30000"/>
              </a:spcBef>
              <a:defRPr sz="1200">
                <a:solidFill>
                  <a:schemeClr val="tx1"/>
                </a:solidFill>
                <a:latin typeface="Arial" pitchFamily="34" charset="0"/>
              </a:defRPr>
            </a:lvl4pPr>
            <a:lvl5pPr marL="2057400" indent="-228600" defTabSz="927100" eaLnBrk="0" hangingPunct="0">
              <a:spcBef>
                <a:spcPct val="30000"/>
              </a:spcBef>
              <a:defRPr sz="1200">
                <a:solidFill>
                  <a:schemeClr val="tx1"/>
                </a:solidFill>
                <a:latin typeface="Arial" pitchFamily="34" charset="0"/>
              </a:defRPr>
            </a:lvl5pPr>
            <a:lvl6pPr marL="2514600" indent="-228600" defTabSz="927100" eaLnBrk="0" fontAlgn="base" hangingPunct="0">
              <a:spcBef>
                <a:spcPct val="30000"/>
              </a:spcBef>
              <a:spcAft>
                <a:spcPct val="0"/>
              </a:spcAft>
              <a:defRPr sz="1200">
                <a:solidFill>
                  <a:schemeClr val="tx1"/>
                </a:solidFill>
                <a:latin typeface="Arial" pitchFamily="34" charset="0"/>
              </a:defRPr>
            </a:lvl6pPr>
            <a:lvl7pPr marL="2971800" indent="-228600" defTabSz="927100" eaLnBrk="0" fontAlgn="base" hangingPunct="0">
              <a:spcBef>
                <a:spcPct val="30000"/>
              </a:spcBef>
              <a:spcAft>
                <a:spcPct val="0"/>
              </a:spcAft>
              <a:defRPr sz="1200">
                <a:solidFill>
                  <a:schemeClr val="tx1"/>
                </a:solidFill>
                <a:latin typeface="Arial" pitchFamily="34" charset="0"/>
              </a:defRPr>
            </a:lvl7pPr>
            <a:lvl8pPr marL="3429000" indent="-228600" defTabSz="927100" eaLnBrk="0" fontAlgn="base" hangingPunct="0">
              <a:spcBef>
                <a:spcPct val="30000"/>
              </a:spcBef>
              <a:spcAft>
                <a:spcPct val="0"/>
              </a:spcAft>
              <a:defRPr sz="1200">
                <a:solidFill>
                  <a:schemeClr val="tx1"/>
                </a:solidFill>
                <a:latin typeface="Arial" pitchFamily="34" charset="0"/>
              </a:defRPr>
            </a:lvl8pPr>
            <a:lvl9pPr marL="3886200" indent="-228600" defTabSz="9271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0EB4033-1FFE-4A70-A35A-F937C69F10F1}" type="slidenum">
              <a:rPr lang="nl-BE" altLang="nl-BE" smtClean="0"/>
              <a:pPr eaLnBrk="1" hangingPunct="1">
                <a:spcBef>
                  <a:spcPct val="0"/>
                </a:spcBef>
              </a:pPr>
              <a:t>7</a:t>
            </a:fld>
            <a:endParaRPr lang="nl-BE" altLang="nl-BE" smtClean="0"/>
          </a:p>
        </p:txBody>
      </p:sp>
    </p:spTree>
    <p:extLst>
      <p:ext uri="{BB962C8B-B14F-4D97-AF65-F5344CB8AC3E}">
        <p14:creationId xmlns:p14="http://schemas.microsoft.com/office/powerpoint/2010/main" val="125591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a:ln/>
        </p:spPr>
      </p:sp>
      <p:sp>
        <p:nvSpPr>
          <p:cNvPr id="31747" name="Tijdelijke aanduiding voor notities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nl-BE" dirty="0" smtClean="0">
              <a:sym typeface="Wingdings" panose="05000000000000000000" pitchFamily="2" charset="2"/>
            </a:endParaRPr>
          </a:p>
        </p:txBody>
      </p:sp>
      <p:sp>
        <p:nvSpPr>
          <p:cNvPr id="56324" name="Tijdelijke aanduiding voor dianummer 3"/>
          <p:cNvSpPr>
            <a:spLocks noGrp="1"/>
          </p:cNvSpPr>
          <p:nvPr>
            <p:ph type="sldNum" sz="quarter" idx="5"/>
          </p:nvPr>
        </p:nvSpPr>
        <p:spPr>
          <a:noFill/>
        </p:spPr>
        <p:txBody>
          <a:bodyPr/>
          <a:lstStyle>
            <a:lvl1pPr defTabSz="927100" eaLnBrk="0" hangingPunct="0">
              <a:spcBef>
                <a:spcPct val="30000"/>
              </a:spcBef>
              <a:defRPr sz="1200">
                <a:solidFill>
                  <a:schemeClr val="tx1"/>
                </a:solidFill>
                <a:latin typeface="Arial" pitchFamily="34" charset="0"/>
              </a:defRPr>
            </a:lvl1pPr>
            <a:lvl2pPr marL="742950" indent="-285750" defTabSz="927100" eaLnBrk="0" hangingPunct="0">
              <a:spcBef>
                <a:spcPct val="30000"/>
              </a:spcBef>
              <a:defRPr sz="1200">
                <a:solidFill>
                  <a:schemeClr val="tx1"/>
                </a:solidFill>
                <a:latin typeface="Arial" pitchFamily="34" charset="0"/>
              </a:defRPr>
            </a:lvl2pPr>
            <a:lvl3pPr marL="1143000" indent="-228600" defTabSz="927100" eaLnBrk="0" hangingPunct="0">
              <a:spcBef>
                <a:spcPct val="30000"/>
              </a:spcBef>
              <a:defRPr sz="1200">
                <a:solidFill>
                  <a:schemeClr val="tx1"/>
                </a:solidFill>
                <a:latin typeface="Arial" pitchFamily="34" charset="0"/>
              </a:defRPr>
            </a:lvl3pPr>
            <a:lvl4pPr marL="1600200" indent="-228600" defTabSz="927100" eaLnBrk="0" hangingPunct="0">
              <a:spcBef>
                <a:spcPct val="30000"/>
              </a:spcBef>
              <a:defRPr sz="1200">
                <a:solidFill>
                  <a:schemeClr val="tx1"/>
                </a:solidFill>
                <a:latin typeface="Arial" pitchFamily="34" charset="0"/>
              </a:defRPr>
            </a:lvl4pPr>
            <a:lvl5pPr marL="2057400" indent="-228600" defTabSz="927100" eaLnBrk="0" hangingPunct="0">
              <a:spcBef>
                <a:spcPct val="30000"/>
              </a:spcBef>
              <a:defRPr sz="1200">
                <a:solidFill>
                  <a:schemeClr val="tx1"/>
                </a:solidFill>
                <a:latin typeface="Arial" pitchFamily="34" charset="0"/>
              </a:defRPr>
            </a:lvl5pPr>
            <a:lvl6pPr marL="2514600" indent="-228600" defTabSz="927100" eaLnBrk="0" fontAlgn="base" hangingPunct="0">
              <a:spcBef>
                <a:spcPct val="30000"/>
              </a:spcBef>
              <a:spcAft>
                <a:spcPct val="0"/>
              </a:spcAft>
              <a:defRPr sz="1200">
                <a:solidFill>
                  <a:schemeClr val="tx1"/>
                </a:solidFill>
                <a:latin typeface="Arial" pitchFamily="34" charset="0"/>
              </a:defRPr>
            </a:lvl6pPr>
            <a:lvl7pPr marL="2971800" indent="-228600" defTabSz="927100" eaLnBrk="0" fontAlgn="base" hangingPunct="0">
              <a:spcBef>
                <a:spcPct val="30000"/>
              </a:spcBef>
              <a:spcAft>
                <a:spcPct val="0"/>
              </a:spcAft>
              <a:defRPr sz="1200">
                <a:solidFill>
                  <a:schemeClr val="tx1"/>
                </a:solidFill>
                <a:latin typeface="Arial" pitchFamily="34" charset="0"/>
              </a:defRPr>
            </a:lvl7pPr>
            <a:lvl8pPr marL="3429000" indent="-228600" defTabSz="927100" eaLnBrk="0" fontAlgn="base" hangingPunct="0">
              <a:spcBef>
                <a:spcPct val="30000"/>
              </a:spcBef>
              <a:spcAft>
                <a:spcPct val="0"/>
              </a:spcAft>
              <a:defRPr sz="1200">
                <a:solidFill>
                  <a:schemeClr val="tx1"/>
                </a:solidFill>
                <a:latin typeface="Arial" pitchFamily="34" charset="0"/>
              </a:defRPr>
            </a:lvl8pPr>
            <a:lvl9pPr marL="3886200" indent="-228600" defTabSz="9271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0EB4033-1FFE-4A70-A35A-F937C69F10F1}" type="slidenum">
              <a:rPr lang="nl-BE" altLang="nl-BE" smtClean="0"/>
              <a:pPr eaLnBrk="1" hangingPunct="1">
                <a:spcBef>
                  <a:spcPct val="0"/>
                </a:spcBef>
              </a:pPr>
              <a:t>8</a:t>
            </a:fld>
            <a:endParaRPr lang="nl-BE" altLang="nl-BE" smtClean="0"/>
          </a:p>
        </p:txBody>
      </p:sp>
    </p:spTree>
    <p:extLst>
      <p:ext uri="{BB962C8B-B14F-4D97-AF65-F5344CB8AC3E}">
        <p14:creationId xmlns:p14="http://schemas.microsoft.com/office/powerpoint/2010/main" val="4193670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a:ln/>
        </p:spPr>
      </p:sp>
      <p:sp>
        <p:nvSpPr>
          <p:cNvPr id="31747" name="Tijdelijke aanduiding voor notities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nl-BE" dirty="0" smtClean="0">
              <a:sym typeface="Wingdings" panose="05000000000000000000" pitchFamily="2" charset="2"/>
            </a:endParaRPr>
          </a:p>
        </p:txBody>
      </p:sp>
      <p:sp>
        <p:nvSpPr>
          <p:cNvPr id="56324" name="Tijdelijke aanduiding voor dianummer 3"/>
          <p:cNvSpPr>
            <a:spLocks noGrp="1"/>
          </p:cNvSpPr>
          <p:nvPr>
            <p:ph type="sldNum" sz="quarter" idx="5"/>
          </p:nvPr>
        </p:nvSpPr>
        <p:spPr>
          <a:noFill/>
        </p:spPr>
        <p:txBody>
          <a:bodyPr/>
          <a:lstStyle>
            <a:lvl1pPr defTabSz="927100" eaLnBrk="0" hangingPunct="0">
              <a:spcBef>
                <a:spcPct val="30000"/>
              </a:spcBef>
              <a:defRPr sz="1200">
                <a:solidFill>
                  <a:schemeClr val="tx1"/>
                </a:solidFill>
                <a:latin typeface="Arial" pitchFamily="34" charset="0"/>
              </a:defRPr>
            </a:lvl1pPr>
            <a:lvl2pPr marL="742950" indent="-285750" defTabSz="927100" eaLnBrk="0" hangingPunct="0">
              <a:spcBef>
                <a:spcPct val="30000"/>
              </a:spcBef>
              <a:defRPr sz="1200">
                <a:solidFill>
                  <a:schemeClr val="tx1"/>
                </a:solidFill>
                <a:latin typeface="Arial" pitchFamily="34" charset="0"/>
              </a:defRPr>
            </a:lvl2pPr>
            <a:lvl3pPr marL="1143000" indent="-228600" defTabSz="927100" eaLnBrk="0" hangingPunct="0">
              <a:spcBef>
                <a:spcPct val="30000"/>
              </a:spcBef>
              <a:defRPr sz="1200">
                <a:solidFill>
                  <a:schemeClr val="tx1"/>
                </a:solidFill>
                <a:latin typeface="Arial" pitchFamily="34" charset="0"/>
              </a:defRPr>
            </a:lvl3pPr>
            <a:lvl4pPr marL="1600200" indent="-228600" defTabSz="927100" eaLnBrk="0" hangingPunct="0">
              <a:spcBef>
                <a:spcPct val="30000"/>
              </a:spcBef>
              <a:defRPr sz="1200">
                <a:solidFill>
                  <a:schemeClr val="tx1"/>
                </a:solidFill>
                <a:latin typeface="Arial" pitchFamily="34" charset="0"/>
              </a:defRPr>
            </a:lvl4pPr>
            <a:lvl5pPr marL="2057400" indent="-228600" defTabSz="927100" eaLnBrk="0" hangingPunct="0">
              <a:spcBef>
                <a:spcPct val="30000"/>
              </a:spcBef>
              <a:defRPr sz="1200">
                <a:solidFill>
                  <a:schemeClr val="tx1"/>
                </a:solidFill>
                <a:latin typeface="Arial" pitchFamily="34" charset="0"/>
              </a:defRPr>
            </a:lvl5pPr>
            <a:lvl6pPr marL="2514600" indent="-228600" defTabSz="927100" eaLnBrk="0" fontAlgn="base" hangingPunct="0">
              <a:spcBef>
                <a:spcPct val="30000"/>
              </a:spcBef>
              <a:spcAft>
                <a:spcPct val="0"/>
              </a:spcAft>
              <a:defRPr sz="1200">
                <a:solidFill>
                  <a:schemeClr val="tx1"/>
                </a:solidFill>
                <a:latin typeface="Arial" pitchFamily="34" charset="0"/>
              </a:defRPr>
            </a:lvl6pPr>
            <a:lvl7pPr marL="2971800" indent="-228600" defTabSz="927100" eaLnBrk="0" fontAlgn="base" hangingPunct="0">
              <a:spcBef>
                <a:spcPct val="30000"/>
              </a:spcBef>
              <a:spcAft>
                <a:spcPct val="0"/>
              </a:spcAft>
              <a:defRPr sz="1200">
                <a:solidFill>
                  <a:schemeClr val="tx1"/>
                </a:solidFill>
                <a:latin typeface="Arial" pitchFamily="34" charset="0"/>
              </a:defRPr>
            </a:lvl7pPr>
            <a:lvl8pPr marL="3429000" indent="-228600" defTabSz="927100" eaLnBrk="0" fontAlgn="base" hangingPunct="0">
              <a:spcBef>
                <a:spcPct val="30000"/>
              </a:spcBef>
              <a:spcAft>
                <a:spcPct val="0"/>
              </a:spcAft>
              <a:defRPr sz="1200">
                <a:solidFill>
                  <a:schemeClr val="tx1"/>
                </a:solidFill>
                <a:latin typeface="Arial" pitchFamily="34" charset="0"/>
              </a:defRPr>
            </a:lvl8pPr>
            <a:lvl9pPr marL="3886200" indent="-228600" defTabSz="9271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0EB4033-1FFE-4A70-A35A-F937C69F10F1}" type="slidenum">
              <a:rPr lang="nl-BE" altLang="nl-BE" smtClean="0"/>
              <a:pPr eaLnBrk="1" hangingPunct="1">
                <a:spcBef>
                  <a:spcPct val="0"/>
                </a:spcBef>
              </a:pPr>
              <a:t>9</a:t>
            </a:fld>
            <a:endParaRPr lang="nl-BE" altLang="nl-BE" smtClean="0"/>
          </a:p>
        </p:txBody>
      </p:sp>
    </p:spTree>
    <p:extLst>
      <p:ext uri="{BB962C8B-B14F-4D97-AF65-F5344CB8AC3E}">
        <p14:creationId xmlns:p14="http://schemas.microsoft.com/office/powerpoint/2010/main" val="901354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aste titeldia ESZ">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07968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8553D32A-7B46-4490-BB9D-BA417C0883EB}" type="datetimeFigureOut">
              <a:rPr lang="nl-BE" smtClean="0"/>
              <a:t>16/03/2017</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35D7A043-E2D3-4971-877B-27CBCA5BC8CA}" type="slidenum">
              <a:rPr lang="nl-BE" smtClean="0"/>
              <a:t>‹nr.›</a:t>
            </a:fld>
            <a:endParaRPr lang="nl-BE"/>
          </a:p>
        </p:txBody>
      </p:sp>
    </p:spTree>
    <p:extLst>
      <p:ext uri="{BB962C8B-B14F-4D97-AF65-F5344CB8AC3E}">
        <p14:creationId xmlns:p14="http://schemas.microsoft.com/office/powerpoint/2010/main" val="3775300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8553D32A-7B46-4490-BB9D-BA417C0883EB}" type="datetimeFigureOut">
              <a:rPr lang="nl-BE" smtClean="0"/>
              <a:t>16/03/2017</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35D7A043-E2D3-4971-877B-27CBCA5BC8CA}" type="slidenum">
              <a:rPr lang="nl-BE" smtClean="0"/>
              <a:t>‹nr.›</a:t>
            </a:fld>
            <a:endParaRPr lang="nl-BE"/>
          </a:p>
        </p:txBody>
      </p:sp>
    </p:spTree>
    <p:extLst>
      <p:ext uri="{BB962C8B-B14F-4D97-AF65-F5344CB8AC3E}">
        <p14:creationId xmlns:p14="http://schemas.microsoft.com/office/powerpoint/2010/main" val="3149051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553D32A-7B46-4490-BB9D-BA417C0883EB}" type="datetimeFigureOut">
              <a:rPr lang="nl-BE" smtClean="0"/>
              <a:t>16/03/2017</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35D7A043-E2D3-4971-877B-27CBCA5BC8CA}" type="slidenum">
              <a:rPr lang="nl-BE" smtClean="0"/>
              <a:t>‹nr.›</a:t>
            </a:fld>
            <a:endParaRPr lang="nl-BE"/>
          </a:p>
        </p:txBody>
      </p:sp>
    </p:spTree>
    <p:extLst>
      <p:ext uri="{BB962C8B-B14F-4D97-AF65-F5344CB8AC3E}">
        <p14:creationId xmlns:p14="http://schemas.microsoft.com/office/powerpoint/2010/main" val="3483439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553D32A-7B46-4490-BB9D-BA417C0883EB}" type="datetimeFigureOut">
              <a:rPr lang="nl-BE" smtClean="0"/>
              <a:t>16/03/2017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5D7A043-E2D3-4971-877B-27CBCA5BC8CA}" type="slidenum">
              <a:rPr lang="nl-BE" smtClean="0"/>
              <a:t>‹nr.›</a:t>
            </a:fld>
            <a:endParaRPr lang="nl-BE"/>
          </a:p>
        </p:txBody>
      </p:sp>
    </p:spTree>
    <p:extLst>
      <p:ext uri="{BB962C8B-B14F-4D97-AF65-F5344CB8AC3E}">
        <p14:creationId xmlns:p14="http://schemas.microsoft.com/office/powerpoint/2010/main" val="637326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553D32A-7B46-4490-BB9D-BA417C0883EB}" type="datetimeFigureOut">
              <a:rPr lang="nl-BE" smtClean="0"/>
              <a:t>16/03/2017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5D7A043-E2D3-4971-877B-27CBCA5BC8CA}" type="slidenum">
              <a:rPr lang="nl-BE" smtClean="0"/>
              <a:t>‹nr.›</a:t>
            </a:fld>
            <a:endParaRPr lang="nl-BE"/>
          </a:p>
        </p:txBody>
      </p:sp>
    </p:spTree>
    <p:extLst>
      <p:ext uri="{BB962C8B-B14F-4D97-AF65-F5344CB8AC3E}">
        <p14:creationId xmlns:p14="http://schemas.microsoft.com/office/powerpoint/2010/main" val="3906086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8553D32A-7B46-4490-BB9D-BA417C0883EB}" type="datetimeFigureOut">
              <a:rPr lang="nl-BE" smtClean="0"/>
              <a:t>16/03/2017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5D7A043-E2D3-4971-877B-27CBCA5BC8CA}" type="slidenum">
              <a:rPr lang="nl-BE" smtClean="0"/>
              <a:t>‹nr.›</a:t>
            </a:fld>
            <a:endParaRPr lang="nl-BE"/>
          </a:p>
        </p:txBody>
      </p:sp>
    </p:spTree>
    <p:extLst>
      <p:ext uri="{BB962C8B-B14F-4D97-AF65-F5344CB8AC3E}">
        <p14:creationId xmlns:p14="http://schemas.microsoft.com/office/powerpoint/2010/main" val="1646040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8553D32A-7B46-4490-BB9D-BA417C0883EB}" type="datetimeFigureOut">
              <a:rPr lang="nl-BE" smtClean="0"/>
              <a:t>16/03/2017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5D7A043-E2D3-4971-877B-27CBCA5BC8CA}" type="slidenum">
              <a:rPr lang="nl-BE" smtClean="0"/>
              <a:t>‹nr.›</a:t>
            </a:fld>
            <a:endParaRPr lang="nl-BE"/>
          </a:p>
        </p:txBody>
      </p:sp>
    </p:spTree>
    <p:extLst>
      <p:ext uri="{BB962C8B-B14F-4D97-AF65-F5344CB8AC3E}">
        <p14:creationId xmlns:p14="http://schemas.microsoft.com/office/powerpoint/2010/main" val="2790864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ussen titeldia_NL_2">
    <p:spTree>
      <p:nvGrpSpPr>
        <p:cNvPr id="1" name=""/>
        <p:cNvGrpSpPr/>
        <p:nvPr/>
      </p:nvGrpSpPr>
      <p:grpSpPr>
        <a:xfrm>
          <a:off x="0" y="0"/>
          <a:ext cx="0" cy="0"/>
          <a:chOff x="0" y="0"/>
          <a:chExt cx="0" cy="0"/>
        </a:xfrm>
      </p:grpSpPr>
      <p:sp>
        <p:nvSpPr>
          <p:cNvPr id="3" name="Subtitel 2"/>
          <p:cNvSpPr>
            <a:spLocks noGrp="1"/>
          </p:cNvSpPr>
          <p:nvPr>
            <p:ph type="subTitle" idx="1"/>
          </p:nvPr>
        </p:nvSpPr>
        <p:spPr>
          <a:xfrm>
            <a:off x="522828" y="2504591"/>
            <a:ext cx="4653019" cy="1752600"/>
          </a:xfrm>
          <a:prstGeom prst="rect">
            <a:avLst/>
          </a:prstGeom>
        </p:spPr>
        <p:txBody>
          <a:bodyPr>
            <a:spAutoFit/>
          </a:bodyPr>
          <a:lstStyle>
            <a:lvl1pPr marL="0" indent="0" algn="l">
              <a:buNone/>
              <a:defRPr sz="3600">
                <a:solidFill>
                  <a:srgbClr val="1FA1AC"/>
                </a:solidFill>
                <a:latin typeface="Arial"/>
                <a:cs typeface="Aria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nl-BE" dirty="0" smtClean="0"/>
              <a:t>Klik om de titelstijl van het model te bewerken</a:t>
            </a:r>
            <a:endParaRPr lang="nl-NL" dirty="0"/>
          </a:p>
        </p:txBody>
      </p:sp>
    </p:spTree>
    <p:extLst>
      <p:ext uri="{BB962C8B-B14F-4D97-AF65-F5344CB8AC3E}">
        <p14:creationId xmlns:p14="http://schemas.microsoft.com/office/powerpoint/2010/main" val="252214728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aste titeldia ESZ">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17353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2761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sselende titeldia_NL">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457100"/>
            <a:ext cx="4271579" cy="461665"/>
          </a:xfrm>
          <a:prstGeom prst="rect">
            <a:avLst/>
          </a:prstGeom>
        </p:spPr>
        <p:txBody>
          <a:bodyPr anchor="t" anchorCtr="0">
            <a:spAutoFit/>
          </a:bodyPr>
          <a:lstStyle>
            <a:lvl1pPr algn="l">
              <a:defRPr sz="2400">
                <a:solidFill>
                  <a:schemeClr val="bg1"/>
                </a:solidFill>
                <a:latin typeface="Arial"/>
                <a:cs typeface="Arial"/>
              </a:defRPr>
            </a:lvl1pPr>
          </a:lstStyle>
          <a:p>
            <a:r>
              <a:rPr lang="nl-BE" dirty="0" smtClean="0"/>
              <a:t>Titelstijl van model bewerken</a:t>
            </a:r>
            <a:endParaRPr lang="nl-NL" dirty="0"/>
          </a:p>
        </p:txBody>
      </p:sp>
      <p:sp>
        <p:nvSpPr>
          <p:cNvPr id="3" name="Subtitel 2"/>
          <p:cNvSpPr>
            <a:spLocks noGrp="1"/>
          </p:cNvSpPr>
          <p:nvPr>
            <p:ph type="subTitle" idx="1"/>
          </p:nvPr>
        </p:nvSpPr>
        <p:spPr>
          <a:xfrm>
            <a:off x="700398" y="2966453"/>
            <a:ext cx="4627976" cy="1752600"/>
          </a:xfrm>
          <a:prstGeom prst="rect">
            <a:avLst/>
          </a:prstGeom>
        </p:spPr>
        <p:txBody>
          <a:bodyPr anchor="t" anchorCtr="0">
            <a:spAutoFit/>
          </a:bodyPr>
          <a:lstStyle>
            <a:lvl1pPr marL="0" indent="0" algn="l">
              <a:lnSpc>
                <a:spcPct val="100000"/>
              </a:lnSpc>
              <a:buNone/>
              <a:defRPr sz="36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smtClean="0"/>
              <a:t>Klik om de titelstijl van het model te bewerken</a:t>
            </a:r>
            <a:endParaRPr lang="nl-NL" dirty="0"/>
          </a:p>
        </p:txBody>
      </p:sp>
    </p:spTree>
    <p:extLst>
      <p:ext uri="{BB962C8B-B14F-4D97-AF65-F5344CB8AC3E}">
        <p14:creationId xmlns:p14="http://schemas.microsoft.com/office/powerpoint/2010/main" val="22625083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886324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859871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457057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BE">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175333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BE">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060651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BE">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236556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4812811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8833099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494131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683569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ussen titeldia_NL">
    <p:spTree>
      <p:nvGrpSpPr>
        <p:cNvPr id="1" name=""/>
        <p:cNvGrpSpPr/>
        <p:nvPr/>
      </p:nvGrpSpPr>
      <p:grpSpPr>
        <a:xfrm>
          <a:off x="0" y="0"/>
          <a:ext cx="0" cy="0"/>
          <a:chOff x="0" y="0"/>
          <a:chExt cx="0" cy="0"/>
        </a:xfrm>
      </p:grpSpPr>
      <p:sp>
        <p:nvSpPr>
          <p:cNvPr id="3" name="Subtitel 2"/>
          <p:cNvSpPr>
            <a:spLocks noGrp="1"/>
          </p:cNvSpPr>
          <p:nvPr>
            <p:ph type="subTitle" idx="1"/>
          </p:nvPr>
        </p:nvSpPr>
        <p:spPr>
          <a:xfrm>
            <a:off x="522828" y="2504591"/>
            <a:ext cx="4653019" cy="1752600"/>
          </a:xfrm>
          <a:prstGeom prst="rect">
            <a:avLst/>
          </a:prstGeom>
        </p:spPr>
        <p:txBody>
          <a:bodyPr>
            <a:spAutoFit/>
          </a:bodyPr>
          <a:lstStyle>
            <a:lvl1pPr marL="0" indent="0" algn="l">
              <a:buNone/>
              <a:defRPr sz="3600">
                <a:solidFill>
                  <a:srgbClr val="FFFFFF"/>
                </a:solidFill>
                <a:latin typeface="Arial"/>
                <a:cs typeface="Aria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nl-BE" dirty="0" smtClean="0"/>
              <a:t>Klik om de titelstijl van het model te bewerken</a:t>
            </a:r>
            <a:endParaRPr lang="nl-NL" dirty="0"/>
          </a:p>
        </p:txBody>
      </p:sp>
    </p:spTree>
    <p:extLst>
      <p:ext uri="{BB962C8B-B14F-4D97-AF65-F5344CB8AC3E}">
        <p14:creationId xmlns:p14="http://schemas.microsoft.com/office/powerpoint/2010/main" val="955690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5878950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014432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8736213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652009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BE">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429108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BE">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4870477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BE">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527383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7362043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538413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844313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met tekst">
    <p:spTree>
      <p:nvGrpSpPr>
        <p:cNvPr id="1" name=""/>
        <p:cNvGrpSpPr/>
        <p:nvPr/>
      </p:nvGrpSpPr>
      <p:grpSpPr>
        <a:xfrm>
          <a:off x="0" y="0"/>
          <a:ext cx="0" cy="0"/>
          <a:chOff x="0" y="0"/>
          <a:chExt cx="0" cy="0"/>
        </a:xfrm>
      </p:grpSpPr>
      <p:sp>
        <p:nvSpPr>
          <p:cNvPr id="3" name="Titel 1"/>
          <p:cNvSpPr>
            <a:spLocks noGrp="1"/>
          </p:cNvSpPr>
          <p:nvPr>
            <p:ph type="title"/>
          </p:nvPr>
        </p:nvSpPr>
        <p:spPr>
          <a:xfrm>
            <a:off x="457200" y="438252"/>
            <a:ext cx="6111743" cy="461665"/>
          </a:xfrm>
          <a:prstGeom prst="rect">
            <a:avLst/>
          </a:prstGeom>
        </p:spPr>
        <p:txBody>
          <a:bodyPr wrap="square" anchor="b" anchorCtr="0">
            <a:spAutoFit/>
          </a:bodyPr>
          <a:lstStyle>
            <a:lvl1pPr algn="l">
              <a:defRPr sz="2400">
                <a:solidFill>
                  <a:srgbClr val="1FA1AC"/>
                </a:solidFill>
                <a:latin typeface="Arial"/>
                <a:cs typeface="Arial"/>
              </a:defRPr>
            </a:lvl1pPr>
          </a:lstStyle>
          <a:p>
            <a:r>
              <a:rPr lang="nl-BE" dirty="0" smtClean="0"/>
              <a:t>Titelstijl van model bewerken</a:t>
            </a:r>
            <a:endParaRPr lang="nl-NL" dirty="0"/>
          </a:p>
        </p:txBody>
      </p:sp>
      <p:sp>
        <p:nvSpPr>
          <p:cNvPr id="4" name="Tijdelijke aanduiding voor inhoud 5"/>
          <p:cNvSpPr>
            <a:spLocks noGrp="1"/>
          </p:cNvSpPr>
          <p:nvPr>
            <p:ph sz="quarter" idx="4"/>
          </p:nvPr>
        </p:nvSpPr>
        <p:spPr>
          <a:xfrm>
            <a:off x="472878" y="1480158"/>
            <a:ext cx="7893018" cy="1112612"/>
          </a:xfrm>
          <a:prstGeom prst="rect">
            <a:avLst/>
          </a:prstGeom>
        </p:spPr>
        <p:txBody>
          <a:bodyPr>
            <a:spAutoFit/>
          </a:bodyPr>
          <a:lstStyle>
            <a:lvl1pPr marL="342000" indent="-414000">
              <a:lnSpc>
                <a:spcPct val="110000"/>
              </a:lnSpc>
              <a:buClr>
                <a:srgbClr val="D8991A"/>
              </a:buClr>
              <a:buSzPct val="160000"/>
              <a:buFontTx/>
              <a:buBlip>
                <a:blip r:embed="rId2"/>
              </a:buBlip>
              <a:defRPr sz="1800">
                <a:solidFill>
                  <a:srgbClr val="505150"/>
                </a:solidFill>
                <a:latin typeface="Arial"/>
                <a:cs typeface="Arial"/>
              </a:defRPr>
            </a:lvl1pPr>
            <a:lvl2pPr marL="756000" indent="-342000">
              <a:lnSpc>
                <a:spcPct val="110000"/>
              </a:lnSpc>
              <a:buClr>
                <a:srgbClr val="D8991A"/>
              </a:buClr>
              <a:buFont typeface="Lucida Grande"/>
              <a:buChar char="­"/>
              <a:defRPr sz="1800">
                <a:solidFill>
                  <a:srgbClr val="505150"/>
                </a:solidFill>
                <a:latin typeface="Arial"/>
                <a:cs typeface="Arial"/>
              </a:defRPr>
            </a:lvl2pPr>
            <a:lvl3pPr marL="1000800">
              <a:lnSpc>
                <a:spcPct val="110000"/>
              </a:lnSpc>
              <a:buClr>
                <a:srgbClr val="D8991A"/>
              </a:buClr>
              <a:defRPr sz="1800">
                <a:solidFill>
                  <a:srgbClr val="505150"/>
                </a:solidFill>
                <a:latin typeface="Arial"/>
                <a:cs typeface="Arial"/>
              </a:defRPr>
            </a:lvl3pPr>
            <a:lvl4pPr>
              <a:defRPr sz="1600"/>
            </a:lvl4pPr>
            <a:lvl5pPr>
              <a:defRPr sz="1600"/>
            </a:lvl5pPr>
            <a:lvl6pPr>
              <a:defRPr sz="1600"/>
            </a:lvl6pPr>
            <a:lvl7pPr>
              <a:defRPr sz="1600"/>
            </a:lvl7pPr>
            <a:lvl8pPr>
              <a:defRPr sz="1600"/>
            </a:lvl8pPr>
            <a:lvl9pPr>
              <a:defRPr sz="1600"/>
            </a:lvl9pPr>
          </a:lstStyle>
          <a:p>
            <a:pPr lvl="0"/>
            <a:r>
              <a:rPr lang="nl-BE" dirty="0" smtClean="0"/>
              <a:t>Klik om de tekststijl van het model te bewerken</a:t>
            </a:r>
          </a:p>
          <a:p>
            <a:pPr lvl="1"/>
            <a:r>
              <a:rPr lang="nl-BE" dirty="0" smtClean="0"/>
              <a:t>Cdsudhudhudoheduhdoueh</a:t>
            </a:r>
          </a:p>
          <a:p>
            <a:pPr lvl="2"/>
            <a:r>
              <a:rPr lang="nl-BE" dirty="0" smtClean="0"/>
              <a:t>xedehduezhduehdeudh</a:t>
            </a:r>
          </a:p>
        </p:txBody>
      </p:sp>
    </p:spTree>
    <p:extLst>
      <p:ext uri="{BB962C8B-B14F-4D97-AF65-F5344CB8AC3E}">
        <p14:creationId xmlns:p14="http://schemas.microsoft.com/office/powerpoint/2010/main" val="252649348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41225847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8273593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831531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1768232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7335512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BE">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5463144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BE">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2281639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BE">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3277010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0704553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939158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161925"/>
            <a:ext cx="8229600" cy="1143000"/>
          </a:xfrm>
          <a:prstGeom prst="rect">
            <a:avLst/>
          </a:prstGeom>
        </p:spPr>
        <p:txBody>
          <a:bodyPr/>
          <a:lstStyle>
            <a:lvl1pPr>
              <a:defRPr b="1">
                <a:latin typeface="Arial" pitchFamily="34" charset="0"/>
                <a:cs typeface="Arial" pitchFamily="34" charset="0"/>
              </a:defRPr>
            </a:lvl1pPr>
          </a:lstStyle>
          <a:p>
            <a:r>
              <a:rPr lang="nl-NL" smtClean="0"/>
              <a:t>Klik om de stijl te bewerken</a:t>
            </a:r>
            <a:endParaRPr lang="nl-BE" dirty="0"/>
          </a:p>
        </p:txBody>
      </p:sp>
      <p:sp>
        <p:nvSpPr>
          <p:cNvPr id="3" name="Tijdelijke aanduiding voor inhoud 2"/>
          <p:cNvSpPr>
            <a:spLocks noGrp="1"/>
          </p:cNvSpPr>
          <p:nvPr>
            <p:ph idx="1"/>
          </p:nvPr>
        </p:nvSpPr>
        <p:spPr>
          <a:xfrm>
            <a:off x="457200" y="1196752"/>
            <a:ext cx="8229600" cy="4929411"/>
          </a:xfrm>
          <a:prstGeom prst="rect">
            <a:avLst/>
          </a:prstGeom>
        </p:spPr>
        <p:txBody>
          <a:bodyPr/>
          <a:lstStyle>
            <a:lvl1pPr marL="342900" indent="-342900">
              <a:buFont typeface="Adobe Arabic" pitchFamily="18" charset="-78"/>
              <a:buChar char="-"/>
              <a:defRPr>
                <a:latin typeface="Arial" pitchFamily="34" charset="0"/>
                <a:cs typeface="Arial" pitchFamily="34" charset="0"/>
              </a:defRPr>
            </a:lvl1pPr>
            <a:lvl2pPr marL="742950" indent="-285750">
              <a:buFont typeface="Arial" pitchFamily="34" charset="0"/>
              <a:buChar char="•"/>
              <a:defRPr>
                <a:latin typeface="Arial" pitchFamily="34" charset="0"/>
                <a:cs typeface="Arial" pitchFamily="34" charset="0"/>
              </a:defRPr>
            </a:lvl2pPr>
            <a:lvl3pPr marL="1143000" indent="-228600">
              <a:buFont typeface="Courier New" pitchFamily="49" charset="0"/>
              <a:buChar char="o"/>
              <a:defRPr>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Adobe Arabic" pitchFamily="18" charset="-78"/>
              <a:buChar char="-"/>
              <a:defRPr>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datum 3"/>
          <p:cNvSpPr>
            <a:spLocks noGrp="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cs typeface="+mn-cs"/>
              </a:defRPr>
            </a:lvl1pPr>
          </a:lstStyle>
          <a:p>
            <a:pPr defTabSz="457200">
              <a:defRPr/>
            </a:pPr>
            <a:fld id="{A98FB378-84CD-4F9C-A080-6FC0F5963F45}" type="datetimeFigureOut">
              <a:rPr lang="nl-BE">
                <a:solidFill>
                  <a:prstClr val="black"/>
                </a:solidFill>
                <a:ea typeface="MS PGothic" pitchFamily="34" charset="-128"/>
              </a:rPr>
              <a:pPr defTabSz="457200">
                <a:defRPr/>
              </a:pPr>
              <a:t>16/03/2017</a:t>
            </a:fld>
            <a:endParaRPr lang="nl-BE">
              <a:solidFill>
                <a:prstClr val="black"/>
              </a:solidFill>
              <a:ea typeface="MS PGothic" pitchFamily="34" charset="-128"/>
            </a:endParaRPr>
          </a:p>
        </p:txBody>
      </p:sp>
      <p:sp>
        <p:nvSpPr>
          <p:cNvPr id="5" name="Tijdelijke aanduiding voor voettekst 4"/>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cs typeface="+mn-cs"/>
              </a:defRPr>
            </a:lvl1pPr>
          </a:lstStyle>
          <a:p>
            <a:pPr defTabSz="457200">
              <a:defRPr/>
            </a:pPr>
            <a:endParaRPr lang="nl-BE">
              <a:solidFill>
                <a:prstClr val="black"/>
              </a:solidFill>
              <a:ea typeface="MS PGothic" pitchFamily="34" charset="-128"/>
            </a:endParaRPr>
          </a:p>
        </p:txBody>
      </p:sp>
    </p:spTree>
    <p:extLst>
      <p:ext uri="{BB962C8B-B14F-4D97-AF65-F5344CB8AC3E}">
        <p14:creationId xmlns:p14="http://schemas.microsoft.com/office/powerpoint/2010/main" val="38075056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9134548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8520038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242192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4218334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212832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6386094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BE">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8505649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BE">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2518826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BE">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8361395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4283392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8553D32A-7B46-4490-BB9D-BA417C0883EB}" type="datetimeFigureOut">
              <a:rPr lang="nl-BE" smtClean="0"/>
              <a:t>16/03/2017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5D7A043-E2D3-4971-877B-27CBCA5BC8CA}" type="slidenum">
              <a:rPr lang="nl-BE" smtClean="0"/>
              <a:t>‹nr.›</a:t>
            </a:fld>
            <a:endParaRPr lang="nl-BE"/>
          </a:p>
        </p:txBody>
      </p:sp>
    </p:spTree>
    <p:extLst>
      <p:ext uri="{BB962C8B-B14F-4D97-AF65-F5344CB8AC3E}">
        <p14:creationId xmlns:p14="http://schemas.microsoft.com/office/powerpoint/2010/main" val="8000888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42171467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6987046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712362A9-B7AB-4E03-A4FE-4E7C2F13D18B}" type="datetimeFigureOut">
              <a:rPr lang="nl-BE" smtClean="0">
                <a:solidFill>
                  <a:prstClr val="black">
                    <a:tint val="75000"/>
                  </a:prstClr>
                </a:solidFill>
              </a:rPr>
              <a:pPr/>
              <a:t>16/03/2017</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C6B9C59-7AE8-48EF-9FB7-1FC031C18EB3}"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282740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8553D32A-7B46-4490-BB9D-BA417C0883EB}" type="datetimeFigureOut">
              <a:rPr lang="nl-BE" smtClean="0"/>
              <a:t>16/03/2017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5D7A043-E2D3-4971-877B-27CBCA5BC8CA}" type="slidenum">
              <a:rPr lang="nl-BE" smtClean="0"/>
              <a:t>‹nr.›</a:t>
            </a:fld>
            <a:endParaRPr lang="nl-BE"/>
          </a:p>
        </p:txBody>
      </p:sp>
    </p:spTree>
    <p:extLst>
      <p:ext uri="{BB962C8B-B14F-4D97-AF65-F5344CB8AC3E}">
        <p14:creationId xmlns:p14="http://schemas.microsoft.com/office/powerpoint/2010/main" val="526141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8553D32A-7B46-4490-BB9D-BA417C0883EB}" type="datetimeFigureOut">
              <a:rPr lang="nl-BE" smtClean="0"/>
              <a:t>16/03/2017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5D7A043-E2D3-4971-877B-27CBCA5BC8CA}" type="slidenum">
              <a:rPr lang="nl-BE" smtClean="0"/>
              <a:t>‹nr.›</a:t>
            </a:fld>
            <a:endParaRPr lang="nl-BE"/>
          </a:p>
        </p:txBody>
      </p:sp>
    </p:spTree>
    <p:extLst>
      <p:ext uri="{BB962C8B-B14F-4D97-AF65-F5344CB8AC3E}">
        <p14:creationId xmlns:p14="http://schemas.microsoft.com/office/powerpoint/2010/main" val="3798487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8553D32A-7B46-4490-BB9D-BA417C0883EB}" type="datetimeFigureOut">
              <a:rPr lang="nl-BE" smtClean="0"/>
              <a:t>16/03/2017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5D7A043-E2D3-4971-877B-27CBCA5BC8CA}" type="slidenum">
              <a:rPr lang="nl-BE" smtClean="0"/>
              <a:t>‹nr.›</a:t>
            </a:fld>
            <a:endParaRPr lang="nl-BE"/>
          </a:p>
        </p:txBody>
      </p:sp>
    </p:spTree>
    <p:extLst>
      <p:ext uri="{BB962C8B-B14F-4D97-AF65-F5344CB8AC3E}">
        <p14:creationId xmlns:p14="http://schemas.microsoft.com/office/powerpoint/2010/main" val="12006920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10.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11.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7.emf"/><Relationship Id="rId5" Type="http://schemas.openxmlformats.org/officeDocument/2006/relationships/image" Target="../media/image3.pn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theme" Target="../theme/theme6.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18.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8.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9.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Afbeelding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3088" y="360363"/>
            <a:ext cx="2886075"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
          <p:cNvSpPr>
            <a:spLocks/>
          </p:cNvSpPr>
          <p:nvPr userDrawn="1"/>
        </p:nvSpPr>
        <p:spPr bwMode="auto">
          <a:xfrm>
            <a:off x="-169863" y="1089025"/>
            <a:ext cx="9474201" cy="4670425"/>
          </a:xfrm>
          <a:prstGeom prst="rect">
            <a:avLst/>
          </a:prstGeom>
          <a:solidFill>
            <a:srgbClr val="0091A5"/>
          </a:solidFill>
          <a:ln w="25400">
            <a:solidFill>
              <a:schemeClr val="tx1">
                <a:alpha val="0"/>
              </a:schemeClr>
            </a:solidFill>
            <a:miter lim="800000"/>
            <a:headEnd/>
            <a:tailEnd/>
          </a:ln>
        </p:spPr>
        <p:txBody>
          <a:bodyPr lIns="0" tIns="0" rIns="0" bIns="0"/>
          <a:lstStyle/>
          <a:p>
            <a:endParaRPr lang="nl-BE">
              <a:solidFill>
                <a:srgbClr val="FFFFFF"/>
              </a:solidFill>
            </a:endParaRPr>
          </a:p>
        </p:txBody>
      </p:sp>
      <p:pic>
        <p:nvPicPr>
          <p:cNvPr id="1028"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8350" y="571500"/>
            <a:ext cx="11620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29"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171700" y="617538"/>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30" name="Afbeelding 12" descr="Titel_SketchRockwell.eps"/>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44513" y="2220913"/>
            <a:ext cx="4364037"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descr="DAME_MAN_SAMEN.png"/>
          <p:cNvPicPr>
            <a:picLocks noChangeAspect="1"/>
          </p:cNvPicPr>
          <p:nvPr userDrawn="1"/>
        </p:nvPicPr>
        <p:blipFill>
          <a:blip r:embed="rId7"/>
          <a:srcRect/>
          <a:stretch>
            <a:fillRect/>
          </a:stretch>
        </p:blipFill>
        <p:spPr bwMode="auto">
          <a:xfrm>
            <a:off x="4397375" y="336550"/>
            <a:ext cx="4575175" cy="6858000"/>
          </a:xfrm>
          <a:prstGeom prst="rect">
            <a:avLst/>
          </a:prstGeom>
          <a:noFill/>
          <a:ln>
            <a:noFill/>
          </a:ln>
          <a:effectLst>
            <a:outerShdw blurRad="50800" dist="38100" dir="13500000" algn="b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1" r:id="rId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712362A9-B7AB-4E03-A4FE-4E7C2F13D18B}" type="datetimeFigureOut">
              <a:rPr lang="nl-BE" smtClean="0">
                <a:solidFill>
                  <a:prstClr val="black">
                    <a:tint val="75000"/>
                  </a:prstClr>
                </a:solidFill>
                <a:latin typeface="Calibri"/>
                <a:ea typeface="+mn-ea"/>
              </a:rPr>
              <a:pPr defTabSz="914400" fontAlgn="auto">
                <a:spcBef>
                  <a:spcPts val="0"/>
                </a:spcBef>
                <a:spcAft>
                  <a:spcPts val="0"/>
                </a:spcAft>
              </a:pPr>
              <a:t>16/03/2017</a:t>
            </a:fld>
            <a:endParaRPr lang="nl-BE">
              <a:solidFill>
                <a:prstClr val="black">
                  <a:tint val="75000"/>
                </a:prstClr>
              </a:solidFill>
              <a:latin typeface="Calibri"/>
              <a:ea typeface="+mn-ea"/>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nl-BE">
              <a:solidFill>
                <a:prstClr val="black">
                  <a:tint val="75000"/>
                </a:prstClr>
              </a:solidFill>
              <a:latin typeface="Calibri"/>
              <a:ea typeface="+mn-ea"/>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8C6B9C59-7AE8-48EF-9FB7-1FC031C18EB3}" type="slidenum">
              <a:rPr lang="nl-BE" smtClean="0">
                <a:solidFill>
                  <a:prstClr val="black">
                    <a:tint val="75000"/>
                  </a:prstClr>
                </a:solidFill>
                <a:latin typeface="Calibri"/>
                <a:ea typeface="+mn-ea"/>
              </a:rPr>
              <a:pPr defTabSz="914400" fontAlgn="auto">
                <a:spcBef>
                  <a:spcPts val="0"/>
                </a:spcBef>
                <a:spcAft>
                  <a:spcPts val="0"/>
                </a:spcAft>
              </a:pPr>
              <a:t>‹nr.›</a:t>
            </a:fld>
            <a:endParaRPr lang="nl-BE">
              <a:solidFill>
                <a:prstClr val="black">
                  <a:tint val="75000"/>
                </a:prstClr>
              </a:solidFill>
              <a:latin typeface="Calibri"/>
              <a:ea typeface="+mn-ea"/>
            </a:endParaRPr>
          </a:p>
        </p:txBody>
      </p:sp>
    </p:spTree>
    <p:extLst>
      <p:ext uri="{BB962C8B-B14F-4D97-AF65-F5344CB8AC3E}">
        <p14:creationId xmlns:p14="http://schemas.microsoft.com/office/powerpoint/2010/main" val="344852800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712362A9-B7AB-4E03-A4FE-4E7C2F13D18B}" type="datetimeFigureOut">
              <a:rPr lang="nl-BE" smtClean="0">
                <a:solidFill>
                  <a:prstClr val="black">
                    <a:tint val="75000"/>
                  </a:prstClr>
                </a:solidFill>
                <a:latin typeface="Calibri"/>
                <a:ea typeface="+mn-ea"/>
              </a:rPr>
              <a:pPr defTabSz="914400" fontAlgn="auto">
                <a:spcBef>
                  <a:spcPts val="0"/>
                </a:spcBef>
                <a:spcAft>
                  <a:spcPts val="0"/>
                </a:spcAft>
              </a:pPr>
              <a:t>16/03/2017</a:t>
            </a:fld>
            <a:endParaRPr lang="nl-BE">
              <a:solidFill>
                <a:prstClr val="black">
                  <a:tint val="75000"/>
                </a:prstClr>
              </a:solidFill>
              <a:latin typeface="Calibri"/>
              <a:ea typeface="+mn-ea"/>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nl-BE">
              <a:solidFill>
                <a:prstClr val="black">
                  <a:tint val="75000"/>
                </a:prstClr>
              </a:solidFill>
              <a:latin typeface="Calibri"/>
              <a:ea typeface="+mn-ea"/>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8C6B9C59-7AE8-48EF-9FB7-1FC031C18EB3}" type="slidenum">
              <a:rPr lang="nl-BE" smtClean="0">
                <a:solidFill>
                  <a:prstClr val="black">
                    <a:tint val="75000"/>
                  </a:prstClr>
                </a:solidFill>
                <a:latin typeface="Calibri"/>
                <a:ea typeface="+mn-ea"/>
              </a:rPr>
              <a:pPr defTabSz="914400" fontAlgn="auto">
                <a:spcBef>
                  <a:spcPts val="0"/>
                </a:spcBef>
                <a:spcAft>
                  <a:spcPts val="0"/>
                </a:spcAft>
              </a:pPr>
              <a:t>‹nr.›</a:t>
            </a:fld>
            <a:endParaRPr lang="nl-BE">
              <a:solidFill>
                <a:prstClr val="black">
                  <a:tint val="75000"/>
                </a:prstClr>
              </a:solidFill>
              <a:latin typeface="Calibri"/>
              <a:ea typeface="+mn-ea"/>
            </a:endParaRPr>
          </a:p>
        </p:txBody>
      </p:sp>
    </p:spTree>
    <p:extLst>
      <p:ext uri="{BB962C8B-B14F-4D97-AF65-F5344CB8AC3E}">
        <p14:creationId xmlns:p14="http://schemas.microsoft.com/office/powerpoint/2010/main" val="47048247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Afbeelding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3088" y="360363"/>
            <a:ext cx="2886075"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
          <p:cNvSpPr>
            <a:spLocks/>
          </p:cNvSpPr>
          <p:nvPr userDrawn="1"/>
        </p:nvSpPr>
        <p:spPr bwMode="auto">
          <a:xfrm>
            <a:off x="-169863" y="1089025"/>
            <a:ext cx="9474201" cy="4670425"/>
          </a:xfrm>
          <a:prstGeom prst="rect">
            <a:avLst/>
          </a:prstGeom>
          <a:solidFill>
            <a:srgbClr val="0091A5"/>
          </a:solidFill>
          <a:ln w="25400">
            <a:solidFill>
              <a:schemeClr val="tx1">
                <a:alpha val="0"/>
              </a:schemeClr>
            </a:solidFill>
            <a:miter lim="800000"/>
            <a:headEnd/>
            <a:tailEnd/>
          </a:ln>
        </p:spPr>
        <p:txBody>
          <a:bodyPr lIns="0" tIns="0" rIns="0" bIns="0"/>
          <a:lstStyle/>
          <a:p>
            <a:endParaRPr lang="nl-BE">
              <a:solidFill>
                <a:srgbClr val="FFFFFF"/>
              </a:solidFill>
            </a:endParaRPr>
          </a:p>
        </p:txBody>
      </p:sp>
      <p:pic>
        <p:nvPicPr>
          <p:cNvPr id="3076"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8350" y="571500"/>
            <a:ext cx="11620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077"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171700" y="617538"/>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078" name="Rectangle 5"/>
          <p:cNvSpPr>
            <a:spLocks/>
          </p:cNvSpPr>
          <p:nvPr userDrawn="1"/>
        </p:nvSpPr>
        <p:spPr bwMode="auto">
          <a:xfrm>
            <a:off x="1125538" y="314325"/>
            <a:ext cx="1722437" cy="160338"/>
          </a:xfrm>
          <a:prstGeom prst="rect">
            <a:avLst/>
          </a:prstGeom>
          <a:solidFill>
            <a:srgbClr val="FFFFFF"/>
          </a:solidFill>
          <a:ln w="25400">
            <a:solidFill>
              <a:schemeClr val="tx1">
                <a:alpha val="0"/>
              </a:schemeClr>
            </a:solidFill>
            <a:miter lim="800000"/>
            <a:headEnd/>
            <a:tailEnd/>
          </a:ln>
        </p:spPr>
        <p:txBody>
          <a:bodyPr lIns="0" tIns="0" rIns="0" bIns="0"/>
          <a:lstStyle/>
          <a:p>
            <a:endParaRPr lang="nl-BE"/>
          </a:p>
        </p:txBody>
      </p:sp>
      <p:sp>
        <p:nvSpPr>
          <p:cNvPr id="3079" name="Rectangle 6"/>
          <p:cNvSpPr>
            <a:spLocks/>
          </p:cNvSpPr>
          <p:nvPr userDrawn="1"/>
        </p:nvSpPr>
        <p:spPr bwMode="auto">
          <a:xfrm>
            <a:off x="1171575" y="277813"/>
            <a:ext cx="16335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100">
                <a:solidFill>
                  <a:srgbClr val="0091A4"/>
                </a:solidFill>
                <a:latin typeface="Arial Black" pitchFamily="34" charset="0"/>
                <a:sym typeface="Arial Black" pitchFamily="34" charset="0"/>
              </a:rPr>
              <a:t>experts</a:t>
            </a:r>
            <a:r>
              <a:rPr lang="en-US" sz="1100">
                <a:solidFill>
                  <a:srgbClr val="50504F"/>
                </a:solidFill>
                <a:latin typeface="Arial" pitchFamily="34" charset="0"/>
                <a:sym typeface="Arial" pitchFamily="34" charset="0"/>
              </a:rPr>
              <a:t> in sociale zaken</a:t>
            </a:r>
          </a:p>
        </p:txBody>
      </p:sp>
      <p:pic>
        <p:nvPicPr>
          <p:cNvPr id="9" name="Afbeelding 8" descr="DAME_MAN_SAMEN.png"/>
          <p:cNvPicPr>
            <a:picLocks noChangeAspect="1"/>
          </p:cNvPicPr>
          <p:nvPr userDrawn="1"/>
        </p:nvPicPr>
        <p:blipFill>
          <a:blip r:embed="rId6"/>
          <a:srcRect/>
          <a:stretch>
            <a:fillRect/>
          </a:stretch>
        </p:blipFill>
        <p:spPr bwMode="auto">
          <a:xfrm>
            <a:off x="4397375" y="336550"/>
            <a:ext cx="4575175" cy="6858000"/>
          </a:xfrm>
          <a:prstGeom prst="rect">
            <a:avLst/>
          </a:prstGeom>
          <a:noFill/>
          <a:ln>
            <a:noFill/>
          </a:ln>
          <a:effectLst>
            <a:outerShdw blurRad="50800" dist="38100" dir="13500000" algn="b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3" r:id="rId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Afbeelding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3088" y="360363"/>
            <a:ext cx="2886075"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8350" y="571500"/>
            <a:ext cx="11620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124"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171700" y="617538"/>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125" name="Rectangle 5"/>
          <p:cNvSpPr>
            <a:spLocks/>
          </p:cNvSpPr>
          <p:nvPr userDrawn="1"/>
        </p:nvSpPr>
        <p:spPr bwMode="auto">
          <a:xfrm>
            <a:off x="1125538" y="314325"/>
            <a:ext cx="1722437" cy="160338"/>
          </a:xfrm>
          <a:prstGeom prst="rect">
            <a:avLst/>
          </a:prstGeom>
          <a:solidFill>
            <a:srgbClr val="FFFFFF"/>
          </a:solidFill>
          <a:ln w="25400">
            <a:solidFill>
              <a:schemeClr val="tx1">
                <a:alpha val="0"/>
              </a:schemeClr>
            </a:solidFill>
            <a:miter lim="800000"/>
            <a:headEnd/>
            <a:tailEnd/>
          </a:ln>
        </p:spPr>
        <p:txBody>
          <a:bodyPr lIns="0" tIns="0" rIns="0" bIns="0"/>
          <a:lstStyle/>
          <a:p>
            <a:endParaRPr lang="nl-BE"/>
          </a:p>
        </p:txBody>
      </p:sp>
      <p:sp>
        <p:nvSpPr>
          <p:cNvPr id="5126" name="Rectangle 6"/>
          <p:cNvSpPr>
            <a:spLocks/>
          </p:cNvSpPr>
          <p:nvPr userDrawn="1"/>
        </p:nvSpPr>
        <p:spPr bwMode="auto">
          <a:xfrm>
            <a:off x="1171575" y="277813"/>
            <a:ext cx="16335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100">
                <a:solidFill>
                  <a:srgbClr val="0091A4"/>
                </a:solidFill>
                <a:latin typeface="Arial Black" pitchFamily="34" charset="0"/>
                <a:sym typeface="Arial Black" pitchFamily="34" charset="0"/>
              </a:rPr>
              <a:t>experts</a:t>
            </a:r>
            <a:r>
              <a:rPr lang="en-US" sz="1100">
                <a:solidFill>
                  <a:srgbClr val="50504F"/>
                </a:solidFill>
                <a:latin typeface="Arial" pitchFamily="34" charset="0"/>
                <a:sym typeface="Arial" pitchFamily="34" charset="0"/>
              </a:rPr>
              <a:t> in sociale zaken</a:t>
            </a:r>
          </a:p>
        </p:txBody>
      </p:sp>
      <p:sp>
        <p:nvSpPr>
          <p:cNvPr id="5127" name="Rectangle 1"/>
          <p:cNvSpPr>
            <a:spLocks/>
          </p:cNvSpPr>
          <p:nvPr userDrawn="1"/>
        </p:nvSpPr>
        <p:spPr bwMode="auto">
          <a:xfrm>
            <a:off x="-169863" y="1089025"/>
            <a:ext cx="9474201" cy="4670425"/>
          </a:xfrm>
          <a:prstGeom prst="rect">
            <a:avLst/>
          </a:prstGeom>
          <a:solidFill>
            <a:srgbClr val="0091A5"/>
          </a:solidFill>
          <a:ln w="25400">
            <a:solidFill>
              <a:schemeClr val="tx1">
                <a:alpha val="0"/>
              </a:schemeClr>
            </a:solidFill>
            <a:miter lim="800000"/>
            <a:headEnd/>
            <a:tailEnd/>
          </a:ln>
        </p:spPr>
        <p:txBody>
          <a:bodyPr lIns="0" tIns="0" rIns="0" bIns="0"/>
          <a:lstStyle/>
          <a:p>
            <a:endParaRPr lang="nl-BE">
              <a:solidFill>
                <a:srgbClr val="FFFFFF"/>
              </a:solidFill>
            </a:endParaRPr>
          </a:p>
        </p:txBody>
      </p:sp>
      <p:pic>
        <p:nvPicPr>
          <p:cNvPr id="2" name="Afbeelding 1" descr="DAME_9451591.png"/>
          <p:cNvPicPr>
            <a:picLocks noChangeAspect="1"/>
          </p:cNvPicPr>
          <p:nvPr userDrawn="1"/>
        </p:nvPicPr>
        <p:blipFill>
          <a:blip r:embed="rId6"/>
          <a:srcRect/>
          <a:stretch>
            <a:fillRect/>
          </a:stretch>
        </p:blipFill>
        <p:spPr bwMode="auto">
          <a:xfrm>
            <a:off x="4624388" y="0"/>
            <a:ext cx="4564062" cy="6858000"/>
          </a:xfrm>
          <a:prstGeom prst="rect">
            <a:avLst/>
          </a:prstGeom>
          <a:noFill/>
          <a:ln>
            <a:noFill/>
          </a:ln>
          <a:effectLst>
            <a:outerShdw blurRad="50800" dist="38100" dir="13500000" algn="b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5" r:id="rId1"/>
  </p:sldLayoutIdLst>
  <p:timing>
    <p:tnLst>
      <p:par>
        <p:cTn id="1" dur="indefinite" restart="never" nodeType="tmRoot"/>
      </p:par>
    </p:tnLst>
  </p:timing>
  <p:txStyles>
    <p:titleStyle>
      <a:lvl1pPr algn="ctr" defTabSz="455613"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1363" indent="-284163" algn="l" defTabSz="455613"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1413" indent="-227013" algn="l" defTabSz="455613"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5986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58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471" indent="-228588"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48" indent="-228588"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5" indent="-228588"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1" indent="-228588"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0"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18338" y="733425"/>
            <a:ext cx="7620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171"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939088" y="763588"/>
            <a:ext cx="7016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172" name="Afbeelding 2"/>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4000" y="650875"/>
            <a:ext cx="945673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8" r:id="rId1"/>
    <p:sldLayoutId id="2147483713" r:id="rId2"/>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3D32A-7B46-4490-BB9D-BA417C0883EB}" type="datetimeFigureOut">
              <a:rPr lang="nl-BE" smtClean="0"/>
              <a:t>16/03/2017</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7A043-E2D3-4971-877B-27CBCA5BC8CA}" type="slidenum">
              <a:rPr lang="nl-BE" smtClean="0"/>
              <a:t>‹nr.›</a:t>
            </a:fld>
            <a:endParaRPr lang="nl-BE"/>
          </a:p>
        </p:txBody>
      </p:sp>
    </p:spTree>
    <p:extLst>
      <p:ext uri="{BB962C8B-B14F-4D97-AF65-F5344CB8AC3E}">
        <p14:creationId xmlns:p14="http://schemas.microsoft.com/office/powerpoint/2010/main" val="141454835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8" name="Afbeelding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3213" y="377825"/>
            <a:ext cx="9505951"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8350" y="588963"/>
            <a:ext cx="11620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220"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171700" y="635000"/>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221" name="Rectangle 5"/>
          <p:cNvSpPr>
            <a:spLocks/>
          </p:cNvSpPr>
          <p:nvPr userDrawn="1"/>
        </p:nvSpPr>
        <p:spPr bwMode="auto">
          <a:xfrm>
            <a:off x="1125538" y="311150"/>
            <a:ext cx="1722437" cy="160338"/>
          </a:xfrm>
          <a:prstGeom prst="rect">
            <a:avLst/>
          </a:prstGeom>
          <a:solidFill>
            <a:srgbClr val="FFFFFF"/>
          </a:solidFill>
          <a:ln w="25400">
            <a:solidFill>
              <a:schemeClr val="tx1">
                <a:alpha val="0"/>
              </a:schemeClr>
            </a:solidFill>
            <a:miter lim="800000"/>
            <a:headEnd/>
            <a:tailEnd/>
          </a:ln>
        </p:spPr>
        <p:txBody>
          <a:bodyPr lIns="0" tIns="0" rIns="0" bIns="0"/>
          <a:lstStyle/>
          <a:p>
            <a:endParaRPr lang="nl-BE"/>
          </a:p>
        </p:txBody>
      </p:sp>
      <p:sp>
        <p:nvSpPr>
          <p:cNvPr id="9222" name="Rectangle 6"/>
          <p:cNvSpPr>
            <a:spLocks/>
          </p:cNvSpPr>
          <p:nvPr userDrawn="1"/>
        </p:nvSpPr>
        <p:spPr bwMode="auto">
          <a:xfrm>
            <a:off x="1171575" y="274638"/>
            <a:ext cx="16335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100">
                <a:solidFill>
                  <a:srgbClr val="0091A4"/>
                </a:solidFill>
                <a:latin typeface="Arial Black" pitchFamily="34" charset="0"/>
                <a:sym typeface="Arial Black" pitchFamily="34" charset="0"/>
              </a:rPr>
              <a:t>experts</a:t>
            </a:r>
            <a:r>
              <a:rPr lang="en-US" sz="1100">
                <a:solidFill>
                  <a:srgbClr val="50504F"/>
                </a:solidFill>
                <a:latin typeface="Arial" pitchFamily="34" charset="0"/>
                <a:sym typeface="Arial" pitchFamily="34" charset="0"/>
              </a:rPr>
              <a:t> in sociale zaken</a:t>
            </a:r>
          </a:p>
        </p:txBody>
      </p:sp>
      <p:pic>
        <p:nvPicPr>
          <p:cNvPr id="3" name="Afbeelding 2" descr="MAN_61199677.png"/>
          <p:cNvPicPr>
            <a:picLocks noChangeAspect="1"/>
          </p:cNvPicPr>
          <p:nvPr userDrawn="1"/>
        </p:nvPicPr>
        <p:blipFill>
          <a:blip r:embed="rId6"/>
          <a:srcRect/>
          <a:stretch>
            <a:fillRect/>
          </a:stretch>
        </p:blipFill>
        <p:spPr bwMode="auto">
          <a:xfrm>
            <a:off x="4714875" y="306388"/>
            <a:ext cx="5746750" cy="9237662"/>
          </a:xfrm>
          <a:prstGeom prst="rect">
            <a:avLst/>
          </a:prstGeom>
          <a:noFill/>
          <a:ln>
            <a:noFill/>
          </a:ln>
          <a:effectLst>
            <a:outerShdw blurRad="50800" dist="38100" dir="13500000" algn="b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0" r:id="rId1"/>
  </p:sldLayoutIdLst>
  <p:timing>
    <p:tnLst>
      <p:par>
        <p:cTn id="1" dur="indefinite" restart="never" nodeType="tmRoot"/>
      </p:par>
    </p:tnLst>
  </p:timing>
  <p:txStyles>
    <p:titleStyle>
      <a:lvl1pPr algn="ctr" defTabSz="455613"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5613"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1363" indent="-284163" algn="l" defTabSz="455613"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1413" indent="-227013" algn="l" defTabSz="455613"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5986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58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471" indent="-228588"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48" indent="-228588"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5" indent="-228588"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1" indent="-228588"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Afbeelding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3088" y="360363"/>
            <a:ext cx="2886075"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
          <p:cNvSpPr>
            <a:spLocks/>
          </p:cNvSpPr>
          <p:nvPr userDrawn="1"/>
        </p:nvSpPr>
        <p:spPr bwMode="auto">
          <a:xfrm>
            <a:off x="-169863" y="1089025"/>
            <a:ext cx="9474201" cy="4670425"/>
          </a:xfrm>
          <a:prstGeom prst="rect">
            <a:avLst/>
          </a:prstGeom>
          <a:solidFill>
            <a:srgbClr val="0091A5"/>
          </a:solidFill>
          <a:ln w="25400">
            <a:solidFill>
              <a:schemeClr val="tx1">
                <a:alpha val="0"/>
              </a:schemeClr>
            </a:solidFill>
            <a:miter lim="800000"/>
            <a:headEnd/>
            <a:tailEnd/>
          </a:ln>
        </p:spPr>
        <p:txBody>
          <a:bodyPr lIns="0" tIns="0" rIns="0" bIns="0"/>
          <a:lstStyle/>
          <a:p>
            <a:endParaRPr lang="nl-BE">
              <a:solidFill>
                <a:srgbClr val="FFFFFF"/>
              </a:solidFill>
            </a:endParaRPr>
          </a:p>
        </p:txBody>
      </p:sp>
      <p:pic>
        <p:nvPicPr>
          <p:cNvPr id="1028"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8350" y="571500"/>
            <a:ext cx="11620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29"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171700" y="617538"/>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30" name="Afbeelding 12" descr="Titel_SketchRockwell.eps"/>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44513" y="2220913"/>
            <a:ext cx="4364037"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descr="DAME_MAN_SAMEN.png"/>
          <p:cNvPicPr>
            <a:picLocks noChangeAspect="1"/>
          </p:cNvPicPr>
          <p:nvPr userDrawn="1"/>
        </p:nvPicPr>
        <p:blipFill>
          <a:blip r:embed="rId7"/>
          <a:srcRect/>
          <a:stretch>
            <a:fillRect/>
          </a:stretch>
        </p:blipFill>
        <p:spPr bwMode="auto">
          <a:xfrm>
            <a:off x="4397375" y="336550"/>
            <a:ext cx="4575175" cy="6858000"/>
          </a:xfrm>
          <a:prstGeom prst="rect">
            <a:avLst/>
          </a:prstGeom>
          <a:noFill/>
          <a:ln>
            <a:noFill/>
          </a:ln>
          <a:effectLst>
            <a:outerShdw blurRad="50800" dist="38100" dir="13500000" algn="b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28018"/>
      </p:ext>
    </p:extLst>
  </p:cSld>
  <p:clrMap bg1="lt1" tx1="dk1" bg2="lt2" tx2="dk2" accent1="accent1" accent2="accent2" accent3="accent3" accent4="accent4" accent5="accent5" accent6="accent6" hlink="hlink" folHlink="folHlink"/>
  <p:sldLayoutIdLst>
    <p:sldLayoutId id="2147483715" r:id="rId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712362A9-B7AB-4E03-A4FE-4E7C2F13D18B}" type="datetimeFigureOut">
              <a:rPr lang="nl-BE" smtClean="0">
                <a:solidFill>
                  <a:prstClr val="black">
                    <a:tint val="75000"/>
                  </a:prstClr>
                </a:solidFill>
                <a:latin typeface="Calibri"/>
                <a:ea typeface="+mn-ea"/>
              </a:rPr>
              <a:pPr defTabSz="914400" fontAlgn="auto">
                <a:spcBef>
                  <a:spcPts val="0"/>
                </a:spcBef>
                <a:spcAft>
                  <a:spcPts val="0"/>
                </a:spcAft>
              </a:pPr>
              <a:t>16/03/2017</a:t>
            </a:fld>
            <a:endParaRPr lang="nl-BE">
              <a:solidFill>
                <a:prstClr val="black">
                  <a:tint val="75000"/>
                </a:prstClr>
              </a:solidFill>
              <a:latin typeface="Calibri"/>
              <a:ea typeface="+mn-ea"/>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nl-BE">
              <a:solidFill>
                <a:prstClr val="black">
                  <a:tint val="75000"/>
                </a:prstClr>
              </a:solidFill>
              <a:latin typeface="Calibri"/>
              <a:ea typeface="+mn-ea"/>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8C6B9C59-7AE8-48EF-9FB7-1FC031C18EB3}" type="slidenum">
              <a:rPr lang="nl-BE" smtClean="0">
                <a:solidFill>
                  <a:prstClr val="black">
                    <a:tint val="75000"/>
                  </a:prstClr>
                </a:solidFill>
                <a:latin typeface="Calibri"/>
                <a:ea typeface="+mn-ea"/>
              </a:rPr>
              <a:pPr defTabSz="914400" fontAlgn="auto">
                <a:spcBef>
                  <a:spcPts val="0"/>
                </a:spcBef>
                <a:spcAft>
                  <a:spcPts val="0"/>
                </a:spcAft>
              </a:pPr>
              <a:t>‹nr.›</a:t>
            </a:fld>
            <a:endParaRPr lang="nl-BE">
              <a:solidFill>
                <a:prstClr val="black">
                  <a:tint val="75000"/>
                </a:prstClr>
              </a:solidFill>
              <a:latin typeface="Calibri"/>
              <a:ea typeface="+mn-ea"/>
            </a:endParaRPr>
          </a:p>
        </p:txBody>
      </p:sp>
    </p:spTree>
    <p:extLst>
      <p:ext uri="{BB962C8B-B14F-4D97-AF65-F5344CB8AC3E}">
        <p14:creationId xmlns:p14="http://schemas.microsoft.com/office/powerpoint/2010/main" val="163272378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712362A9-B7AB-4E03-A4FE-4E7C2F13D18B}" type="datetimeFigureOut">
              <a:rPr lang="nl-BE" smtClean="0">
                <a:solidFill>
                  <a:prstClr val="black">
                    <a:tint val="75000"/>
                  </a:prstClr>
                </a:solidFill>
                <a:latin typeface="Calibri"/>
                <a:ea typeface="+mn-ea"/>
              </a:rPr>
              <a:pPr defTabSz="914400" fontAlgn="auto">
                <a:spcBef>
                  <a:spcPts val="0"/>
                </a:spcBef>
                <a:spcAft>
                  <a:spcPts val="0"/>
                </a:spcAft>
              </a:pPr>
              <a:t>16/03/2017</a:t>
            </a:fld>
            <a:endParaRPr lang="nl-BE">
              <a:solidFill>
                <a:prstClr val="black">
                  <a:tint val="75000"/>
                </a:prstClr>
              </a:solidFill>
              <a:latin typeface="Calibri"/>
              <a:ea typeface="+mn-ea"/>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nl-BE">
              <a:solidFill>
                <a:prstClr val="black">
                  <a:tint val="75000"/>
                </a:prstClr>
              </a:solidFill>
              <a:latin typeface="Calibri"/>
              <a:ea typeface="+mn-ea"/>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8C6B9C59-7AE8-48EF-9FB7-1FC031C18EB3}" type="slidenum">
              <a:rPr lang="nl-BE" smtClean="0">
                <a:solidFill>
                  <a:prstClr val="black">
                    <a:tint val="75000"/>
                  </a:prstClr>
                </a:solidFill>
                <a:latin typeface="Calibri"/>
                <a:ea typeface="+mn-ea"/>
              </a:rPr>
              <a:pPr defTabSz="914400" fontAlgn="auto">
                <a:spcBef>
                  <a:spcPts val="0"/>
                </a:spcBef>
                <a:spcAft>
                  <a:spcPts val="0"/>
                </a:spcAft>
              </a:pPr>
              <a:t>‹nr.›</a:t>
            </a:fld>
            <a:endParaRPr lang="nl-BE">
              <a:solidFill>
                <a:prstClr val="black">
                  <a:tint val="75000"/>
                </a:prstClr>
              </a:solidFill>
              <a:latin typeface="Calibri"/>
              <a:ea typeface="+mn-ea"/>
            </a:endParaRPr>
          </a:p>
        </p:txBody>
      </p:sp>
    </p:spTree>
    <p:extLst>
      <p:ext uri="{BB962C8B-B14F-4D97-AF65-F5344CB8AC3E}">
        <p14:creationId xmlns:p14="http://schemas.microsoft.com/office/powerpoint/2010/main" val="24045907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1.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1.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5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52.xml"/><Relationship Id="rId5" Type="http://schemas.openxmlformats.org/officeDocument/2006/relationships/image" Target="../media/image22.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hyperlink" Target="http://blog.xerius.be/boekhouders/het-statuut-student-zelfstandige-zo-leg-je-het-haarfijn-uit" TargetMode="External"/><Relationship Id="rId2" Type="http://schemas.openxmlformats.org/officeDocument/2006/relationships/hyperlink" Target="http://www.xerius.be/blog/studeren-en-ondernemen-perfect-haalbaar-als-student-zelfstandige" TargetMode="External"/><Relationship Id="rId1" Type="http://schemas.openxmlformats.org/officeDocument/2006/relationships/slideLayout" Target="../slideLayouts/slideLayout52.xml"/><Relationship Id="rId5" Type="http://schemas.openxmlformats.org/officeDocument/2006/relationships/image" Target="../media/image19.png"/><Relationship Id="rId4" Type="http://schemas.openxmlformats.org/officeDocument/2006/relationships/hyperlink" Target="http://blog.xerius.be/boekhouders/de-student-zelfstandige-wat-met-zijn-belastingen"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mailto:.boets@xerius.be" TargetMode="Externa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nl-BE" altLang="nl-BE" dirty="0" smtClean="0"/>
              <a:t> </a:t>
            </a:r>
          </a:p>
        </p:txBody>
      </p:sp>
      <p:sp>
        <p:nvSpPr>
          <p:cNvPr id="3" name="Tekstvak 2"/>
          <p:cNvSpPr txBox="1"/>
          <p:nvPr/>
        </p:nvSpPr>
        <p:spPr>
          <a:xfrm flipH="1">
            <a:off x="1241276" y="5704903"/>
            <a:ext cx="4518026" cy="584775"/>
          </a:xfrm>
          <a:prstGeom prst="rect">
            <a:avLst/>
          </a:prstGeom>
          <a:noFill/>
        </p:spPr>
        <p:txBody>
          <a:bodyPr wrap="square" rtlCol="0">
            <a:spAutoFit/>
          </a:bodyPr>
          <a:lstStyle/>
          <a:p>
            <a:endParaRPr lang="nl-BE" sz="3200" dirty="0">
              <a:solidFill>
                <a:prstClr val="black"/>
              </a:solidFill>
            </a:endParaRPr>
          </a:p>
        </p:txBody>
      </p:sp>
      <p:sp>
        <p:nvSpPr>
          <p:cNvPr id="2" name="Tijdelijke aanduiding voor inhoud 1"/>
          <p:cNvSpPr>
            <a:spLocks noGrp="1"/>
          </p:cNvSpPr>
          <p:nvPr>
            <p:ph idx="1"/>
          </p:nvPr>
        </p:nvSpPr>
        <p:spPr/>
        <p:txBody>
          <a:bodyPr/>
          <a:lstStyle/>
          <a:p>
            <a:pPr marL="0" indent="0">
              <a:buNone/>
            </a:pPr>
            <a:endParaRPr lang="nl-BE" dirty="0" smtClean="0"/>
          </a:p>
          <a:p>
            <a:pPr marL="0" indent="0">
              <a:buNone/>
            </a:pPr>
            <a:endParaRPr lang="nl-BE" dirty="0"/>
          </a:p>
          <a:p>
            <a:pPr marL="0" indent="0">
              <a:buNone/>
            </a:pPr>
            <a:endParaRPr lang="nl-BE" dirty="0" smtClean="0"/>
          </a:p>
          <a:p>
            <a:pPr marL="0" indent="0">
              <a:buNone/>
            </a:pPr>
            <a:endParaRPr lang="nl-BE" dirty="0"/>
          </a:p>
          <a:p>
            <a:pPr marL="0" indent="0">
              <a:buNone/>
            </a:pPr>
            <a:endParaRPr lang="nl-BE" dirty="0" smtClean="0"/>
          </a:p>
          <a:p>
            <a:pPr marL="0" indent="0">
              <a:buNone/>
            </a:pPr>
            <a:endParaRPr lang="nl-BE" dirty="0" smtClean="0"/>
          </a:p>
          <a:p>
            <a:pPr marL="0" indent="0">
              <a:buNone/>
            </a:pPr>
            <a:r>
              <a:rPr lang="nl-BE" sz="2400" dirty="0" smtClean="0"/>
              <a:t>Student - Ondernemer</a:t>
            </a:r>
          </a:p>
          <a:p>
            <a:pPr marL="0" indent="0">
              <a:buNone/>
            </a:pPr>
            <a:endParaRPr lang="nl-BE" sz="2400" dirty="0"/>
          </a:p>
          <a:p>
            <a:pPr marL="0" indent="0">
              <a:buNone/>
            </a:pPr>
            <a:r>
              <a:rPr lang="nl-BE" sz="2400" dirty="0" smtClean="0"/>
              <a:t>UCLL  </a:t>
            </a:r>
            <a:endParaRPr lang="nl-BE" sz="2400" dirty="0"/>
          </a:p>
        </p:txBody>
      </p:sp>
      <p:pic>
        <p:nvPicPr>
          <p:cNvPr id="6" name="Picture 2" descr="\\xerius.dika.be\data\xer\HELSENJO\Pictures\Xerius_logo_CMY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85595"/>
            <a:ext cx="8229600" cy="213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023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388307"/>
            <a:ext cx="6256751" cy="592768"/>
          </a:xfrm>
        </p:spPr>
        <p:txBody>
          <a:bodyPr>
            <a:normAutofit/>
          </a:bodyPr>
          <a:lstStyle/>
          <a:p>
            <a:pPr algn="l"/>
            <a:r>
              <a:rPr lang="nl-BE" sz="3200" b="0" dirty="0" smtClean="0">
                <a:solidFill>
                  <a:schemeClr val="accent5"/>
                </a:solidFill>
              </a:rPr>
              <a:t>Tip</a:t>
            </a:r>
            <a:r>
              <a:rPr lang="nl-BE" sz="2400" dirty="0" smtClean="0">
                <a:solidFill>
                  <a:schemeClr val="accent6">
                    <a:lumMod val="75000"/>
                  </a:schemeClr>
                </a:solidFill>
              </a:rPr>
              <a:t> </a:t>
            </a:r>
            <a:endParaRPr lang="nl-BE" sz="2400" dirty="0">
              <a:solidFill>
                <a:schemeClr val="accent6">
                  <a:lumMod val="75000"/>
                </a:schemeClr>
              </a:solidFill>
            </a:endParaRPr>
          </a:p>
        </p:txBody>
      </p:sp>
      <p:sp>
        <p:nvSpPr>
          <p:cNvPr id="4" name="Tijdelijke aanduiding voor inhoud 3"/>
          <p:cNvSpPr>
            <a:spLocks noGrp="1"/>
          </p:cNvSpPr>
          <p:nvPr>
            <p:ph idx="1"/>
          </p:nvPr>
        </p:nvSpPr>
        <p:spPr/>
        <p:txBody>
          <a:bodyPr/>
          <a:lstStyle/>
          <a:p>
            <a:endParaRPr lang="nl-BE" dirty="0" smtClean="0">
              <a:solidFill>
                <a:schemeClr val="tx1">
                  <a:lumMod val="65000"/>
                  <a:lumOff val="35000"/>
                </a:schemeClr>
              </a:solidFill>
            </a:endParaRPr>
          </a:p>
          <a:p>
            <a:r>
              <a:rPr lang="nl-BE" sz="2800" dirty="0" smtClean="0">
                <a:solidFill>
                  <a:schemeClr val="tx1">
                    <a:lumMod val="65000"/>
                    <a:lumOff val="35000"/>
                  </a:schemeClr>
                </a:solidFill>
              </a:rPr>
              <a:t>Enkel de relevante activiteiten</a:t>
            </a:r>
          </a:p>
          <a:p>
            <a:pPr marL="0" indent="0">
              <a:buNone/>
            </a:pPr>
            <a:r>
              <a:rPr lang="nl-BE" sz="2400" dirty="0">
                <a:solidFill>
                  <a:schemeClr val="tx1">
                    <a:lumMod val="65000"/>
                    <a:lumOff val="35000"/>
                  </a:schemeClr>
                </a:solidFill>
              </a:rPr>
              <a:t>	</a:t>
            </a:r>
            <a:r>
              <a:rPr lang="nl-BE" sz="2400" dirty="0" smtClean="0">
                <a:solidFill>
                  <a:schemeClr val="tx1">
                    <a:lumMod val="65000"/>
                    <a:lumOff val="35000"/>
                  </a:schemeClr>
                </a:solidFill>
              </a:rPr>
              <a:t>wat je echt doet of in nabije toekomst gaat doen</a:t>
            </a:r>
          </a:p>
          <a:p>
            <a:pPr marL="0" indent="0">
              <a:buNone/>
            </a:pPr>
            <a:endParaRPr lang="nl-BE" sz="2400" dirty="0" smtClean="0">
              <a:solidFill>
                <a:schemeClr val="tx1">
                  <a:lumMod val="65000"/>
                  <a:lumOff val="35000"/>
                </a:schemeClr>
              </a:solidFill>
            </a:endParaRPr>
          </a:p>
          <a:p>
            <a:r>
              <a:rPr lang="nl-BE" sz="2800" dirty="0" err="1" smtClean="0">
                <a:solidFill>
                  <a:schemeClr val="tx1">
                    <a:lumMod val="65000"/>
                    <a:lumOff val="35000"/>
                  </a:schemeClr>
                </a:solidFill>
              </a:rPr>
              <a:t>Nacebel</a:t>
            </a:r>
            <a:r>
              <a:rPr lang="nl-BE" sz="2800" dirty="0" smtClean="0">
                <a:solidFill>
                  <a:schemeClr val="tx1">
                    <a:lumMod val="65000"/>
                    <a:lumOff val="35000"/>
                  </a:schemeClr>
                </a:solidFill>
              </a:rPr>
              <a:t> – codes  </a:t>
            </a:r>
          </a:p>
          <a:p>
            <a:pPr marL="0" indent="0">
              <a:buNone/>
            </a:pPr>
            <a:r>
              <a:rPr lang="nl-BE" sz="2400" dirty="0" smtClean="0">
                <a:solidFill>
                  <a:schemeClr val="tx1">
                    <a:lumMod val="65000"/>
                    <a:lumOff val="35000"/>
                  </a:schemeClr>
                </a:solidFill>
              </a:rPr>
              <a:t>	(laat ondernemingsloket meezoeken)</a:t>
            </a:r>
            <a:endParaRPr lang="nl-BE" sz="2400" dirty="0">
              <a:solidFill>
                <a:schemeClr val="tx1">
                  <a:lumMod val="65000"/>
                  <a:lumOff val="35000"/>
                </a:schemeClr>
              </a:solidFill>
            </a:endParaRPr>
          </a:p>
        </p:txBody>
      </p:sp>
    </p:spTree>
    <p:extLst>
      <p:ext uri="{BB962C8B-B14F-4D97-AF65-F5344CB8AC3E}">
        <p14:creationId xmlns:p14="http://schemas.microsoft.com/office/powerpoint/2010/main" val="2804461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1" y="263047"/>
            <a:ext cx="6407062" cy="718028"/>
          </a:xfrm>
        </p:spPr>
        <p:txBody>
          <a:bodyPr>
            <a:normAutofit fontScale="90000"/>
          </a:bodyPr>
          <a:lstStyle/>
          <a:p>
            <a:pPr algn="l"/>
            <a:r>
              <a:rPr lang="nl-BE" sz="2700" b="0" dirty="0">
                <a:solidFill>
                  <a:schemeClr val="accent5"/>
                </a:solidFill>
              </a:rPr>
              <a:t>A</a:t>
            </a:r>
            <a:r>
              <a:rPr lang="nl-BE" sz="2700" b="0" dirty="0" smtClean="0">
                <a:solidFill>
                  <a:schemeClr val="accent5"/>
                </a:solidFill>
              </a:rPr>
              <a:t>ctiviteiten</a:t>
            </a:r>
            <a:r>
              <a:rPr lang="nl-BE" dirty="0" smtClean="0">
                <a:solidFill>
                  <a:schemeClr val="accent5"/>
                </a:solidFill>
              </a:rPr>
              <a:t> </a:t>
            </a:r>
            <a:endParaRPr lang="nl-BE" dirty="0">
              <a:solidFill>
                <a:schemeClr val="accent5"/>
              </a:solidFill>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78626" y="2132855"/>
            <a:ext cx="4873694" cy="3868011"/>
          </a:xfrm>
        </p:spPr>
      </p:pic>
    </p:spTree>
    <p:extLst>
      <p:ext uri="{BB962C8B-B14F-4D97-AF65-F5344CB8AC3E}">
        <p14:creationId xmlns:p14="http://schemas.microsoft.com/office/powerpoint/2010/main" val="457086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388307"/>
            <a:ext cx="6319381" cy="592768"/>
          </a:xfrm>
        </p:spPr>
        <p:txBody>
          <a:bodyPr/>
          <a:lstStyle/>
          <a:p>
            <a:pPr algn="l"/>
            <a:r>
              <a:rPr lang="nl-BE" sz="2400" b="0" dirty="0" smtClean="0">
                <a:solidFill>
                  <a:schemeClr val="accent5"/>
                </a:solidFill>
              </a:rPr>
              <a:t>Kostprijs</a:t>
            </a:r>
            <a:endParaRPr lang="nl-BE" sz="2400" b="0" dirty="0">
              <a:solidFill>
                <a:schemeClr val="accent5"/>
              </a:solidFill>
            </a:endParaRPr>
          </a:p>
        </p:txBody>
      </p:sp>
      <p:sp>
        <p:nvSpPr>
          <p:cNvPr id="11" name="Tijdelijke aanduiding voor inhoud 10"/>
          <p:cNvSpPr>
            <a:spLocks noGrp="1"/>
          </p:cNvSpPr>
          <p:nvPr>
            <p:ph idx="1"/>
          </p:nvPr>
        </p:nvSpPr>
        <p:spPr/>
        <p:txBody>
          <a:bodyPr>
            <a:normAutofit/>
          </a:bodyPr>
          <a:lstStyle/>
          <a:p>
            <a:pPr marL="0" indent="0">
              <a:buFontTx/>
              <a:buNone/>
              <a:defRPr/>
            </a:pPr>
            <a:endParaRPr lang="nl-BE" dirty="0" smtClean="0">
              <a:solidFill>
                <a:schemeClr val="tx1">
                  <a:lumMod val="65000"/>
                  <a:lumOff val="35000"/>
                </a:schemeClr>
              </a:solidFill>
            </a:endParaRPr>
          </a:p>
          <a:p>
            <a:pPr marL="0" indent="0">
              <a:buFontTx/>
              <a:buNone/>
              <a:defRPr/>
            </a:pPr>
            <a:r>
              <a:rPr lang="nl-BE" sz="2800" dirty="0" smtClean="0">
                <a:solidFill>
                  <a:schemeClr val="tx1">
                    <a:lumMod val="65000"/>
                    <a:lumOff val="35000"/>
                  </a:schemeClr>
                </a:solidFill>
              </a:rPr>
              <a:t>Wettelijk tarief : 85,5€</a:t>
            </a:r>
          </a:p>
          <a:p>
            <a:pPr marL="0" indent="0">
              <a:buFontTx/>
              <a:buNone/>
              <a:defRPr/>
            </a:pPr>
            <a:endParaRPr lang="nl-BE" sz="2800" dirty="0">
              <a:solidFill>
                <a:schemeClr val="tx1">
                  <a:lumMod val="65000"/>
                  <a:lumOff val="35000"/>
                </a:schemeClr>
              </a:solidFill>
            </a:endParaRPr>
          </a:p>
          <a:p>
            <a:pPr marL="0" indent="0">
              <a:buFontTx/>
              <a:buNone/>
              <a:defRPr/>
            </a:pPr>
            <a:r>
              <a:rPr lang="nl-BE" sz="2800" dirty="0" smtClean="0">
                <a:solidFill>
                  <a:schemeClr val="tx1">
                    <a:lumMod val="65000"/>
                    <a:lumOff val="35000"/>
                  </a:schemeClr>
                </a:solidFill>
              </a:rPr>
              <a:t>Aanvullende diensten :</a:t>
            </a:r>
          </a:p>
          <a:p>
            <a:pPr lvl="1">
              <a:defRPr/>
            </a:pPr>
            <a:r>
              <a:rPr lang="nl-BE" sz="2400" dirty="0">
                <a:solidFill>
                  <a:schemeClr val="tx1">
                    <a:lumMod val="65000"/>
                    <a:lumOff val="35000"/>
                  </a:schemeClr>
                </a:solidFill>
              </a:rPr>
              <a:t>	</a:t>
            </a:r>
            <a:r>
              <a:rPr lang="nl-BE" sz="2400" dirty="0" smtClean="0">
                <a:solidFill>
                  <a:schemeClr val="tx1">
                    <a:lumMod val="65000"/>
                    <a:lumOff val="35000"/>
                  </a:schemeClr>
                </a:solidFill>
              </a:rPr>
              <a:t>BTW – activatie (55€)</a:t>
            </a:r>
          </a:p>
          <a:p>
            <a:pPr lvl="1">
              <a:buNone/>
              <a:defRPr/>
            </a:pPr>
            <a:endParaRPr lang="nl-BE" sz="2400" dirty="0">
              <a:solidFill>
                <a:schemeClr val="tx1">
                  <a:lumMod val="65000"/>
                  <a:lumOff val="35000"/>
                </a:schemeClr>
              </a:solidFill>
            </a:endParaRPr>
          </a:p>
          <a:p>
            <a:pPr marL="457200" lvl="1" indent="0">
              <a:buNone/>
              <a:defRPr/>
            </a:pPr>
            <a:endParaRPr lang="nl-BE" sz="2400" dirty="0" smtClean="0">
              <a:solidFill>
                <a:schemeClr val="tx1">
                  <a:lumMod val="65000"/>
                  <a:lumOff val="35000"/>
                </a:schemeClr>
              </a:solidFill>
            </a:endParaRPr>
          </a:p>
        </p:txBody>
      </p:sp>
    </p:spTree>
    <p:extLst>
      <p:ext uri="{BB962C8B-B14F-4D97-AF65-F5344CB8AC3E}">
        <p14:creationId xmlns:p14="http://schemas.microsoft.com/office/powerpoint/2010/main" val="2643864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450937"/>
            <a:ext cx="6169068" cy="530138"/>
          </a:xfrm>
        </p:spPr>
        <p:txBody>
          <a:bodyPr/>
          <a:lstStyle/>
          <a:p>
            <a:pPr algn="l"/>
            <a:r>
              <a:rPr lang="nl-BE" sz="2400" b="0" dirty="0" smtClean="0">
                <a:solidFill>
                  <a:schemeClr val="accent5"/>
                </a:solidFill>
              </a:rPr>
              <a:t>Administratieve formaliteiten</a:t>
            </a:r>
            <a:endParaRPr lang="nl-BE" sz="2400" b="0" dirty="0">
              <a:solidFill>
                <a:schemeClr val="accent5"/>
              </a:solidFill>
            </a:endParaRPr>
          </a:p>
        </p:txBody>
      </p:sp>
      <p:sp>
        <p:nvSpPr>
          <p:cNvPr id="11" name="Tijdelijke aanduiding voor inhoud 10"/>
          <p:cNvSpPr>
            <a:spLocks noGrp="1"/>
          </p:cNvSpPr>
          <p:nvPr>
            <p:ph idx="1"/>
          </p:nvPr>
        </p:nvSpPr>
        <p:spPr/>
        <p:txBody>
          <a:bodyPr>
            <a:normAutofit/>
          </a:bodyPr>
          <a:lstStyle/>
          <a:p>
            <a:pPr marL="0" indent="0">
              <a:buNone/>
              <a:defRPr/>
            </a:pPr>
            <a:r>
              <a:rPr lang="nl-BE" sz="2400" b="1" dirty="0" smtClean="0">
                <a:solidFill>
                  <a:schemeClr val="tx1">
                    <a:lumMod val="65000"/>
                    <a:lumOff val="35000"/>
                  </a:schemeClr>
                </a:solidFill>
              </a:rPr>
              <a:t>STAPPEN</a:t>
            </a:r>
          </a:p>
          <a:p>
            <a:pPr marL="0" indent="0">
              <a:buNone/>
              <a:defRPr/>
            </a:pPr>
            <a:endParaRPr lang="nl-BE" sz="2400" b="1" dirty="0">
              <a:solidFill>
                <a:schemeClr val="tx1">
                  <a:lumMod val="65000"/>
                  <a:lumOff val="35000"/>
                </a:schemeClr>
              </a:solidFill>
            </a:endParaRPr>
          </a:p>
          <a:p>
            <a:pPr marL="457200" indent="-457200">
              <a:buFontTx/>
              <a:buAutoNum type="arabicPeriod"/>
              <a:defRPr/>
            </a:pPr>
            <a:r>
              <a:rPr lang="nl-BE" sz="2400" dirty="0" smtClean="0">
                <a:solidFill>
                  <a:schemeClr val="tx1">
                    <a:lumMod val="65000"/>
                    <a:lumOff val="35000"/>
                  </a:schemeClr>
                </a:solidFill>
              </a:rPr>
              <a:t>Openen </a:t>
            </a:r>
            <a:r>
              <a:rPr lang="nl-BE" sz="2400" dirty="0">
                <a:solidFill>
                  <a:schemeClr val="tx1">
                    <a:lumMod val="65000"/>
                    <a:lumOff val="35000"/>
                  </a:schemeClr>
                </a:solidFill>
              </a:rPr>
              <a:t>financiële rekening                                      </a:t>
            </a:r>
            <a:endParaRPr lang="nl-BE" sz="2400" dirty="0" smtClean="0">
              <a:solidFill>
                <a:schemeClr val="tx1">
                  <a:lumMod val="65000"/>
                  <a:lumOff val="35000"/>
                </a:schemeClr>
              </a:solidFill>
            </a:endParaRPr>
          </a:p>
          <a:p>
            <a:pPr marL="457200" indent="-457200">
              <a:buFontTx/>
              <a:buAutoNum type="arabicPeriod"/>
              <a:defRPr/>
            </a:pPr>
            <a:r>
              <a:rPr lang="nl-BE" sz="2400" b="1" dirty="0" smtClean="0">
                <a:solidFill>
                  <a:schemeClr val="accent1"/>
                </a:solidFill>
              </a:rPr>
              <a:t>Inschrijving kruispuntbank onderneming                      </a:t>
            </a:r>
            <a:endParaRPr lang="nl-BE" sz="2400" dirty="0">
              <a:solidFill>
                <a:schemeClr val="accent1"/>
              </a:solidFill>
            </a:endParaRPr>
          </a:p>
          <a:p>
            <a:pPr marL="457200" indent="-457200">
              <a:buFontTx/>
              <a:buAutoNum type="arabicPeriod"/>
              <a:defRPr/>
            </a:pPr>
            <a:r>
              <a:rPr lang="nl-BE" sz="2400" dirty="0" smtClean="0">
                <a:solidFill>
                  <a:schemeClr val="tx1">
                    <a:lumMod val="65000"/>
                    <a:lumOff val="35000"/>
                  </a:schemeClr>
                </a:solidFill>
              </a:rPr>
              <a:t>Inschrijving </a:t>
            </a:r>
            <a:r>
              <a:rPr lang="nl-BE" sz="2400" dirty="0">
                <a:solidFill>
                  <a:schemeClr val="tx1">
                    <a:lumMod val="65000"/>
                    <a:lumOff val="35000"/>
                  </a:schemeClr>
                </a:solidFill>
              </a:rPr>
              <a:t>BTW                                                            </a:t>
            </a:r>
            <a:endParaRPr lang="nl-BE" sz="2400" dirty="0" smtClean="0">
              <a:solidFill>
                <a:schemeClr val="tx1">
                  <a:lumMod val="65000"/>
                  <a:lumOff val="35000"/>
                </a:schemeClr>
              </a:solidFill>
            </a:endParaRPr>
          </a:p>
          <a:p>
            <a:pPr marL="457200" indent="-457200">
              <a:buFontTx/>
              <a:buAutoNum type="arabicPeriod"/>
              <a:defRPr/>
            </a:pPr>
            <a:r>
              <a:rPr lang="nl-BE" sz="2400" b="1" dirty="0" smtClean="0">
                <a:solidFill>
                  <a:schemeClr val="accent1"/>
                </a:solidFill>
                <a:effectLst>
                  <a:outerShdw blurRad="38100" dist="38100" dir="2700000" algn="tl">
                    <a:srgbClr val="000000">
                      <a:alpha val="43137"/>
                    </a:srgbClr>
                  </a:outerShdw>
                </a:effectLst>
              </a:rPr>
              <a:t>Aansluiten </a:t>
            </a:r>
            <a:r>
              <a:rPr lang="nl-BE" sz="2400" b="1" dirty="0">
                <a:solidFill>
                  <a:schemeClr val="accent1"/>
                </a:solidFill>
                <a:effectLst>
                  <a:outerShdw blurRad="38100" dist="38100" dir="2700000" algn="tl">
                    <a:srgbClr val="000000">
                      <a:alpha val="43137"/>
                    </a:srgbClr>
                  </a:outerShdw>
                </a:effectLst>
              </a:rPr>
              <a:t>sociaal verzekeringsfonds</a:t>
            </a:r>
          </a:p>
          <a:p>
            <a:pPr marL="457200" indent="-457200">
              <a:buFontTx/>
              <a:buAutoNum type="arabicPeriod"/>
              <a:defRPr/>
            </a:pPr>
            <a:r>
              <a:rPr lang="nl-BE" sz="2400" dirty="0">
                <a:solidFill>
                  <a:schemeClr val="tx1">
                    <a:lumMod val="65000"/>
                    <a:lumOff val="35000"/>
                  </a:schemeClr>
                </a:solidFill>
              </a:rPr>
              <a:t>Aansluiten </a:t>
            </a:r>
            <a:r>
              <a:rPr lang="nl-BE" sz="2400" dirty="0" smtClean="0">
                <a:solidFill>
                  <a:schemeClr val="tx1">
                    <a:lumMod val="65000"/>
                    <a:lumOff val="35000"/>
                  </a:schemeClr>
                </a:solidFill>
              </a:rPr>
              <a:t>ziekenfonds</a:t>
            </a:r>
          </a:p>
          <a:p>
            <a:pPr marL="457200" indent="-457200">
              <a:buFontTx/>
              <a:buAutoNum type="arabicPeriod"/>
              <a:defRPr/>
            </a:pPr>
            <a:r>
              <a:rPr lang="nl-BE" sz="2400" dirty="0" smtClean="0">
                <a:solidFill>
                  <a:schemeClr val="tx1">
                    <a:lumMod val="65000"/>
                    <a:lumOff val="35000"/>
                  </a:schemeClr>
                </a:solidFill>
              </a:rPr>
              <a:t>Start activiteiten</a:t>
            </a:r>
            <a:endParaRPr lang="nl-BE" sz="2400" dirty="0">
              <a:solidFill>
                <a:schemeClr val="tx1">
                  <a:lumMod val="65000"/>
                  <a:lumOff val="35000"/>
                </a:schemeClr>
              </a:solidFill>
            </a:endParaRPr>
          </a:p>
        </p:txBody>
      </p:sp>
    </p:spTree>
    <p:extLst>
      <p:ext uri="{BB962C8B-B14F-4D97-AF65-F5344CB8AC3E}">
        <p14:creationId xmlns:p14="http://schemas.microsoft.com/office/powerpoint/2010/main" val="3808426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2"/>
          <p:cNvSpPr>
            <a:spLocks noGrp="1"/>
          </p:cNvSpPr>
          <p:nvPr>
            <p:ph type="title"/>
          </p:nvPr>
        </p:nvSpPr>
        <p:spPr bwMode="auto">
          <a:xfrm>
            <a:off x="457200" y="438150"/>
            <a:ext cx="6127750"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compatLnSpc="1">
            <a:prstTxWarp prst="textNoShape">
              <a:avLst/>
            </a:prstTxWarp>
          </a:bodyPr>
          <a:lstStyle/>
          <a:p>
            <a:r>
              <a:rPr lang="nl-BE" dirty="0" smtClean="0">
                <a:latin typeface="Arial" pitchFamily="34" charset="0"/>
                <a:cs typeface="Arial" pitchFamily="34" charset="0"/>
              </a:rPr>
              <a:t>Sociaal verzekeringsfonds</a:t>
            </a:r>
          </a:p>
        </p:txBody>
      </p:sp>
      <p:sp>
        <p:nvSpPr>
          <p:cNvPr id="3" name="Tijdelijke aanduiding voor inhoud 2"/>
          <p:cNvSpPr>
            <a:spLocks noGrp="1"/>
          </p:cNvSpPr>
          <p:nvPr>
            <p:ph sz="quarter" idx="4"/>
          </p:nvPr>
        </p:nvSpPr>
        <p:spPr>
          <a:xfrm>
            <a:off x="472878" y="1481393"/>
            <a:ext cx="7893018" cy="4620017"/>
          </a:xfrm>
        </p:spPr>
        <p:txBody>
          <a:bodyPr/>
          <a:lstStyle/>
          <a:p>
            <a:pPr marL="0" indent="0">
              <a:buNone/>
            </a:pPr>
            <a:endParaRPr lang="nl-BE" dirty="0"/>
          </a:p>
          <a:p>
            <a:endParaRPr lang="nl-BE" dirty="0" smtClean="0"/>
          </a:p>
          <a:p>
            <a:endParaRPr lang="nl-BE" dirty="0"/>
          </a:p>
        </p:txBody>
      </p:sp>
      <p:sp>
        <p:nvSpPr>
          <p:cNvPr id="2" name="Rechthoek 1"/>
          <p:cNvSpPr/>
          <p:nvPr/>
        </p:nvSpPr>
        <p:spPr>
          <a:xfrm>
            <a:off x="1076977" y="1529836"/>
            <a:ext cx="1593446" cy="400110"/>
          </a:xfrm>
          <a:prstGeom prst="rect">
            <a:avLst/>
          </a:prstGeom>
        </p:spPr>
        <p:txBody>
          <a:bodyPr wrap="square">
            <a:spAutoFit/>
          </a:bodyPr>
          <a:lstStyle/>
          <a:p>
            <a:r>
              <a:rPr lang="nl-BE" dirty="0">
                <a:solidFill>
                  <a:srgbClr val="58595B"/>
                </a:solidFill>
                <a:latin typeface="Gotham Rounded Book" pitchFamily="50" charset="0"/>
              </a:rPr>
              <a:t> </a:t>
            </a:r>
            <a:r>
              <a:rPr lang="nl-BE" sz="2000" dirty="0">
                <a:solidFill>
                  <a:srgbClr val="58595B"/>
                </a:solidFill>
                <a:latin typeface="Arial" panose="020B0604020202020204" pitchFamily="34" charset="0"/>
                <a:cs typeface="Arial" panose="020B0604020202020204" pitchFamily="34" charset="0"/>
              </a:rPr>
              <a:t>OVERHEID</a:t>
            </a:r>
            <a:endParaRPr lang="nl-BE" sz="2000" dirty="0">
              <a:latin typeface="Arial" panose="020B0604020202020204" pitchFamily="34" charset="0"/>
              <a:cs typeface="Arial" panose="020B0604020202020204" pitchFamily="34" charset="0"/>
            </a:endParaRPr>
          </a:p>
        </p:txBody>
      </p:sp>
      <p:sp>
        <p:nvSpPr>
          <p:cNvPr id="4" name="Rechthoek 3"/>
          <p:cNvSpPr/>
          <p:nvPr/>
        </p:nvSpPr>
        <p:spPr>
          <a:xfrm>
            <a:off x="364935" y="3406297"/>
            <a:ext cx="3781805" cy="461665"/>
          </a:xfrm>
          <a:prstGeom prst="rect">
            <a:avLst/>
          </a:prstGeom>
        </p:spPr>
        <p:txBody>
          <a:bodyPr wrap="none">
            <a:spAutoFit/>
          </a:bodyPr>
          <a:lstStyle/>
          <a:p>
            <a:pPr eaLnBrk="1" hangingPunct="1">
              <a:spcBef>
                <a:spcPct val="50000"/>
              </a:spcBef>
            </a:pPr>
            <a:r>
              <a:rPr lang="nl-BE" sz="2400" dirty="0">
                <a:solidFill>
                  <a:schemeClr val="accent5">
                    <a:lumMod val="75000"/>
                  </a:schemeClr>
                </a:solidFill>
                <a:latin typeface="Arial" panose="020B0604020202020204" pitchFamily="34" charset="0"/>
                <a:cs typeface="Arial" panose="020B0604020202020204" pitchFamily="34" charset="0"/>
              </a:rPr>
              <a:t>Sociaal verzekeringsfonds</a:t>
            </a:r>
            <a:endParaRPr lang="nl-NL" sz="2400" dirty="0">
              <a:solidFill>
                <a:schemeClr val="accent5">
                  <a:lumMod val="75000"/>
                </a:schemeClr>
              </a:solidFill>
              <a:latin typeface="Arial" panose="020B0604020202020204" pitchFamily="34" charset="0"/>
              <a:cs typeface="Arial" panose="020B0604020202020204" pitchFamily="34" charset="0"/>
            </a:endParaRPr>
          </a:p>
        </p:txBody>
      </p:sp>
      <p:sp>
        <p:nvSpPr>
          <p:cNvPr id="5" name="Rechthoek 4"/>
          <p:cNvSpPr/>
          <p:nvPr/>
        </p:nvSpPr>
        <p:spPr>
          <a:xfrm>
            <a:off x="785806" y="5381625"/>
            <a:ext cx="2175788" cy="400110"/>
          </a:xfrm>
          <a:prstGeom prst="rect">
            <a:avLst/>
          </a:prstGeom>
        </p:spPr>
        <p:txBody>
          <a:bodyPr wrap="none">
            <a:spAutoFit/>
          </a:bodyPr>
          <a:lstStyle/>
          <a:p>
            <a:pPr algn="ctr" eaLnBrk="1" hangingPunct="1">
              <a:spcBef>
                <a:spcPct val="50000"/>
              </a:spcBef>
            </a:pPr>
            <a:r>
              <a:rPr lang="nl-BE" dirty="0">
                <a:solidFill>
                  <a:srgbClr val="58595B"/>
                </a:solidFill>
                <a:latin typeface="Gotham Rounded Book" pitchFamily="50" charset="0"/>
              </a:rPr>
              <a:t> </a:t>
            </a:r>
            <a:r>
              <a:rPr lang="nl-BE" sz="2000" dirty="0">
                <a:solidFill>
                  <a:srgbClr val="58595B"/>
                </a:solidFill>
                <a:latin typeface="Arial" panose="020B0604020202020204" pitchFamily="34" charset="0"/>
                <a:cs typeface="Arial" panose="020B0604020202020204" pitchFamily="34" charset="0"/>
              </a:rPr>
              <a:t>ZELFSTANDIGE</a:t>
            </a:r>
            <a:endParaRPr lang="nl-NL" sz="2000" dirty="0">
              <a:solidFill>
                <a:srgbClr val="58595B"/>
              </a:solidFill>
              <a:latin typeface="Arial" panose="020B0604020202020204" pitchFamily="34" charset="0"/>
              <a:cs typeface="Arial" panose="020B0604020202020204" pitchFamily="34" charset="0"/>
            </a:endParaRPr>
          </a:p>
        </p:txBody>
      </p:sp>
      <p:sp>
        <p:nvSpPr>
          <p:cNvPr id="7" name="AutoShape 7"/>
          <p:cNvSpPr>
            <a:spLocks noChangeArrowheads="1"/>
          </p:cNvSpPr>
          <p:nvPr/>
        </p:nvSpPr>
        <p:spPr bwMode="auto">
          <a:xfrm>
            <a:off x="1290637" y="2353500"/>
            <a:ext cx="288925" cy="792163"/>
          </a:xfrm>
          <a:prstGeom prst="downArrow">
            <a:avLst>
              <a:gd name="adj1" fmla="val 50000"/>
              <a:gd name="adj2" fmla="val 68544"/>
            </a:avLst>
          </a:prstGeom>
          <a:solidFill>
            <a:srgbClr val="5859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solidFill>
                <a:srgbClr val="000000"/>
              </a:solidFill>
            </a:endParaRPr>
          </a:p>
        </p:txBody>
      </p:sp>
      <p:sp>
        <p:nvSpPr>
          <p:cNvPr id="8" name="AutoShape 7"/>
          <p:cNvSpPr>
            <a:spLocks noChangeArrowheads="1"/>
          </p:cNvSpPr>
          <p:nvPr/>
        </p:nvSpPr>
        <p:spPr bwMode="auto">
          <a:xfrm>
            <a:off x="1310297" y="4213160"/>
            <a:ext cx="288925" cy="792163"/>
          </a:xfrm>
          <a:prstGeom prst="downArrow">
            <a:avLst>
              <a:gd name="adj1" fmla="val 50000"/>
              <a:gd name="adj2" fmla="val 68544"/>
            </a:avLst>
          </a:prstGeom>
          <a:solidFill>
            <a:srgbClr val="5859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solidFill>
                <a:srgbClr val="000000"/>
              </a:solidFill>
            </a:endParaRPr>
          </a:p>
        </p:txBody>
      </p:sp>
      <p:sp>
        <p:nvSpPr>
          <p:cNvPr id="9" name="AutoShape 6"/>
          <p:cNvSpPr>
            <a:spLocks noChangeArrowheads="1"/>
          </p:cNvSpPr>
          <p:nvPr/>
        </p:nvSpPr>
        <p:spPr bwMode="auto">
          <a:xfrm>
            <a:off x="2112169" y="2372407"/>
            <a:ext cx="287338" cy="792163"/>
          </a:xfrm>
          <a:prstGeom prst="upArrow">
            <a:avLst>
              <a:gd name="adj1" fmla="val 50000"/>
              <a:gd name="adj2" fmla="val 68923"/>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solidFill>
                <a:srgbClr val="000000"/>
              </a:solidFill>
            </a:endParaRPr>
          </a:p>
        </p:txBody>
      </p:sp>
      <p:sp>
        <p:nvSpPr>
          <p:cNvPr id="10" name="AutoShape 6"/>
          <p:cNvSpPr>
            <a:spLocks noChangeArrowheads="1"/>
          </p:cNvSpPr>
          <p:nvPr/>
        </p:nvSpPr>
        <p:spPr bwMode="auto">
          <a:xfrm>
            <a:off x="2112169" y="4213160"/>
            <a:ext cx="287338" cy="792163"/>
          </a:xfrm>
          <a:prstGeom prst="upArrow">
            <a:avLst>
              <a:gd name="adj1" fmla="val 50000"/>
              <a:gd name="adj2" fmla="val 68923"/>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solidFill>
                <a:srgbClr val="000000"/>
              </a:solidFill>
            </a:endParaRPr>
          </a:p>
        </p:txBody>
      </p:sp>
      <p:sp>
        <p:nvSpPr>
          <p:cNvPr id="11" name="Afgeronde rechthoek 10"/>
          <p:cNvSpPr/>
          <p:nvPr/>
        </p:nvSpPr>
        <p:spPr>
          <a:xfrm>
            <a:off x="5262212" y="1729891"/>
            <a:ext cx="3269293" cy="4251899"/>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bg1"/>
              </a:solidFill>
            </a:endParaRPr>
          </a:p>
        </p:txBody>
      </p:sp>
      <p:sp>
        <p:nvSpPr>
          <p:cNvPr id="12" name="Tekstvak 11"/>
          <p:cNvSpPr txBox="1"/>
          <p:nvPr/>
        </p:nvSpPr>
        <p:spPr>
          <a:xfrm>
            <a:off x="5574405" y="2123524"/>
            <a:ext cx="2957100" cy="3508653"/>
          </a:xfrm>
          <a:prstGeom prst="rect">
            <a:avLst/>
          </a:prstGeom>
          <a:noFill/>
        </p:spPr>
        <p:txBody>
          <a:bodyPr wrap="square" rtlCol="0">
            <a:spAutoFit/>
          </a:bodyPr>
          <a:lstStyle/>
          <a:p>
            <a:r>
              <a:rPr lang="nl-BE" sz="2000" dirty="0" smtClean="0">
                <a:latin typeface="Arial" panose="020B0604020202020204" pitchFamily="34" charset="0"/>
                <a:cs typeface="Arial" panose="020B0604020202020204" pitchFamily="34" charset="0"/>
              </a:rPr>
              <a:t>SOCIALE ZEKERHEID</a:t>
            </a:r>
          </a:p>
          <a:p>
            <a:endParaRPr lang="nl-BE" dirty="0" smtClean="0">
              <a:latin typeface="Arial" panose="020B0604020202020204" pitchFamily="34" charset="0"/>
              <a:cs typeface="Arial" panose="020B0604020202020204" pitchFamily="34" charset="0"/>
            </a:endParaRPr>
          </a:p>
          <a:p>
            <a:pPr marL="285750" indent="-285750">
              <a:buFontTx/>
              <a:buChar char="-"/>
            </a:pPr>
            <a:r>
              <a:rPr lang="nl-BE" dirty="0" smtClean="0">
                <a:latin typeface="Arial" panose="020B0604020202020204" pitchFamily="34" charset="0"/>
                <a:cs typeface="Arial" panose="020B0604020202020204" pitchFamily="34" charset="0"/>
              </a:rPr>
              <a:t>Pensioen</a:t>
            </a:r>
          </a:p>
          <a:p>
            <a:pPr marL="285750" indent="-285750">
              <a:buFontTx/>
              <a:buChar char="-"/>
            </a:pPr>
            <a:r>
              <a:rPr lang="nl-BE" dirty="0" smtClean="0">
                <a:latin typeface="Arial" panose="020B0604020202020204" pitchFamily="34" charset="0"/>
                <a:cs typeface="Arial" panose="020B0604020202020204" pitchFamily="34" charset="0"/>
              </a:rPr>
              <a:t>Ziekteverzekering</a:t>
            </a:r>
          </a:p>
          <a:p>
            <a:pPr marL="285750" indent="-285750">
              <a:buFontTx/>
              <a:buChar char="-"/>
            </a:pPr>
            <a:r>
              <a:rPr lang="nl-BE" dirty="0" smtClean="0">
                <a:latin typeface="Arial" panose="020B0604020202020204" pitchFamily="34" charset="0"/>
                <a:cs typeface="Arial" panose="020B0604020202020204" pitchFamily="34" charset="0"/>
              </a:rPr>
              <a:t>Kinderbijslag</a:t>
            </a:r>
          </a:p>
          <a:p>
            <a:pPr marL="285750" indent="-285750">
              <a:buFontTx/>
              <a:buChar char="-"/>
            </a:pPr>
            <a:r>
              <a:rPr lang="nl-BE" b="1" dirty="0" smtClean="0">
                <a:latin typeface="Arial" panose="020B0604020202020204" pitchFamily="34" charset="0"/>
                <a:cs typeface="Arial" panose="020B0604020202020204" pitchFamily="34" charset="0"/>
              </a:rPr>
              <a:t>Adviesverlening</a:t>
            </a:r>
          </a:p>
          <a:p>
            <a:pPr marL="285750" indent="-285750">
              <a:buFontTx/>
              <a:buChar char="-"/>
            </a:pPr>
            <a:endParaRPr lang="nl-BE" dirty="0"/>
          </a:p>
          <a:p>
            <a:pPr marL="285750" indent="-285750">
              <a:buFontTx/>
              <a:buChar char="-"/>
            </a:pPr>
            <a:endParaRPr lang="nl-BE" dirty="0" smtClean="0"/>
          </a:p>
          <a:p>
            <a:pPr marL="285750" indent="-285750">
              <a:buFontTx/>
              <a:buChar char="-"/>
            </a:pPr>
            <a:endParaRPr lang="nl-BE" dirty="0"/>
          </a:p>
          <a:p>
            <a:endParaRPr lang="nl-BE" dirty="0"/>
          </a:p>
          <a:p>
            <a:r>
              <a:rPr lang="nl-BE" sz="2000" dirty="0" smtClean="0">
                <a:latin typeface="Arial" panose="020B0604020202020204" pitchFamily="34" charset="0"/>
                <a:cs typeface="Arial" panose="020B0604020202020204" pitchFamily="34" charset="0"/>
              </a:rPr>
              <a:t>Berekenen en innen van sociale bijdragen</a:t>
            </a:r>
            <a:endParaRPr lang="nl-B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4250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2"/>
          <p:cNvSpPr>
            <a:spLocks noGrp="1"/>
          </p:cNvSpPr>
          <p:nvPr>
            <p:ph type="title"/>
          </p:nvPr>
        </p:nvSpPr>
        <p:spPr bwMode="auto">
          <a:xfrm>
            <a:off x="457200" y="438150"/>
            <a:ext cx="6127750"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compatLnSpc="1">
            <a:prstTxWarp prst="textNoShape">
              <a:avLst/>
            </a:prstTxWarp>
          </a:bodyPr>
          <a:lstStyle/>
          <a:p>
            <a:r>
              <a:rPr lang="nl-BE" dirty="0" smtClean="0">
                <a:latin typeface="Arial" pitchFamily="34" charset="0"/>
                <a:cs typeface="Arial" pitchFamily="34" charset="0"/>
              </a:rPr>
              <a:t>Bijdragen afhankelijk van….	</a:t>
            </a:r>
          </a:p>
        </p:txBody>
      </p:sp>
      <p:sp>
        <p:nvSpPr>
          <p:cNvPr id="3" name="Tijdelijke aanduiding voor inhoud 2"/>
          <p:cNvSpPr>
            <a:spLocks noGrp="1"/>
          </p:cNvSpPr>
          <p:nvPr>
            <p:ph sz="quarter" idx="4"/>
          </p:nvPr>
        </p:nvSpPr>
        <p:spPr>
          <a:xfrm>
            <a:off x="472878" y="1480158"/>
            <a:ext cx="7893018" cy="4044184"/>
          </a:xfrm>
        </p:spPr>
        <p:txBody>
          <a:bodyPr/>
          <a:lstStyle/>
          <a:p>
            <a:pPr marL="0" indent="0">
              <a:buNone/>
            </a:pPr>
            <a:endParaRPr lang="nl-BE" dirty="0" smtClean="0"/>
          </a:p>
          <a:p>
            <a:pPr marL="0" indent="0">
              <a:buNone/>
            </a:pPr>
            <a:r>
              <a:rPr lang="nl-BE" sz="2400" dirty="0" smtClean="0"/>
              <a:t>NETTO BELASTBAAR INKOMEN</a:t>
            </a:r>
          </a:p>
          <a:p>
            <a:pPr marL="0" indent="0">
              <a:buNone/>
            </a:pPr>
            <a:endParaRPr lang="nl-BE" sz="2400" dirty="0"/>
          </a:p>
          <a:p>
            <a:pPr marL="0" indent="0">
              <a:buNone/>
            </a:pPr>
            <a:r>
              <a:rPr lang="nl-BE" sz="2000" dirty="0"/>
              <a:t>	</a:t>
            </a:r>
            <a:r>
              <a:rPr lang="nl-BE" sz="2000" dirty="0" smtClean="0"/>
              <a:t>	Bruto inkomen (= omzet)</a:t>
            </a:r>
          </a:p>
          <a:p>
            <a:pPr marL="0" indent="0">
              <a:buNone/>
            </a:pPr>
            <a:r>
              <a:rPr lang="nl-BE" dirty="0"/>
              <a:t>	</a:t>
            </a:r>
            <a:r>
              <a:rPr lang="nl-BE" dirty="0" smtClean="0"/>
              <a:t>	-  Beroepskosten</a:t>
            </a:r>
          </a:p>
          <a:p>
            <a:pPr marL="0" indent="0">
              <a:buNone/>
            </a:pPr>
            <a:r>
              <a:rPr lang="nl-BE" dirty="0"/>
              <a:t>	</a:t>
            </a:r>
            <a:r>
              <a:rPr lang="nl-BE" dirty="0" smtClean="0"/>
              <a:t>	-  Sociale bijdragen als zelfstandige </a:t>
            </a:r>
          </a:p>
          <a:p>
            <a:pPr marL="0" indent="0">
              <a:buNone/>
            </a:pPr>
            <a:r>
              <a:rPr lang="nl-BE" dirty="0"/>
              <a:t>	</a:t>
            </a:r>
            <a:r>
              <a:rPr lang="nl-BE" dirty="0" smtClean="0"/>
              <a:t>	-  VAPZ en Gewaarborgd Inkomen</a:t>
            </a:r>
          </a:p>
          <a:p>
            <a:pPr marL="0" indent="0">
              <a:buNone/>
            </a:pPr>
            <a:r>
              <a:rPr lang="nl-BE" sz="2000" dirty="0"/>
              <a:t>	</a:t>
            </a:r>
            <a:r>
              <a:rPr lang="nl-BE" sz="2000" dirty="0" smtClean="0"/>
              <a:t>	----------------------------------------------</a:t>
            </a:r>
          </a:p>
          <a:p>
            <a:pPr marL="0" indent="0">
              <a:buNone/>
            </a:pPr>
            <a:r>
              <a:rPr lang="nl-BE" sz="2000" dirty="0"/>
              <a:t>	</a:t>
            </a:r>
            <a:r>
              <a:rPr lang="nl-BE" sz="2000" dirty="0" smtClean="0"/>
              <a:t>	Netto belastbaar inkomen</a:t>
            </a:r>
            <a:r>
              <a:rPr lang="nl-BE" sz="2400" dirty="0"/>
              <a:t/>
            </a:r>
            <a:br>
              <a:rPr lang="nl-BE" sz="2400" dirty="0"/>
            </a:br>
            <a:endParaRPr lang="nl-BE" sz="2400" dirty="0"/>
          </a:p>
        </p:txBody>
      </p:sp>
    </p:spTree>
    <p:extLst>
      <p:ext uri="{BB962C8B-B14F-4D97-AF65-F5344CB8AC3E}">
        <p14:creationId xmlns:p14="http://schemas.microsoft.com/office/powerpoint/2010/main" val="3295052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2"/>
          <p:cNvSpPr>
            <a:spLocks noGrp="1"/>
          </p:cNvSpPr>
          <p:nvPr>
            <p:ph type="title"/>
          </p:nvPr>
        </p:nvSpPr>
        <p:spPr bwMode="auto">
          <a:xfrm>
            <a:off x="457200" y="438150"/>
            <a:ext cx="6127750"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compatLnSpc="1">
            <a:prstTxWarp prst="textNoShape">
              <a:avLst/>
            </a:prstTxWarp>
          </a:bodyPr>
          <a:lstStyle/>
          <a:p>
            <a:r>
              <a:rPr lang="nl-BE" dirty="0" smtClean="0">
                <a:latin typeface="Arial" pitchFamily="34" charset="0"/>
                <a:cs typeface="Arial" pitchFamily="34" charset="0"/>
              </a:rPr>
              <a:t>Bijdragen afhankelijk van….	</a:t>
            </a:r>
          </a:p>
        </p:txBody>
      </p:sp>
      <p:sp>
        <p:nvSpPr>
          <p:cNvPr id="3" name="Tijdelijke aanduiding voor inhoud 2"/>
          <p:cNvSpPr>
            <a:spLocks noGrp="1"/>
          </p:cNvSpPr>
          <p:nvPr>
            <p:ph sz="quarter" idx="4"/>
          </p:nvPr>
        </p:nvSpPr>
        <p:spPr>
          <a:xfrm>
            <a:off x="472878" y="1480158"/>
            <a:ext cx="7893018" cy="4462760"/>
          </a:xfrm>
        </p:spPr>
        <p:txBody>
          <a:bodyPr/>
          <a:lstStyle/>
          <a:p>
            <a:pPr marL="0" indent="0">
              <a:buNone/>
            </a:pPr>
            <a:r>
              <a:rPr lang="nl-BE" sz="2400" dirty="0" smtClean="0"/>
              <a:t>I</a:t>
            </a:r>
            <a:r>
              <a:rPr lang="nl-BE" sz="2000" dirty="0" smtClean="0"/>
              <a:t>N WELK STATUUT ZELFSTANDIGE ?</a:t>
            </a:r>
          </a:p>
          <a:p>
            <a:pPr marL="0" indent="0">
              <a:buNone/>
            </a:pPr>
            <a:r>
              <a:rPr lang="nl-BE" dirty="0"/>
              <a:t>	</a:t>
            </a:r>
            <a:r>
              <a:rPr lang="nl-BE" dirty="0" smtClean="0"/>
              <a:t>Hoofdberoep, bijberoep, artikel 37, meewerkend 	</a:t>
            </a:r>
            <a:r>
              <a:rPr lang="nl-BE" dirty="0" err="1" smtClean="0"/>
              <a:t>echtgeno</a:t>
            </a:r>
            <a:r>
              <a:rPr lang="nl-BE" dirty="0" smtClean="0"/>
              <a:t>(o)t(e),  	gepensioneerde,… </a:t>
            </a:r>
            <a:r>
              <a:rPr lang="nl-BE" b="1" dirty="0" smtClean="0">
                <a:solidFill>
                  <a:schemeClr val="accent1">
                    <a:lumMod val="75000"/>
                  </a:schemeClr>
                </a:solidFill>
              </a:rPr>
              <a:t>STUDENT - ONDERNEMER</a:t>
            </a:r>
            <a:endParaRPr lang="nl-BE" sz="2400" b="1" dirty="0" smtClean="0">
              <a:solidFill>
                <a:schemeClr val="accent1">
                  <a:lumMod val="75000"/>
                </a:schemeClr>
              </a:solidFill>
            </a:endParaRPr>
          </a:p>
          <a:p>
            <a:pPr marL="0" indent="0">
              <a:buNone/>
            </a:pPr>
            <a:endParaRPr lang="nl-BE" sz="2400" dirty="0" smtClean="0"/>
          </a:p>
          <a:p>
            <a:pPr marL="0" indent="0">
              <a:buNone/>
            </a:pPr>
            <a:r>
              <a:rPr lang="nl-BE" sz="2400" dirty="0"/>
              <a:t>	</a:t>
            </a:r>
            <a:r>
              <a:rPr lang="nl-BE" sz="2400" dirty="0" smtClean="0"/>
              <a:t>  </a:t>
            </a:r>
            <a:r>
              <a:rPr lang="nl-BE" sz="2000" dirty="0" smtClean="0"/>
              <a:t>Hoofdberoep						  Bijberoep</a:t>
            </a:r>
          </a:p>
          <a:p>
            <a:pPr marL="0" indent="0">
              <a:buNone/>
            </a:pPr>
            <a:endParaRPr lang="nl-BE" sz="2000" dirty="0"/>
          </a:p>
          <a:p>
            <a:pPr marL="0" indent="0">
              <a:buNone/>
            </a:pPr>
            <a:endParaRPr lang="nl-BE" sz="2000" dirty="0" smtClean="0"/>
          </a:p>
          <a:p>
            <a:pPr marL="0" indent="0">
              <a:buNone/>
            </a:pPr>
            <a:endParaRPr lang="nl-BE" sz="2000" dirty="0"/>
          </a:p>
          <a:p>
            <a:pPr marL="0" indent="0">
              <a:buNone/>
            </a:pPr>
            <a:r>
              <a:rPr lang="nl-BE" sz="2000" dirty="0" smtClean="0"/>
              <a:t>	geen andere activiteit				ander statuut</a:t>
            </a:r>
            <a:endParaRPr lang="nl-BE" sz="2000" dirty="0"/>
          </a:p>
          <a:p>
            <a:pPr marL="0" indent="0">
              <a:buNone/>
            </a:pPr>
            <a:r>
              <a:rPr lang="nl-BE" sz="2000" dirty="0"/>
              <a:t/>
            </a:r>
            <a:br>
              <a:rPr lang="nl-BE" sz="2000" dirty="0"/>
            </a:br>
            <a:endParaRPr lang="nl-BE" sz="2000" dirty="0"/>
          </a:p>
        </p:txBody>
      </p:sp>
      <p:sp>
        <p:nvSpPr>
          <p:cNvPr id="4" name="AutoShape 4"/>
          <p:cNvSpPr>
            <a:spLocks noChangeArrowheads="1"/>
          </p:cNvSpPr>
          <p:nvPr/>
        </p:nvSpPr>
        <p:spPr bwMode="auto">
          <a:xfrm>
            <a:off x="1799198" y="3680251"/>
            <a:ext cx="288925" cy="792162"/>
          </a:xfrm>
          <a:prstGeom prst="downArrow">
            <a:avLst>
              <a:gd name="adj1" fmla="val 50000"/>
              <a:gd name="adj2" fmla="val 68544"/>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dirty="0">
              <a:solidFill>
                <a:srgbClr val="000000"/>
              </a:solidFill>
            </a:endParaRPr>
          </a:p>
        </p:txBody>
      </p:sp>
      <p:sp>
        <p:nvSpPr>
          <p:cNvPr id="5" name="AutoShape 4"/>
          <p:cNvSpPr>
            <a:spLocks noChangeArrowheads="1"/>
          </p:cNvSpPr>
          <p:nvPr/>
        </p:nvSpPr>
        <p:spPr bwMode="auto">
          <a:xfrm>
            <a:off x="5650535" y="3680251"/>
            <a:ext cx="288925" cy="792162"/>
          </a:xfrm>
          <a:prstGeom prst="downArrow">
            <a:avLst>
              <a:gd name="adj1" fmla="val 50000"/>
              <a:gd name="adj2" fmla="val 68544"/>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solidFill>
                <a:srgbClr val="000000"/>
              </a:solidFill>
            </a:endParaRPr>
          </a:p>
        </p:txBody>
      </p:sp>
    </p:spTree>
    <p:extLst>
      <p:ext uri="{BB962C8B-B14F-4D97-AF65-F5344CB8AC3E}">
        <p14:creationId xmlns:p14="http://schemas.microsoft.com/office/powerpoint/2010/main" val="3061058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2"/>
          <p:cNvSpPr>
            <a:spLocks noGrp="1"/>
          </p:cNvSpPr>
          <p:nvPr>
            <p:ph type="title"/>
          </p:nvPr>
        </p:nvSpPr>
        <p:spPr bwMode="auto">
          <a:xfrm>
            <a:off x="457200" y="438150"/>
            <a:ext cx="6127750"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compatLnSpc="1">
            <a:prstTxWarp prst="textNoShape">
              <a:avLst/>
            </a:prstTxWarp>
          </a:bodyPr>
          <a:lstStyle/>
          <a:p>
            <a:r>
              <a:rPr lang="nl-BE" dirty="0" smtClean="0">
                <a:latin typeface="Arial" pitchFamily="34" charset="0"/>
                <a:cs typeface="Arial" pitchFamily="34" charset="0"/>
              </a:rPr>
              <a:t>STARTER	 Hoofdberoep</a:t>
            </a:r>
          </a:p>
        </p:txBody>
      </p:sp>
      <p:sp>
        <p:nvSpPr>
          <p:cNvPr id="3" name="Tijdelijke aanduiding voor inhoud 2"/>
          <p:cNvSpPr>
            <a:spLocks noGrp="1"/>
          </p:cNvSpPr>
          <p:nvPr>
            <p:ph sz="quarter" idx="4"/>
          </p:nvPr>
        </p:nvSpPr>
        <p:spPr>
          <a:xfrm>
            <a:off x="472878" y="1480158"/>
            <a:ext cx="7893018" cy="5570756"/>
          </a:xfrm>
        </p:spPr>
        <p:txBody>
          <a:bodyPr/>
          <a:lstStyle/>
          <a:p>
            <a:pPr marL="0" indent="0">
              <a:buNone/>
            </a:pPr>
            <a:r>
              <a:rPr lang="nl-BE" sz="2000" dirty="0" smtClean="0"/>
              <a:t>			op netto belastbaar inkomen  </a:t>
            </a:r>
            <a:r>
              <a:rPr lang="nl-BE" sz="2000" b="1" dirty="0" smtClean="0"/>
              <a:t>13.296,25€</a:t>
            </a:r>
          </a:p>
          <a:p>
            <a:pPr marL="0" indent="0">
              <a:buNone/>
            </a:pPr>
            <a:endParaRPr lang="nl-BE" sz="2000" dirty="0"/>
          </a:p>
          <a:p>
            <a:pPr marL="0" indent="0">
              <a:buNone/>
            </a:pPr>
            <a:r>
              <a:rPr lang="nl-BE" sz="2000" dirty="0" smtClean="0"/>
              <a:t>Minimumbijdrage :  702,21€ per kwartaal</a:t>
            </a:r>
          </a:p>
          <a:p>
            <a:pPr marL="0" indent="0">
              <a:buNone/>
            </a:pPr>
            <a:endParaRPr lang="nl-BE" sz="2000" dirty="0"/>
          </a:p>
          <a:p>
            <a:pPr marL="0" indent="0">
              <a:buNone/>
            </a:pPr>
            <a:endParaRPr lang="nl-BE" sz="2000" dirty="0"/>
          </a:p>
          <a:p>
            <a:pPr marL="0" indent="0">
              <a:buNone/>
            </a:pPr>
            <a:endParaRPr lang="nl-BE" sz="2000" dirty="0" smtClean="0"/>
          </a:p>
          <a:p>
            <a:pPr marL="0" indent="0">
              <a:buNone/>
            </a:pPr>
            <a:r>
              <a:rPr lang="nl-BE" sz="2000" dirty="0" smtClean="0"/>
              <a:t>Met betaling van minimumbijdrage : perfect in orde   !</a:t>
            </a:r>
          </a:p>
          <a:p>
            <a:pPr marL="0" indent="0">
              <a:buNone/>
            </a:pPr>
            <a:endParaRPr lang="nl-BE" sz="2000" dirty="0"/>
          </a:p>
          <a:p>
            <a:pPr marL="0" indent="0">
              <a:buNone/>
            </a:pPr>
            <a:r>
              <a:rPr lang="nl-BE" sz="2000" dirty="0" smtClean="0"/>
              <a:t>MAAR : Regularisatie volgt na 2 jaar !!</a:t>
            </a:r>
          </a:p>
          <a:p>
            <a:pPr marL="0" indent="0">
              <a:buNone/>
            </a:pPr>
            <a:endParaRPr lang="nl-BE" sz="2000" dirty="0"/>
          </a:p>
          <a:p>
            <a:pPr marL="0" indent="0">
              <a:buNone/>
            </a:pPr>
            <a:endParaRPr lang="nl-BE" sz="2000" dirty="0" smtClean="0"/>
          </a:p>
          <a:p>
            <a:pPr marL="0" indent="0">
              <a:buNone/>
            </a:pPr>
            <a:endParaRPr lang="nl-BE" sz="2000" dirty="0"/>
          </a:p>
          <a:p>
            <a:pPr marL="0" indent="0">
              <a:buNone/>
            </a:pPr>
            <a:r>
              <a:rPr lang="nl-BE" sz="2000" dirty="0"/>
              <a:t/>
            </a:r>
            <a:br>
              <a:rPr lang="nl-BE" sz="2000" dirty="0"/>
            </a:br>
            <a:endParaRPr lang="nl-BE" sz="2000" dirty="0"/>
          </a:p>
        </p:txBody>
      </p:sp>
    </p:spTree>
    <p:extLst>
      <p:ext uri="{BB962C8B-B14F-4D97-AF65-F5344CB8AC3E}">
        <p14:creationId xmlns:p14="http://schemas.microsoft.com/office/powerpoint/2010/main" val="3819254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2"/>
          <p:cNvSpPr>
            <a:spLocks noGrp="1"/>
          </p:cNvSpPr>
          <p:nvPr>
            <p:ph type="title"/>
          </p:nvPr>
        </p:nvSpPr>
        <p:spPr bwMode="auto">
          <a:xfrm>
            <a:off x="457200" y="438150"/>
            <a:ext cx="6127750"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compatLnSpc="1">
            <a:prstTxWarp prst="textNoShape">
              <a:avLst/>
            </a:prstTxWarp>
          </a:bodyPr>
          <a:lstStyle/>
          <a:p>
            <a:r>
              <a:rPr lang="nl-BE" dirty="0" smtClean="0">
                <a:latin typeface="Arial" pitchFamily="34" charset="0"/>
                <a:cs typeface="Arial" pitchFamily="34" charset="0"/>
              </a:rPr>
              <a:t>STARTER</a:t>
            </a:r>
          </a:p>
        </p:txBody>
      </p:sp>
      <p:sp>
        <p:nvSpPr>
          <p:cNvPr id="3" name="Tijdelijke aanduiding voor inhoud 2"/>
          <p:cNvSpPr>
            <a:spLocks noGrp="1"/>
          </p:cNvSpPr>
          <p:nvPr>
            <p:ph sz="quarter" idx="4"/>
          </p:nvPr>
        </p:nvSpPr>
        <p:spPr>
          <a:xfrm>
            <a:off x="472877" y="1480158"/>
            <a:ext cx="8157555" cy="6937284"/>
          </a:xfrm>
        </p:spPr>
        <p:txBody>
          <a:bodyPr/>
          <a:lstStyle/>
          <a:p>
            <a:pPr marL="0" indent="0">
              <a:buNone/>
            </a:pPr>
            <a:r>
              <a:rPr lang="nl-BE" sz="2400" dirty="0" smtClean="0"/>
              <a:t>MAAR :</a:t>
            </a:r>
            <a:endParaRPr lang="nl-BE" sz="2400" dirty="0"/>
          </a:p>
          <a:p>
            <a:pPr marL="0" indent="0">
              <a:buNone/>
            </a:pPr>
            <a:r>
              <a:rPr lang="nl-BE" sz="2400" dirty="0" smtClean="0"/>
              <a:t>		</a:t>
            </a:r>
            <a:r>
              <a:rPr lang="nl-BE" sz="2400" u="sng" dirty="0" smtClean="0"/>
              <a:t>NBI</a:t>
            </a:r>
            <a:r>
              <a:rPr lang="nl-BE" sz="2400" dirty="0" smtClean="0"/>
              <a:t>					</a:t>
            </a:r>
            <a:r>
              <a:rPr lang="nl-BE" sz="2400" u="sng" dirty="0" smtClean="0"/>
              <a:t>Kwartaalbijdrage</a:t>
            </a:r>
          </a:p>
          <a:p>
            <a:pPr marL="0" indent="0">
              <a:buNone/>
            </a:pPr>
            <a:endParaRPr lang="nl-BE" sz="2000" u="sng" dirty="0" smtClean="0"/>
          </a:p>
          <a:p>
            <a:pPr marL="0" indent="0">
              <a:buNone/>
            </a:pPr>
            <a:r>
              <a:rPr lang="nl-BE" dirty="0"/>
              <a:t>	</a:t>
            </a:r>
            <a:r>
              <a:rPr lang="nl-BE" dirty="0" smtClean="0"/>
              <a:t>	10.000					702,21 €</a:t>
            </a:r>
          </a:p>
          <a:p>
            <a:pPr marL="0" indent="0">
              <a:buNone/>
            </a:pPr>
            <a:r>
              <a:rPr lang="nl-BE" dirty="0"/>
              <a:t>	</a:t>
            </a:r>
            <a:r>
              <a:rPr lang="nl-BE" dirty="0" smtClean="0"/>
              <a:t>	20.000					1.056,26 €</a:t>
            </a:r>
          </a:p>
          <a:p>
            <a:pPr marL="0" indent="0">
              <a:buNone/>
            </a:pPr>
            <a:r>
              <a:rPr lang="nl-BE" dirty="0"/>
              <a:t>	</a:t>
            </a:r>
            <a:r>
              <a:rPr lang="nl-BE" dirty="0" smtClean="0"/>
              <a:t>	30.000					1.584,39 €</a:t>
            </a:r>
          </a:p>
          <a:p>
            <a:pPr marL="0" indent="0">
              <a:buNone/>
            </a:pPr>
            <a:r>
              <a:rPr lang="nl-BE" dirty="0"/>
              <a:t>	</a:t>
            </a:r>
            <a:r>
              <a:rPr lang="nl-BE" dirty="0" smtClean="0"/>
              <a:t>	40.000					2.112,53 €</a:t>
            </a:r>
          </a:p>
          <a:p>
            <a:pPr marL="0" indent="0">
              <a:buNone/>
            </a:pPr>
            <a:r>
              <a:rPr lang="nl-BE" dirty="0"/>
              <a:t>	</a:t>
            </a:r>
            <a:r>
              <a:rPr lang="nl-BE" dirty="0" smtClean="0"/>
              <a:t>	50.000					2.640,66 €</a:t>
            </a:r>
          </a:p>
          <a:p>
            <a:pPr marL="0" indent="0">
              <a:buNone/>
            </a:pPr>
            <a:r>
              <a:rPr lang="nl-BE" dirty="0"/>
              <a:t>	</a:t>
            </a:r>
            <a:r>
              <a:rPr lang="nl-BE" dirty="0" smtClean="0"/>
              <a:t>	60.000					3.093,74 €</a:t>
            </a:r>
          </a:p>
          <a:p>
            <a:pPr marL="0" indent="0">
              <a:buNone/>
            </a:pPr>
            <a:r>
              <a:rPr lang="nl-BE" dirty="0"/>
              <a:t>	</a:t>
            </a:r>
            <a:r>
              <a:rPr lang="nl-BE" dirty="0" smtClean="0"/>
              <a:t>	84.612,53				4.024,43 €</a:t>
            </a:r>
          </a:p>
          <a:p>
            <a:pPr marL="0" indent="0">
              <a:buNone/>
            </a:pPr>
            <a:r>
              <a:rPr lang="nl-BE" dirty="0" smtClean="0"/>
              <a:t>		100.000					4.024,43 €	</a:t>
            </a:r>
          </a:p>
          <a:p>
            <a:pPr marL="0" indent="0">
              <a:buNone/>
            </a:pPr>
            <a:endParaRPr lang="nl-BE" sz="2000" dirty="0"/>
          </a:p>
          <a:p>
            <a:pPr marL="0" indent="0">
              <a:buNone/>
            </a:pPr>
            <a:r>
              <a:rPr lang="nl-BE" sz="2000" dirty="0" smtClean="0">
                <a:solidFill>
                  <a:schemeClr val="accent5">
                    <a:lumMod val="75000"/>
                  </a:schemeClr>
                </a:solidFill>
              </a:rPr>
              <a:t>Vermijdt de hoge regularisaties : niet beperken tot minimumbijdrage !!</a:t>
            </a:r>
            <a:r>
              <a:rPr lang="nl-BE" sz="2000" dirty="0" smtClean="0"/>
              <a:t>					</a:t>
            </a:r>
            <a:endParaRPr lang="nl-BE" sz="2000" dirty="0"/>
          </a:p>
          <a:p>
            <a:pPr marL="0" indent="0">
              <a:buNone/>
            </a:pPr>
            <a:endParaRPr lang="nl-BE" sz="2000" dirty="0" smtClean="0"/>
          </a:p>
          <a:p>
            <a:pPr marL="0" indent="0">
              <a:buNone/>
            </a:pPr>
            <a:endParaRPr lang="nl-BE" sz="2000" dirty="0"/>
          </a:p>
          <a:p>
            <a:pPr marL="0" indent="0">
              <a:buNone/>
            </a:pPr>
            <a:r>
              <a:rPr lang="nl-BE" sz="2000" dirty="0"/>
              <a:t/>
            </a:r>
            <a:br>
              <a:rPr lang="nl-BE" sz="2000" dirty="0"/>
            </a:br>
            <a:endParaRPr lang="nl-BE" sz="2000" dirty="0"/>
          </a:p>
        </p:txBody>
      </p:sp>
    </p:spTree>
    <p:extLst>
      <p:ext uri="{BB962C8B-B14F-4D97-AF65-F5344CB8AC3E}">
        <p14:creationId xmlns:p14="http://schemas.microsoft.com/office/powerpoint/2010/main" val="163545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2"/>
          <p:cNvSpPr>
            <a:spLocks noGrp="1"/>
          </p:cNvSpPr>
          <p:nvPr>
            <p:ph type="title"/>
          </p:nvPr>
        </p:nvSpPr>
        <p:spPr bwMode="auto">
          <a:xfrm>
            <a:off x="457200" y="438448"/>
            <a:ext cx="6127750" cy="461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compatLnSpc="1">
            <a:prstTxWarp prst="textNoShape">
              <a:avLst/>
            </a:prstTxWarp>
          </a:bodyPr>
          <a:lstStyle/>
          <a:p>
            <a:r>
              <a:rPr lang="nl-BE" dirty="0" smtClean="0">
                <a:latin typeface="Arial" pitchFamily="34" charset="0"/>
                <a:cs typeface="Arial" pitchFamily="34" charset="0"/>
              </a:rPr>
              <a:t>STARTEN IN DE LOOP VAN HET JAAR</a:t>
            </a:r>
          </a:p>
        </p:txBody>
      </p:sp>
      <p:sp>
        <p:nvSpPr>
          <p:cNvPr id="3" name="Tijdelijke aanduiding voor inhoud 2"/>
          <p:cNvSpPr>
            <a:spLocks noGrp="1"/>
          </p:cNvSpPr>
          <p:nvPr>
            <p:ph sz="quarter" idx="4"/>
          </p:nvPr>
        </p:nvSpPr>
        <p:spPr>
          <a:xfrm>
            <a:off x="472877" y="1480158"/>
            <a:ext cx="8934169" cy="6260175"/>
          </a:xfrm>
        </p:spPr>
        <p:txBody>
          <a:bodyPr/>
          <a:lstStyle/>
          <a:p>
            <a:pPr marL="0" indent="0">
              <a:buNone/>
            </a:pPr>
            <a:r>
              <a:rPr lang="nl-BE" sz="2400" dirty="0" smtClean="0"/>
              <a:t>Steeds herberekening naar een jaarinkomen (</a:t>
            </a:r>
            <a:r>
              <a:rPr lang="nl-BE" sz="2400" dirty="0" err="1" smtClean="0"/>
              <a:t>proratiseren</a:t>
            </a:r>
            <a:r>
              <a:rPr lang="nl-BE" sz="2400" dirty="0" smtClean="0"/>
              <a:t>)</a:t>
            </a:r>
          </a:p>
          <a:p>
            <a:pPr marL="0" indent="0">
              <a:buNone/>
            </a:pPr>
            <a:endParaRPr lang="nl-BE" sz="2400" dirty="0"/>
          </a:p>
          <a:p>
            <a:pPr marL="0" indent="0">
              <a:buNone/>
            </a:pPr>
            <a:r>
              <a:rPr lang="nl-BE" sz="2400" dirty="0" smtClean="0"/>
              <a:t>HOE ?        		</a:t>
            </a:r>
            <a:r>
              <a:rPr lang="nl-BE" sz="2400" u="sng" dirty="0" smtClean="0"/>
              <a:t>Behaald inkomen x 4</a:t>
            </a:r>
          </a:p>
          <a:p>
            <a:pPr marL="0" indent="0">
              <a:buNone/>
            </a:pPr>
            <a:r>
              <a:rPr lang="nl-BE" sz="2400" dirty="0" smtClean="0"/>
              <a:t>					Aantal actieve kwartalen</a:t>
            </a:r>
          </a:p>
          <a:p>
            <a:pPr marL="0" indent="0">
              <a:buNone/>
            </a:pPr>
            <a:endParaRPr lang="nl-BE" sz="2400" dirty="0"/>
          </a:p>
          <a:p>
            <a:pPr marL="0" indent="0">
              <a:buNone/>
            </a:pPr>
            <a:r>
              <a:rPr lang="nl-BE" altLang="nl-BE" sz="2000" dirty="0" err="1">
                <a:latin typeface="Arial" panose="020B0604020202020204" pitchFamily="34" charset="0"/>
                <a:cs typeface="Arial" panose="020B0604020202020204" pitchFamily="34" charset="0"/>
              </a:rPr>
              <a:t>Bijvb</a:t>
            </a:r>
            <a:r>
              <a:rPr lang="nl-BE" altLang="nl-BE" sz="2000" dirty="0">
                <a:latin typeface="Arial" panose="020B0604020202020204" pitchFamily="34" charset="0"/>
                <a:cs typeface="Arial" panose="020B0604020202020204" pitchFamily="34" charset="0"/>
              </a:rPr>
              <a:t>. : Start 1 juli 2017:</a:t>
            </a:r>
          </a:p>
          <a:p>
            <a:pPr marL="0" indent="0">
              <a:buNone/>
            </a:pPr>
            <a:r>
              <a:rPr lang="nl-BE" altLang="nl-BE" sz="2000" dirty="0">
                <a:latin typeface="Arial" panose="020B0604020202020204" pitchFamily="34" charset="0"/>
                <a:cs typeface="Arial" panose="020B0604020202020204" pitchFamily="34" charset="0"/>
              </a:rPr>
              <a:t>	</a:t>
            </a:r>
          </a:p>
          <a:p>
            <a:pPr marL="0" indent="0">
              <a:buNone/>
            </a:pPr>
            <a:r>
              <a:rPr lang="nl-BE" altLang="nl-BE" sz="2000" dirty="0">
                <a:latin typeface="Arial" panose="020B0604020202020204" pitchFamily="34" charset="0"/>
                <a:cs typeface="Arial" panose="020B0604020202020204" pitchFamily="34" charset="0"/>
              </a:rPr>
              <a:t>Inkomen van 1/7/2017 tot 30/12/2017= </a:t>
            </a:r>
            <a:r>
              <a:rPr lang="nl-BE" altLang="nl-BE" sz="2000" dirty="0" smtClean="0">
                <a:latin typeface="Arial" panose="020B0604020202020204" pitchFamily="34" charset="0"/>
                <a:cs typeface="Arial" panose="020B0604020202020204" pitchFamily="34" charset="0"/>
              </a:rPr>
              <a:t>8000</a:t>
            </a:r>
            <a:r>
              <a:rPr lang="nl-BE" altLang="nl-BE" sz="2000" dirty="0">
                <a:latin typeface="Arial" panose="020B0604020202020204" pitchFamily="34" charset="0"/>
                <a:cs typeface="Arial" panose="020B0604020202020204" pitchFamily="34" charset="0"/>
              </a:rPr>
              <a:t>€</a:t>
            </a:r>
          </a:p>
          <a:p>
            <a:pPr marL="0" indent="0">
              <a:buNone/>
            </a:pPr>
            <a:r>
              <a:rPr lang="nl-BE" altLang="nl-BE" sz="2000" dirty="0">
                <a:latin typeface="Arial" panose="020B0604020202020204" pitchFamily="34" charset="0"/>
                <a:cs typeface="Arial" panose="020B0604020202020204" pitchFamily="34" charset="0"/>
              </a:rPr>
              <a:t>	</a:t>
            </a:r>
            <a:r>
              <a:rPr lang="nl-BE" altLang="nl-BE" sz="2000" u="sng" dirty="0" smtClean="0">
                <a:latin typeface="Arial" panose="020B0604020202020204" pitchFamily="34" charset="0"/>
                <a:cs typeface="Arial" panose="020B0604020202020204" pitchFamily="34" charset="0"/>
              </a:rPr>
              <a:t>8000 </a:t>
            </a:r>
            <a:r>
              <a:rPr lang="nl-BE" altLang="nl-BE" sz="2000" u="sng" dirty="0">
                <a:latin typeface="Arial" panose="020B0604020202020204" pitchFamily="34" charset="0"/>
                <a:cs typeface="Arial" panose="020B0604020202020204" pitchFamily="34" charset="0"/>
              </a:rPr>
              <a:t>x 4  </a:t>
            </a:r>
            <a:r>
              <a:rPr lang="nl-BE" altLang="nl-BE" sz="2000" dirty="0">
                <a:latin typeface="Arial" panose="020B0604020202020204" pitchFamily="34" charset="0"/>
                <a:cs typeface="Arial" panose="020B0604020202020204" pitchFamily="34" charset="0"/>
              </a:rPr>
              <a:t> = </a:t>
            </a:r>
            <a:r>
              <a:rPr lang="nl-BE" altLang="nl-BE" sz="2000" dirty="0" smtClean="0">
                <a:latin typeface="Arial" panose="020B0604020202020204" pitchFamily="34" charset="0"/>
                <a:cs typeface="Arial" panose="020B0604020202020204" pitchFamily="34" charset="0"/>
              </a:rPr>
              <a:t>16.000 </a:t>
            </a:r>
            <a:r>
              <a:rPr lang="nl-BE" altLang="nl-BE" sz="2000" dirty="0">
                <a:latin typeface="Arial" panose="020B0604020202020204" pitchFamily="34" charset="0"/>
                <a:cs typeface="Arial" panose="020B0604020202020204" pitchFamily="34" charset="0"/>
              </a:rPr>
              <a:t>€</a:t>
            </a:r>
            <a:endParaRPr lang="nl-BE" altLang="nl-BE" sz="2000" u="sng" dirty="0">
              <a:latin typeface="Arial" panose="020B0604020202020204" pitchFamily="34" charset="0"/>
              <a:cs typeface="Arial" panose="020B0604020202020204" pitchFamily="34" charset="0"/>
            </a:endParaRPr>
          </a:p>
          <a:p>
            <a:pPr marL="0" indent="0">
              <a:buNone/>
            </a:pPr>
            <a:r>
              <a:rPr lang="nl-BE" altLang="nl-BE" sz="2000" dirty="0">
                <a:latin typeface="Arial" panose="020B0604020202020204" pitchFamily="34" charset="0"/>
                <a:cs typeface="Arial" panose="020B0604020202020204" pitchFamily="34" charset="0"/>
              </a:rPr>
              <a:t>		2</a:t>
            </a:r>
          </a:p>
          <a:p>
            <a:pPr marL="0" indent="0">
              <a:buNone/>
            </a:pPr>
            <a:r>
              <a:rPr lang="nl-BE" altLang="nl-BE" sz="2000" dirty="0">
                <a:latin typeface="Arial" panose="020B0604020202020204" pitchFamily="34" charset="0"/>
                <a:cs typeface="Arial" panose="020B0604020202020204" pitchFamily="34" charset="0"/>
              </a:rPr>
              <a:t>Dus 2 kwartalen betalen op een inkomen van  </a:t>
            </a:r>
            <a:r>
              <a:rPr lang="nl-BE" altLang="nl-BE" sz="2000" dirty="0" smtClean="0">
                <a:latin typeface="Arial" panose="020B0604020202020204" pitchFamily="34" charset="0"/>
                <a:cs typeface="Arial" panose="020B0604020202020204" pitchFamily="34" charset="0"/>
              </a:rPr>
              <a:t>16.000</a:t>
            </a:r>
            <a:r>
              <a:rPr lang="nl-BE" altLang="nl-BE" sz="2000" dirty="0">
                <a:latin typeface="Arial" panose="020B0604020202020204" pitchFamily="34" charset="0"/>
                <a:cs typeface="Arial" panose="020B0604020202020204" pitchFamily="34" charset="0"/>
              </a:rPr>
              <a:t>€!</a:t>
            </a:r>
          </a:p>
          <a:p>
            <a:pPr marL="0" indent="0">
              <a:buNone/>
            </a:pPr>
            <a:endParaRPr lang="nl-BE" sz="2400" dirty="0"/>
          </a:p>
          <a:p>
            <a:pPr marL="0" indent="0">
              <a:buNone/>
            </a:pPr>
            <a:endParaRPr lang="nl-BE" sz="2400" dirty="0" smtClean="0"/>
          </a:p>
          <a:p>
            <a:pPr marL="342900" indent="-342900">
              <a:buFontTx/>
              <a:buChar char="-"/>
            </a:pPr>
            <a:endParaRPr lang="nl-BE" sz="2400" dirty="0"/>
          </a:p>
        </p:txBody>
      </p:sp>
    </p:spTree>
    <p:extLst>
      <p:ext uri="{BB962C8B-B14F-4D97-AF65-F5344CB8AC3E}">
        <p14:creationId xmlns:p14="http://schemas.microsoft.com/office/powerpoint/2010/main" val="672232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475989"/>
            <a:ext cx="6382011" cy="505086"/>
          </a:xfrm>
        </p:spPr>
        <p:txBody>
          <a:bodyPr/>
          <a:lstStyle/>
          <a:p>
            <a:pPr algn="l"/>
            <a:r>
              <a:rPr lang="nl-BE" sz="2400" b="0" dirty="0" smtClean="0">
                <a:solidFill>
                  <a:schemeClr val="accent5"/>
                </a:solidFill>
              </a:rPr>
              <a:t>Administratieve formaliteiten( BVBA)</a:t>
            </a:r>
            <a:endParaRPr lang="nl-BE" sz="2400" b="0" dirty="0">
              <a:solidFill>
                <a:schemeClr val="accent5"/>
              </a:solidFill>
            </a:endParaRPr>
          </a:p>
        </p:txBody>
      </p:sp>
      <p:sp>
        <p:nvSpPr>
          <p:cNvPr id="11" name="Tijdelijke aanduiding voor inhoud 10"/>
          <p:cNvSpPr>
            <a:spLocks noGrp="1"/>
          </p:cNvSpPr>
          <p:nvPr>
            <p:ph idx="1"/>
          </p:nvPr>
        </p:nvSpPr>
        <p:spPr/>
        <p:txBody>
          <a:bodyPr>
            <a:normAutofit/>
          </a:bodyPr>
          <a:lstStyle/>
          <a:p>
            <a:pPr marL="0" indent="0">
              <a:buNone/>
              <a:defRPr/>
            </a:pPr>
            <a:endParaRPr lang="nl-BE" sz="2400" b="1" dirty="0">
              <a:solidFill>
                <a:schemeClr val="tx1">
                  <a:lumMod val="65000"/>
                  <a:lumOff val="35000"/>
                </a:schemeClr>
              </a:solidFill>
            </a:endParaRPr>
          </a:p>
          <a:p>
            <a:pPr marL="0" indent="0">
              <a:buNone/>
              <a:defRPr/>
            </a:pPr>
            <a:r>
              <a:rPr lang="nl-BE" sz="2000" b="1" dirty="0" smtClean="0">
                <a:solidFill>
                  <a:schemeClr val="tx1">
                    <a:lumMod val="65000"/>
                    <a:lumOff val="35000"/>
                  </a:schemeClr>
                </a:solidFill>
              </a:rPr>
              <a:t>STAPPEN</a:t>
            </a:r>
          </a:p>
          <a:p>
            <a:pPr marL="457200" indent="-457200">
              <a:buFont typeface="+mj-lt"/>
              <a:buAutoNum type="arabicPeriod"/>
              <a:defRPr/>
            </a:pPr>
            <a:endParaRPr lang="nl-BE" sz="2400" b="1" dirty="0">
              <a:solidFill>
                <a:schemeClr val="tx1">
                  <a:lumMod val="65000"/>
                  <a:lumOff val="35000"/>
                </a:schemeClr>
              </a:solidFill>
            </a:endParaRPr>
          </a:p>
          <a:p>
            <a:pPr marL="457200" indent="-457200">
              <a:buFontTx/>
              <a:buAutoNum type="arabicPeriod"/>
              <a:defRPr/>
            </a:pPr>
            <a:r>
              <a:rPr lang="nl-BE" sz="2000" dirty="0" smtClean="0">
                <a:solidFill>
                  <a:schemeClr val="tx1">
                    <a:lumMod val="65000"/>
                    <a:lumOff val="35000"/>
                  </a:schemeClr>
                </a:solidFill>
              </a:rPr>
              <a:t>Openen </a:t>
            </a:r>
            <a:r>
              <a:rPr lang="nl-BE" sz="2000" dirty="0">
                <a:solidFill>
                  <a:schemeClr val="tx1">
                    <a:lumMod val="65000"/>
                    <a:lumOff val="35000"/>
                  </a:schemeClr>
                </a:solidFill>
              </a:rPr>
              <a:t>financiële rekening         </a:t>
            </a:r>
            <a:endParaRPr lang="nl-BE" sz="2000" dirty="0" smtClean="0">
              <a:solidFill>
                <a:schemeClr val="tx1">
                  <a:lumMod val="65000"/>
                  <a:lumOff val="35000"/>
                </a:schemeClr>
              </a:solidFill>
            </a:endParaRPr>
          </a:p>
          <a:p>
            <a:pPr marL="457200" indent="-457200">
              <a:buFont typeface="+mj-lt"/>
              <a:buAutoNum type="arabicPeriod"/>
              <a:defRPr/>
            </a:pPr>
            <a:r>
              <a:rPr lang="nl-BE" sz="2000" dirty="0" smtClean="0">
                <a:solidFill>
                  <a:schemeClr val="accent1"/>
                </a:solidFill>
              </a:rPr>
              <a:t>oprichtingsakte door notaris (750 tot 1.000 €)</a:t>
            </a:r>
          </a:p>
          <a:p>
            <a:pPr marL="457200" indent="-457200">
              <a:buFont typeface="+mj-lt"/>
              <a:buAutoNum type="arabicPeriod"/>
              <a:defRPr/>
            </a:pPr>
            <a:r>
              <a:rPr lang="nl-BE" sz="2000" dirty="0" smtClean="0">
                <a:solidFill>
                  <a:schemeClr val="accent1"/>
                </a:solidFill>
              </a:rPr>
              <a:t>Neerlegging bij de griffie rechtbank van koophandel (265,47€) ondernemingsnummer wordt gecreëerd en er volgt een publicatie in het Belgisch Staatsblad                              </a:t>
            </a:r>
          </a:p>
          <a:p>
            <a:pPr marL="457200" indent="-457200">
              <a:buFontTx/>
              <a:buAutoNum type="arabicPeriod"/>
              <a:defRPr/>
            </a:pPr>
            <a:r>
              <a:rPr lang="nl-BE" sz="2000" dirty="0" smtClean="0"/>
              <a:t>Inschrijving kruispuntbank onderneming                      </a:t>
            </a:r>
            <a:endParaRPr lang="nl-BE" sz="2000" dirty="0"/>
          </a:p>
          <a:p>
            <a:pPr marL="457200" indent="-457200">
              <a:buFontTx/>
              <a:buAutoNum type="arabicPeriod"/>
              <a:defRPr/>
            </a:pPr>
            <a:r>
              <a:rPr lang="nl-BE" sz="2000" dirty="0" smtClean="0">
                <a:solidFill>
                  <a:schemeClr val="tx1">
                    <a:lumMod val="65000"/>
                    <a:lumOff val="35000"/>
                  </a:schemeClr>
                </a:solidFill>
              </a:rPr>
              <a:t>Inschrijving </a:t>
            </a:r>
            <a:r>
              <a:rPr lang="nl-BE" sz="2000" dirty="0">
                <a:solidFill>
                  <a:schemeClr val="tx1">
                    <a:lumMod val="65000"/>
                    <a:lumOff val="35000"/>
                  </a:schemeClr>
                </a:solidFill>
              </a:rPr>
              <a:t>BTW                                                            </a:t>
            </a:r>
            <a:endParaRPr lang="nl-BE" sz="2000" dirty="0" smtClean="0">
              <a:solidFill>
                <a:schemeClr val="tx1">
                  <a:lumMod val="65000"/>
                  <a:lumOff val="35000"/>
                </a:schemeClr>
              </a:solidFill>
            </a:endParaRPr>
          </a:p>
          <a:p>
            <a:pPr marL="457200" indent="-457200">
              <a:buFontTx/>
              <a:buAutoNum type="arabicPeriod"/>
              <a:defRPr/>
            </a:pPr>
            <a:r>
              <a:rPr lang="nl-BE" sz="2000" dirty="0" smtClean="0"/>
              <a:t>Aansluiten </a:t>
            </a:r>
            <a:r>
              <a:rPr lang="nl-BE" sz="2000" dirty="0"/>
              <a:t>sociaal verzekeringsfonds</a:t>
            </a:r>
          </a:p>
          <a:p>
            <a:pPr marL="457200" indent="-457200">
              <a:buFontTx/>
              <a:buAutoNum type="arabicPeriod"/>
              <a:defRPr/>
            </a:pPr>
            <a:r>
              <a:rPr lang="nl-BE" sz="2000" dirty="0">
                <a:solidFill>
                  <a:schemeClr val="tx1">
                    <a:lumMod val="65000"/>
                    <a:lumOff val="35000"/>
                  </a:schemeClr>
                </a:solidFill>
              </a:rPr>
              <a:t>Aansluiten </a:t>
            </a:r>
            <a:r>
              <a:rPr lang="nl-BE" sz="2000" dirty="0" smtClean="0">
                <a:solidFill>
                  <a:schemeClr val="tx1">
                    <a:lumMod val="65000"/>
                    <a:lumOff val="35000"/>
                  </a:schemeClr>
                </a:solidFill>
              </a:rPr>
              <a:t>ziekenfonds</a:t>
            </a:r>
          </a:p>
          <a:p>
            <a:pPr marL="457200" indent="-457200">
              <a:buFontTx/>
              <a:buAutoNum type="arabicPeriod"/>
              <a:defRPr/>
            </a:pPr>
            <a:r>
              <a:rPr lang="nl-BE" sz="2000" dirty="0" smtClean="0">
                <a:solidFill>
                  <a:schemeClr val="tx1">
                    <a:lumMod val="65000"/>
                    <a:lumOff val="35000"/>
                  </a:schemeClr>
                </a:solidFill>
              </a:rPr>
              <a:t>Start activiteiten</a:t>
            </a:r>
            <a:endParaRPr lang="nl-BE" sz="2000" dirty="0">
              <a:solidFill>
                <a:schemeClr val="tx1">
                  <a:lumMod val="65000"/>
                  <a:lumOff val="35000"/>
                </a:schemeClr>
              </a:solidFill>
            </a:endParaRPr>
          </a:p>
        </p:txBody>
      </p:sp>
    </p:spTree>
    <p:extLst>
      <p:ext uri="{BB962C8B-B14F-4D97-AF65-F5344CB8AC3E}">
        <p14:creationId xmlns:p14="http://schemas.microsoft.com/office/powerpoint/2010/main" val="511466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371600" y="2204864"/>
            <a:ext cx="6400800" cy="3433936"/>
          </a:xfrm>
        </p:spPr>
        <p:txBody>
          <a:bodyPr/>
          <a:lstStyle/>
          <a:p>
            <a:pPr lvl="0" fontAlgn="base">
              <a:spcBef>
                <a:spcPct val="0"/>
              </a:spcBef>
              <a:spcAft>
                <a:spcPct val="0"/>
              </a:spcAft>
            </a:pPr>
            <a:r>
              <a:rPr lang="nl-BE" altLang="nl-BE" sz="3600" dirty="0">
                <a:solidFill>
                  <a:srgbClr val="000000"/>
                </a:solidFill>
                <a:latin typeface="Gotham Rounded Bold" pitchFamily="50" charset="0"/>
                <a:cs typeface="Arial" pitchFamily="34" charset="0"/>
              </a:rPr>
              <a:t>Het statuut </a:t>
            </a:r>
            <a:endParaRPr lang="nl-BE" altLang="nl-BE" sz="3600" dirty="0" smtClean="0">
              <a:solidFill>
                <a:srgbClr val="000000"/>
              </a:solidFill>
              <a:latin typeface="Gotham Rounded Bold" pitchFamily="50" charset="0"/>
              <a:cs typeface="Arial" pitchFamily="34" charset="0"/>
            </a:endParaRPr>
          </a:p>
          <a:p>
            <a:pPr lvl="0" fontAlgn="base">
              <a:spcBef>
                <a:spcPct val="0"/>
              </a:spcBef>
              <a:spcAft>
                <a:spcPct val="0"/>
              </a:spcAft>
            </a:pPr>
            <a:r>
              <a:rPr lang="nl-BE" altLang="nl-BE" sz="3600" dirty="0" smtClean="0">
                <a:solidFill>
                  <a:srgbClr val="000000"/>
                </a:solidFill>
                <a:latin typeface="Gotham Rounded Bold" pitchFamily="50" charset="0"/>
                <a:cs typeface="Arial" pitchFamily="34" charset="0"/>
              </a:rPr>
              <a:t>“</a:t>
            </a:r>
            <a:r>
              <a:rPr lang="nl-BE" altLang="nl-BE" sz="3600" dirty="0">
                <a:solidFill>
                  <a:srgbClr val="000000"/>
                </a:solidFill>
                <a:latin typeface="Gotham Rounded Bold" pitchFamily="50" charset="0"/>
                <a:cs typeface="Arial" pitchFamily="34" charset="0"/>
              </a:rPr>
              <a:t>student – ondernemer”</a:t>
            </a:r>
          </a:p>
          <a:p>
            <a:endParaRPr lang="nl-BE" altLang="nl-BE" dirty="0">
              <a:solidFill>
                <a:schemeClr val="tx1"/>
              </a:solidFill>
              <a:latin typeface="Gotham Rounded Bold" pitchFamily="50" charset="0"/>
            </a:endParaRPr>
          </a:p>
          <a:p>
            <a:endParaRPr lang="nl-BE" altLang="nl-BE" dirty="0" smtClean="0">
              <a:solidFill>
                <a:schemeClr val="tx1"/>
              </a:solidFill>
              <a:latin typeface="Gotham Rounded Bold" pitchFamily="50" charset="0"/>
            </a:endParaRPr>
          </a:p>
          <a:p>
            <a:pPr lvl="0" fontAlgn="base">
              <a:spcBef>
                <a:spcPct val="0"/>
              </a:spcBef>
              <a:spcAft>
                <a:spcPct val="0"/>
              </a:spcAft>
            </a:pPr>
            <a:r>
              <a:rPr lang="nl-BE" altLang="nl-BE" sz="3600" dirty="0">
                <a:solidFill>
                  <a:srgbClr val="000000"/>
                </a:solidFill>
                <a:latin typeface="Gotham Rounded Book" pitchFamily="50" charset="0"/>
                <a:cs typeface="Arial" pitchFamily="34" charset="0"/>
              </a:rPr>
              <a:t>Nieuw vanaf 1/1/2017</a:t>
            </a:r>
          </a:p>
          <a:p>
            <a:endParaRPr lang="nl-BE" altLang="nl-BE" dirty="0" smtClean="0">
              <a:solidFill>
                <a:schemeClr val="tx1"/>
              </a:solidFill>
              <a:latin typeface="Gotham Rounded Bold" pitchFamily="50" charset="0"/>
            </a:endParaRPr>
          </a:p>
          <a:p>
            <a:endParaRPr lang="nl-BE" dirty="0"/>
          </a:p>
        </p:txBody>
      </p:sp>
      <p:pic>
        <p:nvPicPr>
          <p:cNvPr id="5" name="Picture 6" descr="Xeriu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9925" y="6245225"/>
            <a:ext cx="16621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298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Xeriu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9925" y="6245225"/>
            <a:ext cx="16621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p:cNvSpPr txBox="1"/>
          <p:nvPr/>
        </p:nvSpPr>
        <p:spPr>
          <a:xfrm>
            <a:off x="179388" y="188913"/>
            <a:ext cx="8856662" cy="5213735"/>
          </a:xfrm>
          <a:prstGeom prst="rect">
            <a:avLst/>
          </a:prstGeom>
          <a:solidFill>
            <a:srgbClr val="92D050"/>
          </a:solidFill>
          <a:effectLst>
            <a:outerShdw blurRad="76200" dir="18900000" sy="23000" kx="-1200000" algn="bl" rotWithShape="0">
              <a:prstClr val="black">
                <a:alpha val="20000"/>
              </a:prstClr>
            </a:outerShdw>
          </a:effectLst>
        </p:spPr>
        <p:txBody>
          <a:bodyPr>
            <a:spAutoFit/>
          </a:bodyPr>
          <a:lstStyle/>
          <a:p>
            <a:pPr marL="342900" indent="-342900" defTabSz="914400" eaLnBrk="0" hangingPunct="0">
              <a:spcBef>
                <a:spcPct val="20000"/>
              </a:spcBef>
              <a:buFont typeface="Adobe Arabic"/>
              <a:buChar char="-"/>
              <a:defRPr/>
            </a:pPr>
            <a:endParaRPr lang="nl-BE" altLang="nl-BE" sz="3200" kern="0" dirty="0">
              <a:solidFill>
                <a:srgbClr val="58595B"/>
              </a:solidFill>
              <a:latin typeface="Gotham Rounded Book"/>
              <a:ea typeface="+mn-ea"/>
              <a:cs typeface="Arial" pitchFamily="34" charset="0"/>
            </a:endParaRPr>
          </a:p>
          <a:p>
            <a:pPr marL="342900" indent="-342900" defTabSz="914400" eaLnBrk="0" hangingPunct="0">
              <a:spcBef>
                <a:spcPct val="20000"/>
              </a:spcBef>
              <a:buFont typeface="Adobe Arabic"/>
              <a:buChar char="-"/>
              <a:defRPr/>
            </a:pPr>
            <a:endParaRPr lang="nl-BE" altLang="nl-BE" sz="3200" kern="0" dirty="0">
              <a:solidFill>
                <a:srgbClr val="000000"/>
              </a:solidFill>
              <a:latin typeface="Gotham Rounded Book"/>
              <a:ea typeface="+mn-ea"/>
              <a:cs typeface="Arial" pitchFamily="34" charset="0"/>
            </a:endParaRPr>
          </a:p>
          <a:p>
            <a:pPr marL="342900" indent="-342900" defTabSz="914400" eaLnBrk="0" hangingPunct="0">
              <a:spcBef>
                <a:spcPct val="20000"/>
              </a:spcBef>
              <a:buFont typeface="Adobe Arabic"/>
              <a:buChar char="-"/>
              <a:defRPr/>
            </a:pPr>
            <a:r>
              <a:rPr lang="nl-BE" altLang="nl-BE" sz="3200" kern="0" dirty="0">
                <a:solidFill>
                  <a:srgbClr val="000000"/>
                </a:solidFill>
                <a:latin typeface="Gotham Rounded Book"/>
                <a:ea typeface="+mn-ea"/>
                <a:cs typeface="Arial" pitchFamily="34" charset="0"/>
              </a:rPr>
              <a:t>Voordeliger statuut : </a:t>
            </a:r>
            <a:r>
              <a:rPr lang="nl-BE" altLang="nl-BE" sz="3200" kern="0" dirty="0" smtClean="0">
                <a:solidFill>
                  <a:srgbClr val="000000"/>
                </a:solidFill>
                <a:latin typeface="Gotham Rounded Book"/>
                <a:ea typeface="+mn-ea"/>
                <a:cs typeface="Arial" pitchFamily="34" charset="0"/>
              </a:rPr>
              <a:t>meer </a:t>
            </a:r>
            <a:r>
              <a:rPr lang="nl-BE" altLang="nl-BE" sz="3200" kern="0" dirty="0">
                <a:solidFill>
                  <a:srgbClr val="000000"/>
                </a:solidFill>
                <a:latin typeface="Gotham Rounded Book"/>
                <a:ea typeface="+mn-ea"/>
                <a:cs typeface="Arial" pitchFamily="34" charset="0"/>
              </a:rPr>
              <a:t>inkomen mogelijk zonder bijdragen</a:t>
            </a:r>
          </a:p>
          <a:p>
            <a:pPr marL="342900" indent="-342900" defTabSz="914400" eaLnBrk="0" hangingPunct="0">
              <a:spcBef>
                <a:spcPct val="20000"/>
              </a:spcBef>
              <a:buFont typeface="Adobe Arabic"/>
              <a:buChar char="-"/>
              <a:defRPr/>
            </a:pPr>
            <a:endParaRPr lang="nl-BE" altLang="nl-BE" sz="3200" kern="0" dirty="0">
              <a:solidFill>
                <a:srgbClr val="000000"/>
              </a:solidFill>
              <a:latin typeface="Gotham Rounded Book"/>
              <a:ea typeface="+mn-ea"/>
              <a:cs typeface="Arial" pitchFamily="34" charset="0"/>
            </a:endParaRPr>
          </a:p>
          <a:p>
            <a:pPr marL="342900" indent="-342900" defTabSz="914400" eaLnBrk="0" hangingPunct="0">
              <a:spcBef>
                <a:spcPct val="20000"/>
              </a:spcBef>
              <a:buFont typeface="Adobe Arabic"/>
              <a:buChar char="-"/>
              <a:defRPr/>
            </a:pPr>
            <a:r>
              <a:rPr lang="nl-BE" altLang="nl-BE" sz="3200" kern="0" dirty="0">
                <a:solidFill>
                  <a:srgbClr val="000000"/>
                </a:solidFill>
                <a:latin typeface="Gotham Rounded Book"/>
                <a:ea typeface="+mn-ea"/>
                <a:cs typeface="Arial" pitchFamily="34" charset="0"/>
              </a:rPr>
              <a:t>Lagere bijdragenregeling                        als NBJ lager is dan </a:t>
            </a:r>
            <a:r>
              <a:rPr lang="nl-BE" altLang="nl-BE" sz="3200" kern="0" dirty="0" smtClean="0">
                <a:solidFill>
                  <a:srgbClr val="000000"/>
                </a:solidFill>
                <a:latin typeface="Gotham Rounded Book"/>
                <a:ea typeface="+mn-ea"/>
                <a:cs typeface="Arial" pitchFamily="34" charset="0"/>
              </a:rPr>
              <a:t>13.296,25 </a:t>
            </a:r>
            <a:r>
              <a:rPr lang="nl-BE" altLang="nl-BE" sz="3200" kern="0" dirty="0">
                <a:solidFill>
                  <a:srgbClr val="000000"/>
                </a:solidFill>
                <a:latin typeface="Gotham Rounded Book"/>
                <a:ea typeface="+mn-ea"/>
                <a:cs typeface="Arial" pitchFamily="34" charset="0"/>
              </a:rPr>
              <a:t>euro  </a:t>
            </a:r>
          </a:p>
          <a:p>
            <a:pPr marL="342900" indent="-342900" defTabSz="914400" eaLnBrk="0" hangingPunct="0">
              <a:spcBef>
                <a:spcPct val="20000"/>
              </a:spcBef>
              <a:buFont typeface="Adobe Arabic"/>
              <a:buChar char="-"/>
              <a:defRPr/>
            </a:pPr>
            <a:endParaRPr lang="nl-BE" altLang="nl-BE" sz="3200" kern="0" dirty="0">
              <a:solidFill>
                <a:srgbClr val="58595B"/>
              </a:solidFill>
              <a:latin typeface="Gotham Rounded Book"/>
              <a:ea typeface="+mn-ea"/>
              <a:cs typeface="Arial" pitchFamily="34" charset="0"/>
            </a:endParaRPr>
          </a:p>
          <a:p>
            <a:pPr marL="342900" indent="-342900" defTabSz="914400" eaLnBrk="0" hangingPunct="0">
              <a:spcBef>
                <a:spcPct val="20000"/>
              </a:spcBef>
              <a:buFont typeface="Adobe Arabic"/>
              <a:buChar char="-"/>
              <a:defRPr/>
            </a:pPr>
            <a:endParaRPr lang="nl-BE" altLang="nl-BE" sz="3200" kern="0" dirty="0">
              <a:solidFill>
                <a:srgbClr val="58595B"/>
              </a:solidFill>
              <a:latin typeface="Gotham Rounded Book"/>
              <a:ea typeface="+mn-ea"/>
              <a:cs typeface="Arial" pitchFamily="34" charset="0"/>
            </a:endParaRPr>
          </a:p>
        </p:txBody>
      </p:sp>
    </p:spTree>
    <p:extLst>
      <p:ext uri="{BB962C8B-B14F-4D97-AF65-F5344CB8AC3E}">
        <p14:creationId xmlns:p14="http://schemas.microsoft.com/office/powerpoint/2010/main" val="3845959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Xerius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925" y="6245225"/>
            <a:ext cx="16621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p:cNvSpPr txBox="1"/>
          <p:nvPr/>
        </p:nvSpPr>
        <p:spPr>
          <a:xfrm>
            <a:off x="611560" y="115889"/>
            <a:ext cx="8070478" cy="6047809"/>
          </a:xfrm>
          <a:prstGeom prst="rect">
            <a:avLst/>
          </a:prstGeom>
          <a:solidFill>
            <a:srgbClr val="92D050"/>
          </a:solidFill>
          <a:effectLst>
            <a:outerShdw blurRad="76200" dir="18900000" sy="23000" kx="-1200000" algn="bl" rotWithShape="0">
              <a:prstClr val="black">
                <a:alpha val="20000"/>
              </a:prstClr>
            </a:outerShdw>
          </a:effectLst>
        </p:spPr>
        <p:txBody>
          <a:bodyPr wrap="square">
            <a:spAutoFit/>
          </a:bodyPr>
          <a:lstStyle/>
          <a:p>
            <a:pPr marL="342900" indent="-342900" defTabSz="914400" eaLnBrk="0" hangingPunct="0">
              <a:spcBef>
                <a:spcPct val="20000"/>
              </a:spcBef>
              <a:buFont typeface="Adobe Arabic"/>
              <a:buChar char="-"/>
              <a:defRPr/>
            </a:pPr>
            <a:endParaRPr lang="nl-BE" altLang="nl-BE" sz="2200" kern="0" dirty="0">
              <a:solidFill>
                <a:srgbClr val="000000"/>
              </a:solidFill>
              <a:latin typeface="Gotham Rounded Book"/>
              <a:ea typeface="+mn-ea"/>
              <a:cs typeface="Arial" pitchFamily="34" charset="0"/>
            </a:endParaRPr>
          </a:p>
          <a:p>
            <a:pPr defTabSz="914400" eaLnBrk="0" hangingPunct="0">
              <a:spcBef>
                <a:spcPct val="30000"/>
              </a:spcBef>
              <a:defRPr/>
            </a:pPr>
            <a:r>
              <a:rPr lang="nl-BE" altLang="nl-BE" sz="2200" kern="0" dirty="0" smtClean="0">
                <a:solidFill>
                  <a:srgbClr val="000000"/>
                </a:solidFill>
                <a:latin typeface="Gotham Rounded Book"/>
                <a:ea typeface="+mn-ea"/>
                <a:cs typeface="Arial" pitchFamily="34" charset="0"/>
              </a:rPr>
              <a:t>-  Tussen </a:t>
            </a:r>
            <a:r>
              <a:rPr lang="nl-BE" altLang="nl-BE" sz="2200" kern="0" dirty="0">
                <a:solidFill>
                  <a:srgbClr val="000000"/>
                </a:solidFill>
                <a:latin typeface="Gotham Rounded Book"/>
                <a:ea typeface="+mn-ea"/>
                <a:cs typeface="Arial" pitchFamily="34" charset="0"/>
              </a:rPr>
              <a:t>18 en 25 jaar oud </a:t>
            </a:r>
            <a:r>
              <a:rPr lang="nl-BE" altLang="nl-BE" sz="2200" kern="0" dirty="0" smtClean="0">
                <a:solidFill>
                  <a:srgbClr val="000000"/>
                </a:solidFill>
                <a:latin typeface="Gotham Rounded Book"/>
                <a:ea typeface="+mn-ea"/>
                <a:cs typeface="Arial" pitchFamily="34" charset="0"/>
              </a:rPr>
              <a:t>zijn  </a:t>
            </a:r>
            <a:r>
              <a:rPr lang="nl-BE" altLang="nl-BE" sz="1200" dirty="0" smtClean="0">
                <a:solidFill>
                  <a:prstClr val="black"/>
                </a:solidFill>
                <a:latin typeface="Calibri"/>
                <a:ea typeface="+mn-ea"/>
              </a:rPr>
              <a:t>Vanaf </a:t>
            </a:r>
            <a:r>
              <a:rPr lang="nl-BE" altLang="nl-BE" sz="1200" dirty="0">
                <a:solidFill>
                  <a:prstClr val="black"/>
                </a:solidFill>
                <a:latin typeface="Calibri"/>
                <a:ea typeface="+mn-ea"/>
              </a:rPr>
              <a:t>kwartaal van bereiken van leeftijd van 18 </a:t>
            </a:r>
            <a:r>
              <a:rPr lang="nl-BE" altLang="nl-BE" sz="1200" dirty="0" smtClean="0">
                <a:solidFill>
                  <a:prstClr val="black"/>
                </a:solidFill>
                <a:latin typeface="Calibri"/>
                <a:ea typeface="+mn-ea"/>
              </a:rPr>
              <a:t>jaar</a:t>
            </a:r>
            <a:endParaRPr lang="nl-BE" altLang="nl-BE" sz="2200" kern="0" dirty="0">
              <a:solidFill>
                <a:srgbClr val="000000"/>
              </a:solidFill>
              <a:latin typeface="Gotham Rounded Book"/>
              <a:ea typeface="+mn-ea"/>
              <a:cs typeface="Arial" pitchFamily="34" charset="0"/>
            </a:endParaRPr>
          </a:p>
          <a:p>
            <a:pPr marL="342900" indent="-342900" defTabSz="914400" eaLnBrk="0" hangingPunct="0">
              <a:spcBef>
                <a:spcPct val="20000"/>
              </a:spcBef>
              <a:buFont typeface="Adobe Arabic"/>
              <a:buChar char="-"/>
              <a:defRPr/>
            </a:pPr>
            <a:endParaRPr lang="nl-BE" altLang="nl-BE" sz="2200" kern="0" dirty="0">
              <a:solidFill>
                <a:srgbClr val="000000"/>
              </a:solidFill>
              <a:latin typeface="Gotham Rounded Book"/>
              <a:ea typeface="+mn-ea"/>
              <a:cs typeface="Arial" pitchFamily="34" charset="0"/>
            </a:endParaRPr>
          </a:p>
          <a:p>
            <a:pPr marL="342900" indent="-342900" defTabSz="914400" eaLnBrk="0" hangingPunct="0">
              <a:spcBef>
                <a:spcPct val="20000"/>
              </a:spcBef>
              <a:buFont typeface="Adobe Arabic"/>
              <a:buChar char="-"/>
              <a:defRPr/>
            </a:pPr>
            <a:r>
              <a:rPr lang="nl-BE" altLang="nl-BE" sz="2200" kern="0" dirty="0">
                <a:solidFill>
                  <a:srgbClr val="000000"/>
                </a:solidFill>
                <a:latin typeface="Gotham Rounded Book"/>
                <a:ea typeface="+mn-ea"/>
                <a:cs typeface="Arial" pitchFamily="34" charset="0"/>
              </a:rPr>
              <a:t>Studies volgen in een onderwijsinstelling en/of begeleid worden door uw onderwijsinstelling bij een ondernemingsproject. </a:t>
            </a:r>
          </a:p>
          <a:p>
            <a:pPr marL="342900" indent="-342900" defTabSz="914400" eaLnBrk="0" hangingPunct="0">
              <a:spcBef>
                <a:spcPct val="20000"/>
              </a:spcBef>
              <a:buFont typeface="Adobe Arabic"/>
              <a:buChar char="-"/>
              <a:defRPr/>
            </a:pPr>
            <a:endParaRPr lang="nl-BE" altLang="nl-BE" sz="2200" kern="0" dirty="0">
              <a:solidFill>
                <a:srgbClr val="000000"/>
              </a:solidFill>
              <a:latin typeface="Gotham Rounded Book"/>
              <a:ea typeface="+mn-ea"/>
              <a:cs typeface="Arial" pitchFamily="34" charset="0"/>
            </a:endParaRPr>
          </a:p>
          <a:p>
            <a:pPr marL="342900" indent="-342900" defTabSz="914400" eaLnBrk="0" hangingPunct="0">
              <a:spcBef>
                <a:spcPct val="20000"/>
              </a:spcBef>
              <a:buFont typeface="Adobe Arabic"/>
              <a:buChar char="-"/>
              <a:defRPr/>
            </a:pPr>
            <a:r>
              <a:rPr lang="nl-BE" altLang="nl-BE" sz="2200" kern="0" dirty="0">
                <a:solidFill>
                  <a:srgbClr val="000000"/>
                </a:solidFill>
                <a:latin typeface="Gotham Rounded Book"/>
                <a:ea typeface="+mn-ea"/>
                <a:cs typeface="Arial" pitchFamily="34" charset="0"/>
              </a:rPr>
              <a:t>Ingeschreven zijn voor minstens 27 studiepunten (ECTS) of voor 17 lesuren per week in een onderwijsinstelling in België of in het buitenland met het oog op het bekomen van een diploma dat erkend is door de bevoegde overheden </a:t>
            </a:r>
          </a:p>
          <a:p>
            <a:pPr marL="342900" indent="-342900" defTabSz="914400" eaLnBrk="0" hangingPunct="0">
              <a:spcBef>
                <a:spcPct val="20000"/>
              </a:spcBef>
              <a:buFont typeface="Adobe Arabic"/>
              <a:buChar char="-"/>
              <a:defRPr/>
            </a:pPr>
            <a:endParaRPr lang="nl-BE" altLang="nl-BE" sz="2200" kern="0" dirty="0">
              <a:solidFill>
                <a:srgbClr val="000000"/>
              </a:solidFill>
              <a:latin typeface="Gotham Rounded Book"/>
              <a:ea typeface="+mn-ea"/>
              <a:cs typeface="Arial" pitchFamily="34" charset="0"/>
            </a:endParaRPr>
          </a:p>
          <a:p>
            <a:pPr marL="342900" indent="-342900" defTabSz="914400" eaLnBrk="0" hangingPunct="0">
              <a:spcBef>
                <a:spcPct val="20000"/>
              </a:spcBef>
              <a:buFont typeface="Adobe Arabic"/>
              <a:buChar char="-"/>
              <a:defRPr/>
            </a:pPr>
            <a:r>
              <a:rPr lang="nl-BE" altLang="nl-BE" sz="2200" kern="0" dirty="0">
                <a:solidFill>
                  <a:srgbClr val="000000"/>
                </a:solidFill>
                <a:latin typeface="Gotham Rounded Book"/>
                <a:ea typeface="+mn-ea"/>
                <a:cs typeface="Arial" pitchFamily="34" charset="0"/>
              </a:rPr>
              <a:t>U oefent een zelfstandige activiteit uit of bent van plan er een uit te oefenen zonder enige gezagsverhouding met een werkgever</a:t>
            </a:r>
            <a:r>
              <a:rPr lang="nl-BE" altLang="nl-BE" sz="2400" kern="0" dirty="0" smtClean="0">
                <a:solidFill>
                  <a:srgbClr val="58595B"/>
                </a:solidFill>
                <a:latin typeface="Gotham Rounded Book"/>
                <a:ea typeface="+mn-ea"/>
                <a:cs typeface="Arial" pitchFamily="34" charset="0"/>
              </a:rPr>
              <a:t>.</a:t>
            </a:r>
            <a:endParaRPr lang="nl-BE" altLang="nl-BE" sz="2200" kern="0" dirty="0">
              <a:solidFill>
                <a:srgbClr val="000000"/>
              </a:solidFill>
              <a:latin typeface="Gotham Rounded Book"/>
              <a:ea typeface="+mn-ea"/>
              <a:cs typeface="Arial" pitchFamily="34" charset="0"/>
            </a:endParaRPr>
          </a:p>
        </p:txBody>
      </p:sp>
    </p:spTree>
    <p:extLst>
      <p:ext uri="{BB962C8B-B14F-4D97-AF65-F5344CB8AC3E}">
        <p14:creationId xmlns:p14="http://schemas.microsoft.com/office/powerpoint/2010/main" val="2559478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Xerius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925" y="6245225"/>
            <a:ext cx="16621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kstvak 6"/>
          <p:cNvSpPr txBox="1"/>
          <p:nvPr/>
        </p:nvSpPr>
        <p:spPr>
          <a:xfrm>
            <a:off x="179388" y="188913"/>
            <a:ext cx="8856662" cy="5189537"/>
          </a:xfrm>
          <a:prstGeom prst="rect">
            <a:avLst/>
          </a:prstGeom>
          <a:solidFill>
            <a:srgbClr val="92D050"/>
          </a:solidFill>
          <a:effectLst>
            <a:outerShdw blurRad="76200" dir="18900000" sy="23000" kx="-1200000" algn="bl" rotWithShape="0">
              <a:prstClr val="black">
                <a:alpha val="20000"/>
              </a:prstClr>
            </a:outerShdw>
          </a:effectLst>
        </p:spPr>
        <p:txBody>
          <a:bodyPr>
            <a:spAutoFit/>
          </a:bodyPr>
          <a:lstStyle/>
          <a:p>
            <a:pPr marL="342900" indent="-342900" defTabSz="914400" eaLnBrk="0" hangingPunct="0">
              <a:spcBef>
                <a:spcPct val="20000"/>
              </a:spcBef>
              <a:buFont typeface="Adobe Arabic"/>
              <a:buChar char="-"/>
              <a:defRPr/>
            </a:pPr>
            <a:endParaRPr lang="nl-BE" altLang="nl-BE" sz="2400" kern="0" dirty="0">
              <a:solidFill>
                <a:srgbClr val="58595B"/>
              </a:solidFill>
              <a:latin typeface="Gotham Rounded Book"/>
              <a:ea typeface="+mn-ea"/>
              <a:cs typeface="Arial" pitchFamily="34" charset="0"/>
            </a:endParaRPr>
          </a:p>
          <a:p>
            <a:pPr marL="342900" indent="-342900" defTabSz="914400" eaLnBrk="0" hangingPunct="0">
              <a:spcBef>
                <a:spcPct val="20000"/>
              </a:spcBef>
              <a:buFont typeface="Adobe Arabic"/>
              <a:buChar char="-"/>
              <a:defRPr/>
            </a:pPr>
            <a:endParaRPr lang="nl-BE" altLang="nl-BE" sz="2200" kern="0" dirty="0">
              <a:solidFill>
                <a:srgbClr val="000000"/>
              </a:solidFill>
              <a:latin typeface="Gotham Rounded Book"/>
              <a:ea typeface="+mn-ea"/>
              <a:cs typeface="Arial" pitchFamily="34" charset="0"/>
            </a:endParaRPr>
          </a:p>
          <a:p>
            <a:pPr marL="342900" indent="-342900" defTabSz="914400" eaLnBrk="0" hangingPunct="0">
              <a:spcBef>
                <a:spcPct val="20000"/>
              </a:spcBef>
              <a:buFont typeface="Adobe Arabic"/>
              <a:buChar char="-"/>
              <a:defRPr/>
            </a:pPr>
            <a:r>
              <a:rPr lang="nl-BE" altLang="nl-BE" sz="2400" i="1" kern="0" dirty="0">
                <a:solidFill>
                  <a:srgbClr val="000000"/>
                </a:solidFill>
                <a:latin typeface="Gotham Rounded Book"/>
                <a:ea typeface="+mn-ea"/>
                <a:cs typeface="Arial" pitchFamily="34" charset="0"/>
              </a:rPr>
              <a:t>Regelmatig de lessen volgen om dat diploma te behalen. </a:t>
            </a:r>
            <a:r>
              <a:rPr lang="nl-BE" altLang="nl-BE" sz="2400" b="1" i="1" kern="0" dirty="0">
                <a:solidFill>
                  <a:srgbClr val="000000"/>
                </a:solidFill>
                <a:latin typeface="Gotham Rounded Book"/>
                <a:ea typeface="+mn-ea"/>
                <a:cs typeface="Arial" pitchFamily="34" charset="0"/>
              </a:rPr>
              <a:t> </a:t>
            </a:r>
            <a:r>
              <a:rPr lang="nl-BE" altLang="nl-BE" sz="2400" i="1" kern="0" dirty="0">
                <a:solidFill>
                  <a:srgbClr val="000000"/>
                </a:solidFill>
                <a:latin typeface="Gotham Rounded Book"/>
                <a:ea typeface="+mn-ea"/>
                <a:cs typeface="Arial" pitchFamily="34" charset="0"/>
              </a:rPr>
              <a:t>Als </a:t>
            </a:r>
            <a:r>
              <a:rPr lang="nl-BE" altLang="nl-BE" sz="2400" kern="0" dirty="0">
                <a:solidFill>
                  <a:srgbClr val="000000"/>
                </a:solidFill>
                <a:latin typeface="Gotham Rounded Book"/>
                <a:ea typeface="+mn-ea"/>
                <a:cs typeface="Arial" pitchFamily="34" charset="0"/>
              </a:rPr>
              <a:t>u uw zelfstandige activiteit voortzet zonder regelmatig de lessen te volgen of na de stopzetting van uw studies, verliest u het statuut van student-zelfstandige. </a:t>
            </a:r>
            <a:endParaRPr lang="nl-BE" altLang="nl-BE" sz="2400" kern="0" dirty="0">
              <a:solidFill>
                <a:srgbClr val="58595B"/>
              </a:solidFill>
              <a:latin typeface="Gotham Rounded Book"/>
              <a:ea typeface="+mn-ea"/>
              <a:cs typeface="Arial" pitchFamily="34" charset="0"/>
            </a:endParaRPr>
          </a:p>
          <a:p>
            <a:pPr marL="342900" indent="-342900" defTabSz="914400" eaLnBrk="0" hangingPunct="0">
              <a:spcBef>
                <a:spcPct val="20000"/>
              </a:spcBef>
              <a:buFont typeface="Adobe Arabic"/>
              <a:buChar char="-"/>
              <a:defRPr/>
            </a:pPr>
            <a:endParaRPr lang="nl-BE" altLang="nl-BE" sz="2400" kern="0" dirty="0">
              <a:solidFill>
                <a:srgbClr val="58595B"/>
              </a:solidFill>
              <a:latin typeface="Gotham Rounded Book"/>
              <a:ea typeface="+mn-ea"/>
              <a:cs typeface="Arial" pitchFamily="34" charset="0"/>
            </a:endParaRPr>
          </a:p>
          <a:p>
            <a:pPr marL="342900" indent="-342900" defTabSz="914400" eaLnBrk="0" hangingPunct="0">
              <a:spcBef>
                <a:spcPct val="20000"/>
              </a:spcBef>
              <a:buFont typeface="Adobe Arabic"/>
              <a:buChar char="-"/>
              <a:defRPr/>
            </a:pPr>
            <a:r>
              <a:rPr lang="nl-BE" altLang="nl-BE" sz="2400" kern="0" dirty="0">
                <a:solidFill>
                  <a:srgbClr val="000000"/>
                </a:solidFill>
                <a:latin typeface="Gotham Rounded Book"/>
                <a:ea typeface="+mn-ea"/>
                <a:cs typeface="Arial" pitchFamily="34" charset="0"/>
              </a:rPr>
              <a:t>U kunt dan automatisch worden beschouwd als een zelfstandige in hoofdberoep. Om dat te vermijden, moet u uw fonds onmiddellijk informeren als u geen regelmatige student meer bent. </a:t>
            </a:r>
          </a:p>
          <a:p>
            <a:pPr marL="342900" indent="-342900" defTabSz="914400" eaLnBrk="0" hangingPunct="0">
              <a:spcBef>
                <a:spcPct val="20000"/>
              </a:spcBef>
              <a:buFont typeface="Adobe Arabic"/>
              <a:buChar char="-"/>
              <a:defRPr/>
            </a:pPr>
            <a:endParaRPr lang="nl-BE" altLang="nl-BE" sz="2200" kern="0" dirty="0">
              <a:solidFill>
                <a:srgbClr val="000000"/>
              </a:solidFill>
              <a:latin typeface="Gotham Rounded Book"/>
              <a:ea typeface="+mn-ea"/>
              <a:cs typeface="Arial" pitchFamily="34" charset="0"/>
            </a:endParaRPr>
          </a:p>
        </p:txBody>
      </p:sp>
    </p:spTree>
    <p:extLst>
      <p:ext uri="{BB962C8B-B14F-4D97-AF65-F5344CB8AC3E}">
        <p14:creationId xmlns:p14="http://schemas.microsoft.com/office/powerpoint/2010/main" val="14883058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0800000" flipV="1">
            <a:off x="755576" y="116632"/>
            <a:ext cx="7702624" cy="864096"/>
          </a:xfrm>
        </p:spPr>
        <p:txBody>
          <a:bodyPr/>
          <a:lstStyle/>
          <a:p>
            <a:r>
              <a:rPr lang="nl-BE" altLang="nl-BE" kern="0" dirty="0" smtClean="0"/>
              <a:t>          Student - Ondernemer</a:t>
            </a:r>
            <a:endParaRPr lang="nl-BE" dirty="0"/>
          </a:p>
        </p:txBody>
      </p:sp>
      <p:pic>
        <p:nvPicPr>
          <p:cNvPr id="5" name="Picture 6" descr="Xerius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925" y="6245225"/>
            <a:ext cx="16621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27784"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kstvak 8"/>
          <p:cNvSpPr txBox="1"/>
          <p:nvPr/>
        </p:nvSpPr>
        <p:spPr>
          <a:xfrm>
            <a:off x="1042988" y="3429000"/>
            <a:ext cx="7489825" cy="2569934"/>
          </a:xfrm>
          <a:prstGeom prst="rect">
            <a:avLst/>
          </a:prstGeom>
          <a:solidFill>
            <a:srgbClr val="92D050"/>
          </a:solidFill>
          <a:effectLst>
            <a:outerShdw blurRad="76200" dir="18900000" sy="23000" kx="-1200000" algn="bl" rotWithShape="0">
              <a:prstClr val="black">
                <a:alpha val="20000"/>
              </a:prstClr>
            </a:outerShdw>
          </a:effectLst>
        </p:spPr>
        <p:txBody>
          <a:bodyPr>
            <a:spAutoFit/>
          </a:bodyPr>
          <a:lstStyle/>
          <a:p>
            <a:pPr defTabSz="914400">
              <a:defRPr/>
            </a:pPr>
            <a:endParaRPr lang="nl-BE" sz="2500" dirty="0">
              <a:solidFill>
                <a:prstClr val="black"/>
              </a:solidFill>
              <a:latin typeface="Gotham Rounded Book" pitchFamily="50" charset="0"/>
              <a:ea typeface="+mn-ea"/>
              <a:cs typeface="Arial" pitchFamily="34" charset="0"/>
            </a:endParaRPr>
          </a:p>
          <a:p>
            <a:pPr defTabSz="914400">
              <a:defRPr/>
            </a:pPr>
            <a:r>
              <a:rPr lang="nl-BE" sz="2500" dirty="0">
                <a:solidFill>
                  <a:prstClr val="black"/>
                </a:solidFill>
                <a:latin typeface="Gotham Rounded Book" pitchFamily="50" charset="0"/>
                <a:ea typeface="+mn-ea"/>
                <a:cs typeface="Arial" pitchFamily="34" charset="0"/>
              </a:rPr>
              <a:t>NBJ &lt; </a:t>
            </a:r>
            <a:r>
              <a:rPr lang="nl-BE" sz="2500" dirty="0" smtClean="0">
                <a:solidFill>
                  <a:prstClr val="black"/>
                </a:solidFill>
                <a:latin typeface="Gotham Rounded Book" pitchFamily="50" charset="0"/>
                <a:ea typeface="+mn-ea"/>
                <a:cs typeface="Arial" pitchFamily="34" charset="0"/>
              </a:rPr>
              <a:t>6.648,13 </a:t>
            </a:r>
            <a:r>
              <a:rPr lang="nl-BE" sz="2500" dirty="0">
                <a:solidFill>
                  <a:prstClr val="black"/>
                </a:solidFill>
                <a:latin typeface="Gotham Rounded Book" pitchFamily="50" charset="0"/>
                <a:ea typeface="+mn-ea"/>
                <a:cs typeface="Arial" pitchFamily="34" charset="0"/>
              </a:rPr>
              <a:t>euro</a:t>
            </a:r>
          </a:p>
          <a:p>
            <a:pPr defTabSz="914400">
              <a:defRPr/>
            </a:pPr>
            <a:endParaRPr lang="nl-BE" dirty="0">
              <a:solidFill>
                <a:prstClr val="black"/>
              </a:solidFill>
              <a:latin typeface="Gotham Rounded Book" pitchFamily="50" charset="0"/>
              <a:ea typeface="+mn-ea"/>
              <a:cs typeface="Arial" pitchFamily="34" charset="0"/>
            </a:endParaRPr>
          </a:p>
          <a:p>
            <a:pPr defTabSz="914400">
              <a:defRPr/>
            </a:pPr>
            <a:endParaRPr lang="nl-BE" dirty="0">
              <a:solidFill>
                <a:prstClr val="black"/>
              </a:solidFill>
              <a:latin typeface="Gotham Rounded Book" pitchFamily="50" charset="0"/>
              <a:ea typeface="+mn-ea"/>
              <a:cs typeface="Arial" pitchFamily="34" charset="0"/>
            </a:endParaRPr>
          </a:p>
          <a:p>
            <a:pPr defTabSz="914400">
              <a:defRPr/>
            </a:pPr>
            <a:r>
              <a:rPr lang="nl-BE" sz="2500" dirty="0">
                <a:solidFill>
                  <a:prstClr val="black"/>
                </a:solidFill>
                <a:latin typeface="Gotham Rounded Book" pitchFamily="50" charset="0"/>
                <a:ea typeface="+mn-ea"/>
                <a:cs typeface="Arial" pitchFamily="34" charset="0"/>
              </a:rPr>
              <a:t>Vrijstelling : geen sociale bijdragen </a:t>
            </a:r>
            <a:r>
              <a:rPr lang="nl-BE" sz="2500" dirty="0" smtClean="0">
                <a:solidFill>
                  <a:prstClr val="black"/>
                </a:solidFill>
                <a:latin typeface="Gotham Rounded Book" pitchFamily="50" charset="0"/>
                <a:ea typeface="+mn-ea"/>
                <a:cs typeface="Arial" pitchFamily="34" charset="0"/>
              </a:rPr>
              <a:t>betalen</a:t>
            </a:r>
          </a:p>
          <a:p>
            <a:pPr defTabSz="914400">
              <a:defRPr/>
            </a:pPr>
            <a:endParaRPr lang="nl-BE" sz="2500" dirty="0">
              <a:solidFill>
                <a:prstClr val="black"/>
              </a:solidFill>
              <a:latin typeface="Gotham Rounded Book" pitchFamily="50" charset="0"/>
              <a:ea typeface="+mn-ea"/>
              <a:cs typeface="Arial" pitchFamily="34" charset="0"/>
            </a:endParaRPr>
          </a:p>
          <a:p>
            <a:pPr defTabSz="914400">
              <a:defRPr/>
            </a:pPr>
            <a:r>
              <a:rPr lang="nl-BE" sz="2500" dirty="0" smtClean="0">
                <a:solidFill>
                  <a:prstClr val="black"/>
                </a:solidFill>
                <a:latin typeface="Gotham Rounded Book" pitchFamily="50" charset="0"/>
                <a:ea typeface="+mn-ea"/>
                <a:cs typeface="Arial" pitchFamily="34" charset="0"/>
              </a:rPr>
              <a:t> </a:t>
            </a:r>
            <a:r>
              <a:rPr lang="nl-BE" sz="1200" dirty="0">
                <a:solidFill>
                  <a:prstClr val="black"/>
                </a:solidFill>
                <a:latin typeface="Calibri"/>
                <a:ea typeface="+mn-ea"/>
              </a:rPr>
              <a:t>Recht op </a:t>
            </a:r>
            <a:r>
              <a:rPr lang="nl-BE" sz="1200" dirty="0" smtClean="0">
                <a:solidFill>
                  <a:prstClr val="black"/>
                </a:solidFill>
                <a:latin typeface="Calibri"/>
                <a:ea typeface="+mn-ea"/>
              </a:rPr>
              <a:t>kinderbijslag</a:t>
            </a:r>
            <a:endParaRPr lang="nl-BE" sz="2500" dirty="0">
              <a:solidFill>
                <a:prstClr val="black"/>
              </a:solidFill>
              <a:latin typeface="Gotham Rounded Book" pitchFamily="50" charset="0"/>
              <a:ea typeface="+mn-ea"/>
              <a:cs typeface="Arial" pitchFamily="34" charset="0"/>
            </a:endParaRPr>
          </a:p>
        </p:txBody>
      </p:sp>
    </p:spTree>
    <p:extLst>
      <p:ext uri="{BB962C8B-B14F-4D97-AF65-F5344CB8AC3E}">
        <p14:creationId xmlns:p14="http://schemas.microsoft.com/office/powerpoint/2010/main" val="3023293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0800000" flipV="1">
            <a:off x="755576" y="116632"/>
            <a:ext cx="7702624" cy="864096"/>
          </a:xfrm>
        </p:spPr>
        <p:txBody>
          <a:bodyPr/>
          <a:lstStyle/>
          <a:p>
            <a:r>
              <a:rPr lang="nl-BE" altLang="nl-BE" kern="0" dirty="0" smtClean="0"/>
              <a:t>          Student - Ondernemer</a:t>
            </a:r>
            <a:endParaRPr lang="nl-BE" dirty="0"/>
          </a:p>
        </p:txBody>
      </p:sp>
      <p:pic>
        <p:nvPicPr>
          <p:cNvPr id="5" name="Picture 6" descr="Xerius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925" y="6245225"/>
            <a:ext cx="16621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27784"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vak 5"/>
          <p:cNvSpPr txBox="1"/>
          <p:nvPr/>
        </p:nvSpPr>
        <p:spPr>
          <a:xfrm>
            <a:off x="1042988" y="3429000"/>
            <a:ext cx="7489825" cy="2685351"/>
          </a:xfrm>
          <a:prstGeom prst="rect">
            <a:avLst/>
          </a:prstGeom>
          <a:solidFill>
            <a:srgbClr val="92D050"/>
          </a:solidFill>
          <a:effectLst>
            <a:outerShdw blurRad="76200" dir="18900000" sy="23000" kx="-1200000" algn="bl" rotWithShape="0">
              <a:prstClr val="black">
                <a:alpha val="20000"/>
              </a:prstClr>
            </a:outerShdw>
          </a:effectLst>
        </p:spPr>
        <p:txBody>
          <a:bodyPr>
            <a:spAutoFit/>
          </a:bodyPr>
          <a:lstStyle/>
          <a:p>
            <a:pPr defTabSz="914400">
              <a:defRPr/>
            </a:pPr>
            <a:endParaRPr lang="nl-BE" sz="2500" dirty="0">
              <a:solidFill>
                <a:prstClr val="black"/>
              </a:solidFill>
              <a:latin typeface="Gotham Rounded Book" pitchFamily="50" charset="0"/>
              <a:ea typeface="+mn-ea"/>
              <a:cs typeface="Arial" pitchFamily="34" charset="0"/>
            </a:endParaRPr>
          </a:p>
          <a:p>
            <a:pPr defTabSz="914400">
              <a:defRPr/>
            </a:pPr>
            <a:r>
              <a:rPr lang="nl-BE" sz="2500" dirty="0">
                <a:solidFill>
                  <a:prstClr val="black"/>
                </a:solidFill>
                <a:latin typeface="Gotham Rounded Book" pitchFamily="50" charset="0"/>
                <a:ea typeface="+mn-ea"/>
                <a:cs typeface="Arial" pitchFamily="34" charset="0"/>
              </a:rPr>
              <a:t>NBJ = </a:t>
            </a:r>
            <a:r>
              <a:rPr lang="nl-BE" sz="2500" dirty="0" smtClean="0">
                <a:solidFill>
                  <a:prstClr val="black"/>
                </a:solidFill>
                <a:latin typeface="Gotham Rounded Book" pitchFamily="50" charset="0"/>
                <a:ea typeface="+mn-ea"/>
                <a:cs typeface="Arial" pitchFamily="34" charset="0"/>
              </a:rPr>
              <a:t>6.648,13 </a:t>
            </a:r>
            <a:r>
              <a:rPr lang="nl-BE" sz="2500" dirty="0">
                <a:solidFill>
                  <a:prstClr val="black"/>
                </a:solidFill>
                <a:latin typeface="Gotham Rounded Book" pitchFamily="50" charset="0"/>
                <a:ea typeface="+mn-ea"/>
                <a:cs typeface="Arial" pitchFamily="34" charset="0"/>
              </a:rPr>
              <a:t>euro of &lt; </a:t>
            </a:r>
            <a:r>
              <a:rPr lang="nl-BE" sz="2500" dirty="0" smtClean="0">
                <a:solidFill>
                  <a:prstClr val="black"/>
                </a:solidFill>
                <a:latin typeface="Gotham Rounded Book" pitchFamily="50" charset="0"/>
                <a:ea typeface="+mn-ea"/>
                <a:cs typeface="Arial" pitchFamily="34" charset="0"/>
              </a:rPr>
              <a:t>13.296,25 </a:t>
            </a:r>
            <a:r>
              <a:rPr lang="nl-BE" sz="2500" dirty="0">
                <a:solidFill>
                  <a:prstClr val="black"/>
                </a:solidFill>
                <a:latin typeface="Gotham Rounded Book" pitchFamily="50" charset="0"/>
                <a:ea typeface="+mn-ea"/>
                <a:cs typeface="Arial" pitchFamily="34" charset="0"/>
              </a:rPr>
              <a:t>euro</a:t>
            </a:r>
          </a:p>
          <a:p>
            <a:pPr defTabSz="914400">
              <a:defRPr/>
            </a:pPr>
            <a:endParaRPr lang="nl-BE" dirty="0">
              <a:solidFill>
                <a:prstClr val="black"/>
              </a:solidFill>
              <a:latin typeface="Gotham Rounded Book" pitchFamily="50" charset="0"/>
              <a:ea typeface="+mn-ea"/>
              <a:cs typeface="Arial" pitchFamily="34" charset="0"/>
            </a:endParaRPr>
          </a:p>
          <a:p>
            <a:pPr defTabSz="914400">
              <a:defRPr/>
            </a:pPr>
            <a:endParaRPr lang="nl-BE" dirty="0">
              <a:solidFill>
                <a:prstClr val="black"/>
              </a:solidFill>
              <a:latin typeface="Gotham Rounded Book" pitchFamily="50" charset="0"/>
              <a:ea typeface="+mn-ea"/>
              <a:cs typeface="Arial" pitchFamily="34" charset="0"/>
            </a:endParaRPr>
          </a:p>
          <a:p>
            <a:pPr defTabSz="914400">
              <a:defRPr/>
            </a:pPr>
            <a:r>
              <a:rPr lang="nl-BE" sz="2500" dirty="0">
                <a:solidFill>
                  <a:prstClr val="black"/>
                </a:solidFill>
                <a:latin typeface="Gotham Rounded Book" pitchFamily="50" charset="0"/>
                <a:ea typeface="+mn-ea"/>
                <a:cs typeface="Arial" pitchFamily="34" charset="0"/>
              </a:rPr>
              <a:t>Vrijstelling tot </a:t>
            </a:r>
            <a:r>
              <a:rPr lang="nl-BE" sz="2500" dirty="0" smtClean="0">
                <a:solidFill>
                  <a:prstClr val="black"/>
                </a:solidFill>
                <a:latin typeface="Gotham Rounded Book" pitchFamily="50" charset="0"/>
                <a:ea typeface="+mn-ea"/>
                <a:cs typeface="Arial" pitchFamily="34" charset="0"/>
              </a:rPr>
              <a:t>6.648,13 </a:t>
            </a:r>
            <a:r>
              <a:rPr lang="nl-BE" sz="2500" dirty="0">
                <a:solidFill>
                  <a:prstClr val="black"/>
                </a:solidFill>
                <a:latin typeface="Gotham Rounded Book" pitchFamily="50" charset="0"/>
                <a:ea typeface="+mn-ea"/>
                <a:cs typeface="Arial" pitchFamily="34" charset="0"/>
              </a:rPr>
              <a:t>euro</a:t>
            </a:r>
          </a:p>
          <a:p>
            <a:pPr defTabSz="914400">
              <a:defRPr/>
            </a:pPr>
            <a:r>
              <a:rPr lang="nl-BE" sz="2500" dirty="0">
                <a:solidFill>
                  <a:prstClr val="black"/>
                </a:solidFill>
                <a:latin typeface="Gotham Rounded Book" pitchFamily="50" charset="0"/>
                <a:ea typeface="+mn-ea"/>
                <a:cs typeface="Arial" pitchFamily="34" charset="0"/>
              </a:rPr>
              <a:t>20,5 % sociale bijdragen op het </a:t>
            </a:r>
            <a:r>
              <a:rPr lang="nl-BE" sz="2500" dirty="0" smtClean="0">
                <a:solidFill>
                  <a:prstClr val="black"/>
                </a:solidFill>
                <a:latin typeface="Gotham Rounded Book" pitchFamily="50" charset="0"/>
                <a:ea typeface="+mn-ea"/>
                <a:cs typeface="Arial" pitchFamily="34" charset="0"/>
              </a:rPr>
              <a:t>verschil</a:t>
            </a:r>
          </a:p>
          <a:p>
            <a:pPr defTabSz="914400" eaLnBrk="0" hangingPunct="0">
              <a:spcBef>
                <a:spcPct val="30000"/>
              </a:spcBef>
              <a:defRPr/>
            </a:pPr>
            <a:r>
              <a:rPr lang="nl-BE" altLang="nl-BE" sz="1200" dirty="0" smtClean="0">
                <a:solidFill>
                  <a:prstClr val="black"/>
                </a:solidFill>
                <a:latin typeface="Calibri"/>
                <a:ea typeface="+mn-ea"/>
              </a:rPr>
              <a:t>Verklaring </a:t>
            </a:r>
            <a:r>
              <a:rPr lang="nl-BE" altLang="nl-BE" sz="1200" dirty="0">
                <a:solidFill>
                  <a:prstClr val="black"/>
                </a:solidFill>
                <a:latin typeface="Calibri"/>
                <a:ea typeface="+mn-ea"/>
              </a:rPr>
              <a:t>op eer invullen bij het </a:t>
            </a:r>
            <a:r>
              <a:rPr lang="nl-BE" altLang="nl-BE" sz="1200" dirty="0" smtClean="0">
                <a:solidFill>
                  <a:prstClr val="black"/>
                </a:solidFill>
                <a:latin typeface="Calibri"/>
                <a:ea typeface="+mn-ea"/>
              </a:rPr>
              <a:t>kinderbijslagfonds</a:t>
            </a:r>
            <a:r>
              <a:rPr lang="nl-BE" sz="2500" dirty="0" smtClean="0">
                <a:solidFill>
                  <a:prstClr val="black"/>
                </a:solidFill>
                <a:latin typeface="Gotham Rounded Book" pitchFamily="50" charset="0"/>
                <a:ea typeface="+mn-ea"/>
                <a:cs typeface="Arial" pitchFamily="34" charset="0"/>
              </a:rPr>
              <a:t> </a:t>
            </a:r>
            <a:endParaRPr lang="nl-BE" sz="2500" dirty="0">
              <a:solidFill>
                <a:prstClr val="black"/>
              </a:solidFill>
              <a:latin typeface="Gotham Rounded Book" pitchFamily="50" charset="0"/>
              <a:ea typeface="+mn-ea"/>
              <a:cs typeface="Arial" pitchFamily="34" charset="0"/>
            </a:endParaRPr>
          </a:p>
        </p:txBody>
      </p:sp>
    </p:spTree>
    <p:extLst>
      <p:ext uri="{BB962C8B-B14F-4D97-AF65-F5344CB8AC3E}">
        <p14:creationId xmlns:p14="http://schemas.microsoft.com/office/powerpoint/2010/main" val="8130480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0800000" flipV="1">
            <a:off x="755576" y="116632"/>
            <a:ext cx="7702624" cy="864096"/>
          </a:xfrm>
        </p:spPr>
        <p:txBody>
          <a:bodyPr/>
          <a:lstStyle/>
          <a:p>
            <a:r>
              <a:rPr lang="nl-BE" altLang="nl-BE" kern="0" dirty="0" smtClean="0"/>
              <a:t>          Student - Ondernemer</a:t>
            </a:r>
            <a:endParaRPr lang="nl-BE" dirty="0"/>
          </a:p>
        </p:txBody>
      </p:sp>
      <p:pic>
        <p:nvPicPr>
          <p:cNvPr id="5" name="Picture 6" descr="Xerius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925" y="6245225"/>
            <a:ext cx="16621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27784"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vak 6"/>
          <p:cNvSpPr txBox="1"/>
          <p:nvPr/>
        </p:nvSpPr>
        <p:spPr>
          <a:xfrm>
            <a:off x="1042988" y="3408575"/>
            <a:ext cx="7489825" cy="3070071"/>
          </a:xfrm>
          <a:prstGeom prst="rect">
            <a:avLst/>
          </a:prstGeom>
          <a:solidFill>
            <a:srgbClr val="92D050"/>
          </a:solidFill>
          <a:effectLst>
            <a:outerShdw blurRad="76200" dir="18900000" sy="23000" kx="-1200000" algn="bl" rotWithShape="0">
              <a:prstClr val="black">
                <a:alpha val="20000"/>
              </a:prstClr>
            </a:outerShdw>
          </a:effectLst>
        </p:spPr>
        <p:txBody>
          <a:bodyPr>
            <a:spAutoFit/>
          </a:bodyPr>
          <a:lstStyle/>
          <a:p>
            <a:pPr defTabSz="914400">
              <a:defRPr/>
            </a:pPr>
            <a:endParaRPr lang="nl-BE" sz="2500" dirty="0">
              <a:solidFill>
                <a:prstClr val="black"/>
              </a:solidFill>
              <a:latin typeface="Gotham Rounded Book" pitchFamily="50" charset="0"/>
              <a:ea typeface="+mn-ea"/>
              <a:cs typeface="Arial" pitchFamily="34" charset="0"/>
            </a:endParaRPr>
          </a:p>
          <a:p>
            <a:pPr defTabSz="914400">
              <a:defRPr/>
            </a:pPr>
            <a:r>
              <a:rPr lang="nl-BE" sz="2500" dirty="0">
                <a:solidFill>
                  <a:prstClr val="black"/>
                </a:solidFill>
                <a:latin typeface="Gotham Rounded Book" pitchFamily="50" charset="0"/>
                <a:ea typeface="+mn-ea"/>
                <a:cs typeface="Arial" pitchFamily="34" charset="0"/>
              </a:rPr>
              <a:t>NBJ &gt; </a:t>
            </a:r>
            <a:r>
              <a:rPr lang="nl-BE" sz="2500" dirty="0" smtClean="0">
                <a:solidFill>
                  <a:prstClr val="black"/>
                </a:solidFill>
                <a:latin typeface="Gotham Rounded Book" pitchFamily="50" charset="0"/>
                <a:ea typeface="+mn-ea"/>
                <a:cs typeface="Arial" pitchFamily="34" charset="0"/>
              </a:rPr>
              <a:t>13.296,25 </a:t>
            </a:r>
            <a:r>
              <a:rPr lang="nl-BE" sz="2500" dirty="0">
                <a:solidFill>
                  <a:prstClr val="black"/>
                </a:solidFill>
                <a:latin typeface="Gotham Rounded Book" pitchFamily="50" charset="0"/>
                <a:ea typeface="+mn-ea"/>
                <a:cs typeface="Arial" pitchFamily="34" charset="0"/>
              </a:rPr>
              <a:t>euro</a:t>
            </a:r>
          </a:p>
          <a:p>
            <a:pPr defTabSz="914400">
              <a:defRPr/>
            </a:pPr>
            <a:endParaRPr lang="nl-BE" dirty="0">
              <a:solidFill>
                <a:prstClr val="black"/>
              </a:solidFill>
              <a:latin typeface="Gotham Rounded Book" pitchFamily="50" charset="0"/>
              <a:ea typeface="+mn-ea"/>
              <a:cs typeface="Arial" pitchFamily="34" charset="0"/>
            </a:endParaRPr>
          </a:p>
          <a:p>
            <a:pPr defTabSz="914400">
              <a:defRPr/>
            </a:pPr>
            <a:endParaRPr lang="nl-BE" dirty="0">
              <a:solidFill>
                <a:prstClr val="black"/>
              </a:solidFill>
              <a:latin typeface="Gotham Rounded Book" pitchFamily="50" charset="0"/>
              <a:ea typeface="+mn-ea"/>
              <a:cs typeface="Arial" pitchFamily="34" charset="0"/>
            </a:endParaRPr>
          </a:p>
          <a:p>
            <a:pPr defTabSz="914400">
              <a:defRPr/>
            </a:pPr>
            <a:r>
              <a:rPr lang="nl-BE" sz="2500" dirty="0" smtClean="0">
                <a:solidFill>
                  <a:prstClr val="black"/>
                </a:solidFill>
                <a:latin typeface="Gotham Rounded Book" pitchFamily="50" charset="0"/>
                <a:ea typeface="+mn-ea"/>
                <a:cs typeface="Arial" pitchFamily="34" charset="0"/>
              </a:rPr>
              <a:t>Je </a:t>
            </a:r>
            <a:r>
              <a:rPr lang="nl-BE" sz="2500" dirty="0">
                <a:solidFill>
                  <a:prstClr val="black"/>
                </a:solidFill>
                <a:latin typeface="Gotham Rounded Book" pitchFamily="50" charset="0"/>
                <a:ea typeface="+mn-ea"/>
                <a:cs typeface="Arial" pitchFamily="34" charset="0"/>
              </a:rPr>
              <a:t>betaalt bijdragen als een zelfstandige in </a:t>
            </a:r>
            <a:r>
              <a:rPr lang="nl-BE" sz="2500" dirty="0" smtClean="0">
                <a:solidFill>
                  <a:prstClr val="black"/>
                </a:solidFill>
                <a:latin typeface="Gotham Rounded Book" pitchFamily="50" charset="0"/>
                <a:ea typeface="+mn-ea"/>
                <a:cs typeface="Arial" pitchFamily="34" charset="0"/>
              </a:rPr>
              <a:t>hoofdberoep</a:t>
            </a:r>
          </a:p>
          <a:p>
            <a:pPr defTabSz="914400">
              <a:defRPr/>
            </a:pPr>
            <a:endParaRPr lang="nl-BE" sz="2500" dirty="0" smtClean="0">
              <a:solidFill>
                <a:prstClr val="black"/>
              </a:solidFill>
              <a:latin typeface="Gotham Rounded Book" pitchFamily="50" charset="0"/>
              <a:ea typeface="+mn-ea"/>
              <a:cs typeface="Arial" pitchFamily="34" charset="0"/>
            </a:endParaRPr>
          </a:p>
          <a:p>
            <a:pPr defTabSz="914400" eaLnBrk="0" hangingPunct="0">
              <a:spcBef>
                <a:spcPct val="30000"/>
              </a:spcBef>
              <a:defRPr/>
            </a:pPr>
            <a:r>
              <a:rPr lang="nl-BE" altLang="nl-BE" sz="1200" dirty="0">
                <a:solidFill>
                  <a:prstClr val="black"/>
                </a:solidFill>
                <a:latin typeface="Calibri"/>
                <a:ea typeface="+mn-ea"/>
              </a:rPr>
              <a:t>Verklaring op eer invullen bij het kinderbijslagfonds</a:t>
            </a:r>
            <a:r>
              <a:rPr lang="nl-BE" sz="2500" dirty="0">
                <a:solidFill>
                  <a:prstClr val="black"/>
                </a:solidFill>
                <a:latin typeface="Gotham Rounded Book" pitchFamily="50" charset="0"/>
                <a:ea typeface="+mn-ea"/>
                <a:cs typeface="Arial" pitchFamily="34" charset="0"/>
              </a:rPr>
              <a:t> </a:t>
            </a:r>
            <a:endParaRPr lang="nl-BE" sz="2500" dirty="0" smtClean="0">
              <a:solidFill>
                <a:prstClr val="black"/>
              </a:solidFill>
              <a:latin typeface="Gotham Rounded Book" pitchFamily="50" charset="0"/>
              <a:ea typeface="+mn-ea"/>
              <a:cs typeface="Arial" pitchFamily="34" charset="0"/>
            </a:endParaRPr>
          </a:p>
        </p:txBody>
      </p:sp>
    </p:spTree>
    <p:extLst>
      <p:ext uri="{BB962C8B-B14F-4D97-AF65-F5344CB8AC3E}">
        <p14:creationId xmlns:p14="http://schemas.microsoft.com/office/powerpoint/2010/main" val="3316918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0800000" flipV="1">
            <a:off x="755576" y="116632"/>
            <a:ext cx="7702624" cy="864096"/>
          </a:xfrm>
        </p:spPr>
        <p:txBody>
          <a:bodyPr/>
          <a:lstStyle/>
          <a:p>
            <a:r>
              <a:rPr lang="nl-BE" altLang="nl-BE" kern="0" dirty="0" smtClean="0"/>
              <a:t> Berekening van de bijdragen   </a:t>
            </a:r>
            <a:endParaRPr lang="nl-BE" dirty="0"/>
          </a:p>
        </p:txBody>
      </p:sp>
      <p:pic>
        <p:nvPicPr>
          <p:cNvPr id="5" name="Picture 6" descr="Xerius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925" y="6245225"/>
            <a:ext cx="16621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p:cNvSpPr txBox="1"/>
          <p:nvPr/>
        </p:nvSpPr>
        <p:spPr>
          <a:xfrm>
            <a:off x="609600" y="1484313"/>
            <a:ext cx="8072438" cy="3970318"/>
          </a:xfrm>
          <a:prstGeom prst="rect">
            <a:avLst/>
          </a:prstGeom>
          <a:solidFill>
            <a:srgbClr val="92D050"/>
          </a:solidFill>
          <a:effectLst>
            <a:outerShdw blurRad="76200" dir="18900000" sy="23000" kx="-1200000" algn="bl" rotWithShape="0">
              <a:prstClr val="black">
                <a:alpha val="20000"/>
              </a:prstClr>
            </a:outerShdw>
          </a:effectLst>
        </p:spPr>
        <p:txBody>
          <a:bodyPr>
            <a:spAutoFit/>
          </a:bodyPr>
          <a:lstStyle/>
          <a:p>
            <a:pPr defTabSz="914400">
              <a:defRPr/>
            </a:pPr>
            <a:endParaRPr lang="nl-BE" altLang="nl-BE" sz="2800" dirty="0">
              <a:solidFill>
                <a:srgbClr val="000000"/>
              </a:solidFill>
              <a:latin typeface="Gotham Rounded Book" pitchFamily="50" charset="0"/>
              <a:ea typeface="+mn-ea"/>
              <a:cs typeface="Arial" pitchFamily="34" charset="0"/>
            </a:endParaRPr>
          </a:p>
          <a:p>
            <a:pPr defTabSz="914400">
              <a:defRPr/>
            </a:pPr>
            <a:r>
              <a:rPr lang="nl-BE" altLang="nl-BE" sz="2800" dirty="0">
                <a:solidFill>
                  <a:srgbClr val="000000"/>
                </a:solidFill>
                <a:latin typeface="Gotham Rounded Book" pitchFamily="50" charset="0"/>
                <a:ea typeface="+mn-ea"/>
                <a:cs typeface="Arial" pitchFamily="34" charset="0"/>
              </a:rPr>
              <a:t>Eerste 3 volledige jaren betaal je een    forfaitaire bijdrage van </a:t>
            </a:r>
            <a:r>
              <a:rPr lang="nl-BE" altLang="nl-BE" sz="2800" b="1" dirty="0" smtClean="0">
                <a:solidFill>
                  <a:srgbClr val="000000"/>
                </a:solidFill>
                <a:latin typeface="Gotham Rounded Book" pitchFamily="50" charset="0"/>
                <a:ea typeface="+mn-ea"/>
                <a:cs typeface="Arial" pitchFamily="34" charset="0"/>
              </a:rPr>
              <a:t>77,69 </a:t>
            </a:r>
            <a:r>
              <a:rPr lang="nl-BE" altLang="nl-BE" sz="2800" b="1" dirty="0">
                <a:solidFill>
                  <a:srgbClr val="000000"/>
                </a:solidFill>
                <a:latin typeface="Gotham Rounded Book" pitchFamily="50" charset="0"/>
                <a:ea typeface="+mn-ea"/>
                <a:cs typeface="Arial" pitchFamily="34" charset="0"/>
              </a:rPr>
              <a:t>euro </a:t>
            </a:r>
            <a:r>
              <a:rPr lang="nl-BE" altLang="nl-BE" sz="2800" dirty="0">
                <a:solidFill>
                  <a:srgbClr val="000000"/>
                </a:solidFill>
                <a:latin typeface="Gotham Rounded Book" pitchFamily="50" charset="0"/>
                <a:ea typeface="+mn-ea"/>
                <a:cs typeface="Arial" pitchFamily="34" charset="0"/>
              </a:rPr>
              <a:t>per </a:t>
            </a:r>
            <a:r>
              <a:rPr lang="nl-BE" altLang="nl-BE" sz="2800" dirty="0" smtClean="0">
                <a:solidFill>
                  <a:srgbClr val="000000"/>
                </a:solidFill>
                <a:latin typeface="Gotham Rounded Book" pitchFamily="50" charset="0"/>
                <a:ea typeface="+mn-ea"/>
                <a:cs typeface="Arial" pitchFamily="34" charset="0"/>
              </a:rPr>
              <a:t>kwartaal</a:t>
            </a:r>
            <a:endParaRPr lang="nl-BE" altLang="nl-BE" sz="2800" dirty="0">
              <a:solidFill>
                <a:srgbClr val="000000"/>
              </a:solidFill>
              <a:latin typeface="Gotham Rounded Book" pitchFamily="50" charset="0"/>
              <a:ea typeface="+mn-ea"/>
              <a:cs typeface="Arial" pitchFamily="34" charset="0"/>
            </a:endParaRPr>
          </a:p>
          <a:p>
            <a:pPr defTabSz="914400">
              <a:defRPr/>
            </a:pPr>
            <a:endParaRPr lang="nl-BE" altLang="nl-BE" sz="2800" dirty="0">
              <a:solidFill>
                <a:srgbClr val="000000"/>
              </a:solidFill>
              <a:latin typeface="Gotham Rounded Book" pitchFamily="50" charset="0"/>
              <a:ea typeface="+mn-ea"/>
              <a:cs typeface="Arial" pitchFamily="34" charset="0"/>
            </a:endParaRPr>
          </a:p>
          <a:p>
            <a:pPr defTabSz="914400">
              <a:defRPr/>
            </a:pPr>
            <a:r>
              <a:rPr lang="nl-BE" altLang="nl-BE" sz="2800" dirty="0" smtClean="0">
                <a:solidFill>
                  <a:srgbClr val="000000"/>
                </a:solidFill>
                <a:latin typeface="Gotham Rounded Book" pitchFamily="50" charset="0"/>
                <a:ea typeface="+mn-ea"/>
                <a:cs typeface="Arial" pitchFamily="34" charset="0"/>
              </a:rPr>
              <a:t>Je </a:t>
            </a:r>
            <a:r>
              <a:rPr lang="nl-BE" altLang="nl-BE" sz="2800" dirty="0">
                <a:solidFill>
                  <a:srgbClr val="000000"/>
                </a:solidFill>
                <a:latin typeface="Gotham Rounded Book" pitchFamily="50" charset="0"/>
                <a:ea typeface="+mn-ea"/>
                <a:cs typeface="Arial" pitchFamily="34" charset="0"/>
              </a:rPr>
              <a:t>kunt echter vragen om </a:t>
            </a:r>
            <a:r>
              <a:rPr lang="nl-BE" altLang="nl-BE" sz="2800" dirty="0" smtClean="0">
                <a:solidFill>
                  <a:srgbClr val="000000"/>
                </a:solidFill>
                <a:latin typeface="Gotham Rounded Book" pitchFamily="50" charset="0"/>
                <a:ea typeface="+mn-ea"/>
                <a:cs typeface="Arial" pitchFamily="34" charset="0"/>
              </a:rPr>
              <a:t>je </a:t>
            </a:r>
            <a:r>
              <a:rPr lang="nl-BE" altLang="nl-BE" sz="2800" dirty="0">
                <a:solidFill>
                  <a:srgbClr val="000000"/>
                </a:solidFill>
                <a:latin typeface="Gotham Rounded Book" pitchFamily="50" charset="0"/>
                <a:ea typeface="+mn-ea"/>
                <a:cs typeface="Arial" pitchFamily="34" charset="0"/>
              </a:rPr>
              <a:t>bijdragen te </a:t>
            </a:r>
          </a:p>
          <a:p>
            <a:pPr defTabSz="914400">
              <a:defRPr/>
            </a:pPr>
            <a:r>
              <a:rPr lang="nl-BE" altLang="nl-BE" sz="2800" b="1" dirty="0">
                <a:solidFill>
                  <a:srgbClr val="000000"/>
                </a:solidFill>
                <a:latin typeface="Gotham Rounded Book" pitchFamily="50" charset="0"/>
                <a:ea typeface="+mn-ea"/>
                <a:cs typeface="Arial" pitchFamily="34" charset="0"/>
              </a:rPr>
              <a:t>verhogen of te verlagen</a:t>
            </a:r>
          </a:p>
          <a:p>
            <a:pPr defTabSz="914400">
              <a:defRPr/>
            </a:pPr>
            <a:endParaRPr lang="nl-BE" altLang="nl-BE" sz="2800" b="1" dirty="0">
              <a:solidFill>
                <a:srgbClr val="000000"/>
              </a:solidFill>
              <a:latin typeface="Gotham Rounded Book" pitchFamily="50" charset="0"/>
              <a:ea typeface="+mn-ea"/>
              <a:cs typeface="Arial" pitchFamily="34" charset="0"/>
            </a:endParaRPr>
          </a:p>
          <a:p>
            <a:pPr defTabSz="914400">
              <a:defRPr/>
            </a:pPr>
            <a:r>
              <a:rPr lang="nl-BE" altLang="nl-BE" sz="2800" dirty="0">
                <a:solidFill>
                  <a:srgbClr val="000000"/>
                </a:solidFill>
                <a:latin typeface="Gotham Rounded Book" pitchFamily="50" charset="0"/>
                <a:ea typeface="+mn-ea"/>
                <a:cs typeface="Arial" pitchFamily="34" charset="0"/>
              </a:rPr>
              <a:t> </a:t>
            </a:r>
            <a:endParaRPr lang="nl-BE" sz="2500" dirty="0">
              <a:solidFill>
                <a:prstClr val="black"/>
              </a:solidFill>
              <a:latin typeface="Gotham Rounded Book" pitchFamily="50" charset="0"/>
              <a:ea typeface="+mn-ea"/>
              <a:cs typeface="Arial" pitchFamily="34" charset="0"/>
            </a:endParaRPr>
          </a:p>
        </p:txBody>
      </p:sp>
    </p:spTree>
    <p:extLst>
      <p:ext uri="{BB962C8B-B14F-4D97-AF65-F5344CB8AC3E}">
        <p14:creationId xmlns:p14="http://schemas.microsoft.com/office/powerpoint/2010/main" val="25347784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0800000" flipV="1">
            <a:off x="755576" y="116632"/>
            <a:ext cx="7702624" cy="864096"/>
          </a:xfrm>
        </p:spPr>
        <p:txBody>
          <a:bodyPr>
            <a:normAutofit/>
          </a:bodyPr>
          <a:lstStyle/>
          <a:p>
            <a:r>
              <a:rPr lang="nl-BE" altLang="nl-BE" kern="0" dirty="0" smtClean="0"/>
              <a:t>   Voorbeeld</a:t>
            </a:r>
            <a:endParaRPr lang="nl-BE" dirty="0"/>
          </a:p>
        </p:txBody>
      </p:sp>
      <p:pic>
        <p:nvPicPr>
          <p:cNvPr id="5" name="Picture 6" descr="Xerius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925" y="6245225"/>
            <a:ext cx="16621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27784"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vak 5"/>
          <p:cNvSpPr txBox="1"/>
          <p:nvPr/>
        </p:nvSpPr>
        <p:spPr>
          <a:xfrm>
            <a:off x="755576" y="2708920"/>
            <a:ext cx="7849245" cy="4191917"/>
          </a:xfrm>
          <a:prstGeom prst="rect">
            <a:avLst/>
          </a:prstGeom>
          <a:solidFill>
            <a:srgbClr val="92D050"/>
          </a:solidFill>
          <a:effectLst>
            <a:outerShdw blurRad="76200" dir="18900000" sy="23000" kx="-1200000" algn="bl" rotWithShape="0">
              <a:prstClr val="black">
                <a:alpha val="20000"/>
              </a:prstClr>
            </a:outerShdw>
          </a:effectLst>
        </p:spPr>
        <p:txBody>
          <a:bodyPr wrap="square">
            <a:spAutoFit/>
          </a:bodyPr>
          <a:lstStyle/>
          <a:p>
            <a:pPr defTabSz="914400">
              <a:defRPr/>
            </a:pPr>
            <a:r>
              <a:rPr lang="nl-BE" sz="2500" dirty="0">
                <a:solidFill>
                  <a:prstClr val="black"/>
                </a:solidFill>
                <a:latin typeface="Gotham Rounded Book" pitchFamily="50" charset="0"/>
                <a:ea typeface="+mn-ea"/>
                <a:cs typeface="Arial" pitchFamily="34" charset="0"/>
              </a:rPr>
              <a:t>Koen start </a:t>
            </a:r>
            <a:r>
              <a:rPr lang="nl-BE" sz="2500" dirty="0" smtClean="0">
                <a:solidFill>
                  <a:prstClr val="black"/>
                </a:solidFill>
                <a:latin typeface="Gotham Rounded Book" pitchFamily="50" charset="0"/>
                <a:ea typeface="+mn-ea"/>
                <a:cs typeface="Arial" pitchFamily="34" charset="0"/>
              </a:rPr>
              <a:t>1/04/2017      Koen </a:t>
            </a:r>
            <a:r>
              <a:rPr lang="nl-BE" sz="2500" dirty="0">
                <a:solidFill>
                  <a:prstClr val="black"/>
                </a:solidFill>
                <a:latin typeface="Gotham Rounded Book" pitchFamily="50" charset="0"/>
                <a:ea typeface="+mn-ea"/>
                <a:cs typeface="Arial" pitchFamily="34" charset="0"/>
              </a:rPr>
              <a:t>start </a:t>
            </a:r>
            <a:r>
              <a:rPr lang="nl-BE" sz="2500" dirty="0" smtClean="0">
                <a:solidFill>
                  <a:prstClr val="black"/>
                </a:solidFill>
                <a:latin typeface="Gotham Rounded Book" pitchFamily="50" charset="0"/>
                <a:ea typeface="+mn-ea"/>
                <a:cs typeface="Arial" pitchFamily="34" charset="0"/>
              </a:rPr>
              <a:t>1/10/2017</a:t>
            </a:r>
          </a:p>
          <a:p>
            <a:pPr defTabSz="914400">
              <a:defRPr/>
            </a:pPr>
            <a:endParaRPr lang="nl-BE" sz="2500" dirty="0">
              <a:solidFill>
                <a:prstClr val="black"/>
              </a:solidFill>
              <a:latin typeface="Gotham Rounded Book" pitchFamily="50" charset="0"/>
              <a:ea typeface="+mn-ea"/>
              <a:cs typeface="Arial" pitchFamily="34" charset="0"/>
            </a:endParaRPr>
          </a:p>
          <a:p>
            <a:pPr defTabSz="914400">
              <a:defRPr/>
            </a:pPr>
            <a:r>
              <a:rPr lang="nl-BE" sz="2500" dirty="0" smtClean="0">
                <a:solidFill>
                  <a:prstClr val="black"/>
                </a:solidFill>
                <a:latin typeface="Gotham Rounded Book" pitchFamily="50" charset="0"/>
                <a:ea typeface="+mn-ea"/>
                <a:cs typeface="Arial" pitchFamily="34" charset="0"/>
              </a:rPr>
              <a:t>-  </a:t>
            </a:r>
            <a:r>
              <a:rPr lang="nl-BE" sz="2500" dirty="0" err="1">
                <a:solidFill>
                  <a:prstClr val="black"/>
                </a:solidFill>
                <a:latin typeface="Gotham Rounded Book" pitchFamily="50" charset="0"/>
                <a:ea typeface="+mn-ea"/>
                <a:cs typeface="Arial" pitchFamily="34" charset="0"/>
              </a:rPr>
              <a:t>Proratiseren</a:t>
            </a:r>
            <a:endParaRPr lang="nl-BE" sz="2500" dirty="0">
              <a:solidFill>
                <a:prstClr val="black"/>
              </a:solidFill>
              <a:latin typeface="Gotham Rounded Book" pitchFamily="50" charset="0"/>
              <a:ea typeface="+mn-ea"/>
              <a:cs typeface="Arial" pitchFamily="34" charset="0"/>
            </a:endParaRPr>
          </a:p>
          <a:p>
            <a:pPr marL="342900" indent="-342900" defTabSz="914400">
              <a:buFontTx/>
              <a:buChar char="-"/>
              <a:defRPr/>
            </a:pPr>
            <a:r>
              <a:rPr lang="nl-BE" sz="2500" dirty="0">
                <a:solidFill>
                  <a:prstClr val="black"/>
                </a:solidFill>
                <a:latin typeface="Gotham Rounded Book" pitchFamily="50" charset="0"/>
                <a:ea typeface="+mn-ea"/>
                <a:cs typeface="Arial" pitchFamily="34" charset="0"/>
              </a:rPr>
              <a:t>Verlagen </a:t>
            </a:r>
            <a:r>
              <a:rPr lang="nl-BE" sz="2500" dirty="0" smtClean="0">
                <a:solidFill>
                  <a:prstClr val="black"/>
                </a:solidFill>
                <a:latin typeface="Gotham Rounded Book" pitchFamily="50" charset="0"/>
                <a:ea typeface="+mn-ea"/>
                <a:cs typeface="Arial" pitchFamily="34" charset="0"/>
              </a:rPr>
              <a:t>/ verhogen sociale </a:t>
            </a:r>
            <a:r>
              <a:rPr lang="nl-BE" sz="2500" dirty="0">
                <a:solidFill>
                  <a:prstClr val="black"/>
                </a:solidFill>
                <a:latin typeface="Gotham Rounded Book" pitchFamily="50" charset="0"/>
                <a:ea typeface="+mn-ea"/>
                <a:cs typeface="Arial" pitchFamily="34" charset="0"/>
              </a:rPr>
              <a:t>bijdragen</a:t>
            </a:r>
          </a:p>
          <a:p>
            <a:pPr defTabSz="914400" eaLnBrk="0" hangingPunct="0">
              <a:spcBef>
                <a:spcPct val="30000"/>
              </a:spcBef>
              <a:defRPr/>
            </a:pPr>
            <a:r>
              <a:rPr lang="nl-BE" altLang="nl-BE" sz="1600" dirty="0" err="1" smtClean="0">
                <a:solidFill>
                  <a:prstClr val="black"/>
                </a:solidFill>
                <a:latin typeface="Calibri"/>
                <a:ea typeface="+mn-ea"/>
              </a:rPr>
              <a:t>Vb</a:t>
            </a:r>
            <a:r>
              <a:rPr lang="nl-BE" altLang="nl-BE" sz="1600" dirty="0" smtClean="0">
                <a:solidFill>
                  <a:prstClr val="black"/>
                </a:solidFill>
                <a:latin typeface="Calibri"/>
                <a:ea typeface="+mn-ea"/>
              </a:rPr>
              <a:t> </a:t>
            </a:r>
            <a:r>
              <a:rPr lang="nl-BE" altLang="nl-BE" sz="1600" dirty="0">
                <a:solidFill>
                  <a:prstClr val="black"/>
                </a:solidFill>
                <a:latin typeface="Calibri"/>
                <a:ea typeface="+mn-ea"/>
              </a:rPr>
              <a:t>Koen start 1/4/2017 </a:t>
            </a:r>
            <a:r>
              <a:rPr lang="nl-BE" altLang="nl-BE" sz="1600" dirty="0" smtClean="0">
                <a:solidFill>
                  <a:prstClr val="black"/>
                </a:solidFill>
                <a:latin typeface="Calibri"/>
                <a:ea typeface="+mn-ea"/>
              </a:rPr>
              <a:t>zijn  </a:t>
            </a:r>
            <a:r>
              <a:rPr lang="nl-BE" altLang="nl-BE" sz="1600" dirty="0">
                <a:solidFill>
                  <a:prstClr val="black"/>
                </a:solidFill>
                <a:latin typeface="Calibri"/>
                <a:ea typeface="+mn-ea"/>
              </a:rPr>
              <a:t>inkomen = 3000 euro</a:t>
            </a:r>
          </a:p>
          <a:p>
            <a:pPr defTabSz="914400" eaLnBrk="0" hangingPunct="0">
              <a:spcBef>
                <a:spcPct val="30000"/>
              </a:spcBef>
              <a:defRPr/>
            </a:pPr>
            <a:r>
              <a:rPr lang="nl-BE" altLang="nl-BE" sz="1600" dirty="0">
                <a:solidFill>
                  <a:prstClr val="black"/>
                </a:solidFill>
                <a:latin typeface="Calibri"/>
                <a:ea typeface="+mn-ea"/>
              </a:rPr>
              <a:t>     3000 x 4 = 12000 : 3 = 4000 euro  </a:t>
            </a:r>
          </a:p>
          <a:p>
            <a:pPr defTabSz="914400" eaLnBrk="0" hangingPunct="0">
              <a:spcBef>
                <a:spcPct val="30000"/>
              </a:spcBef>
              <a:defRPr/>
            </a:pPr>
            <a:r>
              <a:rPr lang="nl-BE" altLang="nl-BE" sz="1600" dirty="0">
                <a:solidFill>
                  <a:prstClr val="black"/>
                </a:solidFill>
                <a:latin typeface="Calibri"/>
                <a:ea typeface="+mn-ea"/>
              </a:rPr>
              <a:t>     minimum betalen en wachten op regularisatie OF vrijstelling aanvragen?</a:t>
            </a:r>
          </a:p>
          <a:p>
            <a:pPr defTabSz="914400" eaLnBrk="0" hangingPunct="0">
              <a:spcBef>
                <a:spcPct val="30000"/>
              </a:spcBef>
              <a:defRPr/>
            </a:pPr>
            <a:endParaRPr lang="nl-BE" altLang="nl-BE" sz="1600" dirty="0">
              <a:solidFill>
                <a:prstClr val="black"/>
              </a:solidFill>
              <a:latin typeface="Calibri"/>
              <a:ea typeface="+mn-ea"/>
            </a:endParaRPr>
          </a:p>
          <a:p>
            <a:pPr defTabSz="914400" eaLnBrk="0" hangingPunct="0">
              <a:spcBef>
                <a:spcPct val="30000"/>
              </a:spcBef>
              <a:defRPr/>
            </a:pPr>
            <a:r>
              <a:rPr lang="nl-BE" altLang="nl-BE" sz="1600" dirty="0" err="1">
                <a:solidFill>
                  <a:prstClr val="black"/>
                </a:solidFill>
                <a:latin typeface="Calibri"/>
                <a:ea typeface="+mn-ea"/>
              </a:rPr>
              <a:t>Vb</a:t>
            </a:r>
            <a:r>
              <a:rPr lang="nl-BE" altLang="nl-BE" sz="1600" dirty="0">
                <a:solidFill>
                  <a:prstClr val="black"/>
                </a:solidFill>
                <a:latin typeface="Calibri"/>
                <a:ea typeface="+mn-ea"/>
              </a:rPr>
              <a:t> Koen start 1/10/2017 zijn </a:t>
            </a:r>
            <a:r>
              <a:rPr lang="nl-BE" altLang="nl-BE" sz="1600" dirty="0" smtClean="0">
                <a:solidFill>
                  <a:prstClr val="black"/>
                </a:solidFill>
                <a:latin typeface="Calibri"/>
                <a:ea typeface="+mn-ea"/>
              </a:rPr>
              <a:t> inkomen </a:t>
            </a:r>
            <a:r>
              <a:rPr lang="nl-BE" altLang="nl-BE" sz="1600" dirty="0">
                <a:solidFill>
                  <a:prstClr val="black"/>
                </a:solidFill>
                <a:latin typeface="Calibri"/>
                <a:ea typeface="+mn-ea"/>
              </a:rPr>
              <a:t>= 2000 euro</a:t>
            </a:r>
          </a:p>
          <a:p>
            <a:pPr defTabSz="914400" eaLnBrk="0" hangingPunct="0">
              <a:spcBef>
                <a:spcPct val="30000"/>
              </a:spcBef>
              <a:defRPr/>
            </a:pPr>
            <a:r>
              <a:rPr lang="nl-BE" altLang="nl-BE" sz="1600" dirty="0">
                <a:solidFill>
                  <a:prstClr val="black"/>
                </a:solidFill>
                <a:latin typeface="Calibri"/>
                <a:ea typeface="+mn-ea"/>
              </a:rPr>
              <a:t>     2000 x 4 = 8000 euro</a:t>
            </a:r>
          </a:p>
          <a:p>
            <a:pPr defTabSz="914400" eaLnBrk="0" hangingPunct="0">
              <a:spcBef>
                <a:spcPct val="30000"/>
              </a:spcBef>
              <a:defRPr/>
            </a:pPr>
            <a:r>
              <a:rPr lang="nl-BE" altLang="nl-BE" sz="1600" dirty="0">
                <a:solidFill>
                  <a:prstClr val="black"/>
                </a:solidFill>
                <a:latin typeface="Calibri"/>
                <a:ea typeface="+mn-ea"/>
              </a:rPr>
              <a:t>     Koen zal 20,5% aan bijdragen moeten betalen op </a:t>
            </a:r>
            <a:r>
              <a:rPr lang="nl-BE" altLang="nl-BE" sz="1600" dirty="0" smtClean="0">
                <a:solidFill>
                  <a:prstClr val="black"/>
                </a:solidFill>
                <a:latin typeface="Calibri"/>
                <a:ea typeface="+mn-ea"/>
              </a:rPr>
              <a:t>1351,87 euro </a:t>
            </a:r>
            <a:r>
              <a:rPr lang="nl-BE" altLang="nl-BE" sz="1600" dirty="0">
                <a:solidFill>
                  <a:prstClr val="black"/>
                </a:solidFill>
                <a:latin typeface="Calibri"/>
                <a:ea typeface="+mn-ea"/>
              </a:rPr>
              <a:t>(8000 – </a:t>
            </a:r>
            <a:r>
              <a:rPr lang="nl-BE" altLang="nl-BE" sz="1600" dirty="0" smtClean="0">
                <a:solidFill>
                  <a:prstClr val="black"/>
                </a:solidFill>
                <a:latin typeface="Calibri"/>
                <a:ea typeface="+mn-ea"/>
              </a:rPr>
              <a:t>6648,13</a:t>
            </a:r>
            <a:r>
              <a:rPr lang="nl-BE" altLang="nl-BE" sz="1600" dirty="0">
                <a:solidFill>
                  <a:prstClr val="black"/>
                </a:solidFill>
                <a:latin typeface="Calibri"/>
                <a:ea typeface="+mn-ea"/>
              </a:rPr>
              <a:t>)  </a:t>
            </a:r>
          </a:p>
          <a:p>
            <a:pPr defTabSz="914400" eaLnBrk="0" hangingPunct="0">
              <a:spcBef>
                <a:spcPct val="30000"/>
              </a:spcBef>
              <a:defRPr/>
            </a:pPr>
            <a:r>
              <a:rPr lang="nl-BE" altLang="nl-BE" sz="1600" dirty="0">
                <a:solidFill>
                  <a:prstClr val="black"/>
                </a:solidFill>
                <a:latin typeface="Calibri"/>
                <a:ea typeface="+mn-ea"/>
              </a:rPr>
              <a:t>     minimum betalen en wachten op regularisatie </a:t>
            </a:r>
            <a:r>
              <a:rPr lang="nl-BE" altLang="nl-BE" sz="1600" dirty="0" smtClean="0">
                <a:solidFill>
                  <a:prstClr val="black"/>
                </a:solidFill>
                <a:latin typeface="Calibri"/>
                <a:ea typeface="+mn-ea"/>
              </a:rPr>
              <a:t> OF  bijdragen </a:t>
            </a:r>
            <a:r>
              <a:rPr lang="nl-BE" altLang="nl-BE" sz="1600" dirty="0">
                <a:solidFill>
                  <a:prstClr val="black"/>
                </a:solidFill>
                <a:latin typeface="Calibri"/>
                <a:ea typeface="+mn-ea"/>
              </a:rPr>
              <a:t>verhogen? </a:t>
            </a:r>
            <a:endParaRPr lang="nl-BE" sz="1600" dirty="0">
              <a:solidFill>
                <a:prstClr val="black"/>
              </a:solidFill>
              <a:latin typeface="Gotham Rounded Book" pitchFamily="50" charset="0"/>
              <a:ea typeface="+mn-ea"/>
              <a:cs typeface="Arial" pitchFamily="34" charset="0"/>
            </a:endParaRPr>
          </a:p>
        </p:txBody>
      </p:sp>
    </p:spTree>
    <p:extLst>
      <p:ext uri="{BB962C8B-B14F-4D97-AF65-F5344CB8AC3E}">
        <p14:creationId xmlns:p14="http://schemas.microsoft.com/office/powerpoint/2010/main" val="24712151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0800000" flipV="1">
            <a:off x="2079317" y="338202"/>
            <a:ext cx="6378879" cy="1841327"/>
          </a:xfrm>
        </p:spPr>
        <p:txBody>
          <a:bodyPr>
            <a:normAutofit fontScale="90000"/>
          </a:bodyPr>
          <a:lstStyle/>
          <a:p>
            <a:r>
              <a:rPr lang="nl-BE" altLang="nl-BE" kern="0" dirty="0" smtClean="0"/>
              <a:t>   Voorbeeld :</a:t>
            </a:r>
            <a:br>
              <a:rPr lang="nl-BE" altLang="nl-BE" kern="0" dirty="0" smtClean="0"/>
            </a:br>
            <a:r>
              <a:rPr lang="nl-BE" sz="3600" dirty="0">
                <a:solidFill>
                  <a:prstClr val="black"/>
                </a:solidFill>
                <a:latin typeface="Gotham Rounded Book" pitchFamily="50" charset="0"/>
                <a:cs typeface="Arial" pitchFamily="34" charset="0"/>
              </a:rPr>
              <a:t>start </a:t>
            </a:r>
            <a:r>
              <a:rPr lang="nl-BE" sz="3600" dirty="0" smtClean="0">
                <a:solidFill>
                  <a:prstClr val="black"/>
                </a:solidFill>
                <a:latin typeface="Gotham Rounded Book" pitchFamily="50" charset="0"/>
                <a:cs typeface="Arial" pitchFamily="34" charset="0"/>
              </a:rPr>
              <a:t>28/03/2017 vs</a:t>
            </a:r>
            <a:br>
              <a:rPr lang="nl-BE" sz="3600" dirty="0" smtClean="0">
                <a:solidFill>
                  <a:prstClr val="black"/>
                </a:solidFill>
                <a:latin typeface="Gotham Rounded Book" pitchFamily="50" charset="0"/>
                <a:cs typeface="Arial" pitchFamily="34" charset="0"/>
              </a:rPr>
            </a:br>
            <a:r>
              <a:rPr lang="nl-BE" sz="3600" dirty="0">
                <a:solidFill>
                  <a:prstClr val="black"/>
                </a:solidFill>
                <a:latin typeface="Gotham Rounded Book" pitchFamily="50" charset="0"/>
                <a:cs typeface="Arial" pitchFamily="34" charset="0"/>
              </a:rPr>
              <a:t>start </a:t>
            </a:r>
            <a:r>
              <a:rPr lang="nl-BE" sz="3600" dirty="0" smtClean="0">
                <a:solidFill>
                  <a:prstClr val="black"/>
                </a:solidFill>
                <a:latin typeface="Gotham Rounded Book" pitchFamily="50" charset="0"/>
                <a:cs typeface="Arial" pitchFamily="34" charset="0"/>
              </a:rPr>
              <a:t>1/04/2017</a:t>
            </a:r>
            <a:r>
              <a:rPr lang="nl-BE" dirty="0">
                <a:solidFill>
                  <a:prstClr val="black"/>
                </a:solidFill>
                <a:latin typeface="Gotham Rounded Book" pitchFamily="50" charset="0"/>
                <a:cs typeface="Arial" pitchFamily="34" charset="0"/>
              </a:rPr>
              <a:t/>
            </a:r>
            <a:br>
              <a:rPr lang="nl-BE" dirty="0">
                <a:solidFill>
                  <a:prstClr val="black"/>
                </a:solidFill>
                <a:latin typeface="Gotham Rounded Book" pitchFamily="50" charset="0"/>
                <a:cs typeface="Arial" pitchFamily="34" charset="0"/>
              </a:rPr>
            </a:br>
            <a:endParaRPr lang="nl-BE" dirty="0"/>
          </a:p>
        </p:txBody>
      </p:sp>
      <p:pic>
        <p:nvPicPr>
          <p:cNvPr id="5" name="Picture 6" descr="Xerius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925" y="6245225"/>
            <a:ext cx="16621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27784"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vak 5"/>
          <p:cNvSpPr txBox="1"/>
          <p:nvPr/>
        </p:nvSpPr>
        <p:spPr>
          <a:xfrm>
            <a:off x="755576" y="2708920"/>
            <a:ext cx="7849245" cy="3816429"/>
          </a:xfrm>
          <a:prstGeom prst="rect">
            <a:avLst/>
          </a:prstGeom>
          <a:solidFill>
            <a:srgbClr val="92D050"/>
          </a:solidFill>
          <a:effectLst>
            <a:outerShdw blurRad="76200" dir="18900000" sy="23000" kx="-1200000" algn="bl" rotWithShape="0">
              <a:prstClr val="black">
                <a:alpha val="20000"/>
              </a:prstClr>
            </a:outerShdw>
          </a:effectLst>
        </p:spPr>
        <p:txBody>
          <a:bodyPr wrap="square">
            <a:spAutoFit/>
          </a:bodyPr>
          <a:lstStyle/>
          <a:p>
            <a:pPr defTabSz="914400" eaLnBrk="0" hangingPunct="0">
              <a:spcBef>
                <a:spcPct val="30000"/>
              </a:spcBef>
              <a:defRPr/>
            </a:pPr>
            <a:r>
              <a:rPr lang="nl-BE" altLang="nl-BE" sz="2000" dirty="0" err="1" smtClean="0">
                <a:solidFill>
                  <a:prstClr val="black"/>
                </a:solidFill>
                <a:latin typeface="Calibri"/>
                <a:ea typeface="+mn-ea"/>
              </a:rPr>
              <a:t>Vb</a:t>
            </a:r>
            <a:r>
              <a:rPr lang="nl-BE" altLang="nl-BE" sz="2000" dirty="0" smtClean="0">
                <a:solidFill>
                  <a:prstClr val="black"/>
                </a:solidFill>
                <a:latin typeface="Calibri"/>
                <a:ea typeface="+mn-ea"/>
              </a:rPr>
              <a:t> </a:t>
            </a:r>
            <a:r>
              <a:rPr lang="nl-BE" altLang="nl-BE" sz="2000" dirty="0">
                <a:solidFill>
                  <a:prstClr val="black"/>
                </a:solidFill>
                <a:latin typeface="Calibri"/>
                <a:ea typeface="+mn-ea"/>
              </a:rPr>
              <a:t>Koen start </a:t>
            </a:r>
            <a:r>
              <a:rPr lang="nl-BE" altLang="nl-BE" sz="2000" dirty="0" smtClean="0">
                <a:solidFill>
                  <a:prstClr val="black"/>
                </a:solidFill>
                <a:latin typeface="Calibri"/>
                <a:ea typeface="+mn-ea"/>
              </a:rPr>
              <a:t>28/03/2017 zijn  </a:t>
            </a:r>
            <a:r>
              <a:rPr lang="nl-BE" altLang="nl-BE" sz="2000" dirty="0">
                <a:solidFill>
                  <a:prstClr val="black"/>
                </a:solidFill>
                <a:latin typeface="Calibri"/>
                <a:ea typeface="+mn-ea"/>
              </a:rPr>
              <a:t>inkomen = 6</a:t>
            </a:r>
            <a:r>
              <a:rPr lang="nl-BE" altLang="nl-BE" sz="2000" dirty="0" smtClean="0">
                <a:solidFill>
                  <a:prstClr val="black"/>
                </a:solidFill>
                <a:latin typeface="Calibri"/>
                <a:ea typeface="+mn-ea"/>
              </a:rPr>
              <a:t>000 </a:t>
            </a:r>
            <a:r>
              <a:rPr lang="nl-BE" altLang="nl-BE" sz="2000" dirty="0">
                <a:solidFill>
                  <a:prstClr val="black"/>
                </a:solidFill>
                <a:latin typeface="Calibri"/>
                <a:ea typeface="+mn-ea"/>
              </a:rPr>
              <a:t>euro</a:t>
            </a:r>
          </a:p>
          <a:p>
            <a:pPr defTabSz="914400" eaLnBrk="0" hangingPunct="0">
              <a:spcBef>
                <a:spcPct val="30000"/>
              </a:spcBef>
              <a:defRPr/>
            </a:pPr>
            <a:r>
              <a:rPr lang="nl-BE" altLang="nl-BE" sz="2000" dirty="0">
                <a:solidFill>
                  <a:prstClr val="black"/>
                </a:solidFill>
                <a:latin typeface="Calibri"/>
                <a:ea typeface="+mn-ea"/>
              </a:rPr>
              <a:t>     </a:t>
            </a:r>
            <a:r>
              <a:rPr lang="nl-BE" altLang="nl-BE" sz="2000" dirty="0" err="1" smtClean="0">
                <a:solidFill>
                  <a:prstClr val="black"/>
                </a:solidFill>
                <a:latin typeface="Calibri"/>
                <a:ea typeface="+mn-ea"/>
              </a:rPr>
              <a:t>proratiseren</a:t>
            </a:r>
            <a:r>
              <a:rPr lang="nl-BE" altLang="nl-BE" sz="2000" dirty="0" smtClean="0">
                <a:solidFill>
                  <a:prstClr val="black"/>
                </a:solidFill>
                <a:latin typeface="Calibri"/>
                <a:ea typeface="+mn-ea"/>
              </a:rPr>
              <a:t> niet nodig   </a:t>
            </a:r>
            <a:endParaRPr lang="nl-BE" altLang="nl-BE" sz="2000" dirty="0">
              <a:solidFill>
                <a:prstClr val="black"/>
              </a:solidFill>
              <a:latin typeface="Calibri"/>
              <a:ea typeface="+mn-ea"/>
            </a:endParaRPr>
          </a:p>
          <a:p>
            <a:pPr defTabSz="914400" eaLnBrk="0" hangingPunct="0">
              <a:spcBef>
                <a:spcPct val="30000"/>
              </a:spcBef>
              <a:defRPr/>
            </a:pPr>
            <a:r>
              <a:rPr lang="nl-BE" altLang="nl-BE" sz="2000" dirty="0">
                <a:solidFill>
                  <a:prstClr val="black"/>
                </a:solidFill>
                <a:latin typeface="Calibri"/>
                <a:ea typeface="+mn-ea"/>
              </a:rPr>
              <a:t>     minimum betalen en wachten op regularisatie OF vrijstelling </a:t>
            </a:r>
            <a:r>
              <a:rPr lang="nl-BE" altLang="nl-BE" sz="2000" dirty="0" smtClean="0">
                <a:solidFill>
                  <a:prstClr val="black"/>
                </a:solidFill>
                <a:latin typeface="Calibri"/>
                <a:ea typeface="+mn-ea"/>
              </a:rPr>
              <a:t>	aanvragen</a:t>
            </a:r>
            <a:r>
              <a:rPr lang="nl-BE" altLang="nl-BE" sz="2000" dirty="0">
                <a:solidFill>
                  <a:prstClr val="black"/>
                </a:solidFill>
                <a:latin typeface="Calibri"/>
                <a:ea typeface="+mn-ea"/>
              </a:rPr>
              <a:t>?</a:t>
            </a:r>
          </a:p>
          <a:p>
            <a:pPr defTabSz="914400" eaLnBrk="0" hangingPunct="0">
              <a:spcBef>
                <a:spcPct val="30000"/>
              </a:spcBef>
              <a:defRPr/>
            </a:pPr>
            <a:endParaRPr lang="nl-BE" altLang="nl-BE" sz="2000" dirty="0">
              <a:solidFill>
                <a:prstClr val="black"/>
              </a:solidFill>
              <a:latin typeface="Calibri"/>
              <a:ea typeface="+mn-ea"/>
            </a:endParaRPr>
          </a:p>
          <a:p>
            <a:pPr defTabSz="914400" eaLnBrk="0" hangingPunct="0">
              <a:spcBef>
                <a:spcPct val="30000"/>
              </a:spcBef>
              <a:defRPr/>
            </a:pPr>
            <a:r>
              <a:rPr lang="nl-BE" altLang="nl-BE" sz="2000" dirty="0" err="1">
                <a:solidFill>
                  <a:prstClr val="black"/>
                </a:solidFill>
                <a:latin typeface="Calibri"/>
                <a:ea typeface="+mn-ea"/>
              </a:rPr>
              <a:t>Vb</a:t>
            </a:r>
            <a:r>
              <a:rPr lang="nl-BE" altLang="nl-BE" sz="2000" dirty="0">
                <a:solidFill>
                  <a:prstClr val="black"/>
                </a:solidFill>
                <a:latin typeface="Calibri"/>
                <a:ea typeface="+mn-ea"/>
              </a:rPr>
              <a:t> Koen start </a:t>
            </a:r>
            <a:r>
              <a:rPr lang="nl-BE" altLang="nl-BE" sz="2000" dirty="0" smtClean="0">
                <a:solidFill>
                  <a:prstClr val="black"/>
                </a:solidFill>
                <a:latin typeface="Calibri"/>
                <a:ea typeface="+mn-ea"/>
              </a:rPr>
              <a:t>1/04/2017 </a:t>
            </a:r>
            <a:r>
              <a:rPr lang="nl-BE" altLang="nl-BE" sz="2000" dirty="0">
                <a:solidFill>
                  <a:prstClr val="black"/>
                </a:solidFill>
                <a:latin typeface="Calibri"/>
                <a:ea typeface="+mn-ea"/>
              </a:rPr>
              <a:t>zijn </a:t>
            </a:r>
            <a:r>
              <a:rPr lang="nl-BE" altLang="nl-BE" sz="2000" dirty="0" smtClean="0">
                <a:solidFill>
                  <a:prstClr val="black"/>
                </a:solidFill>
                <a:latin typeface="Calibri"/>
                <a:ea typeface="+mn-ea"/>
              </a:rPr>
              <a:t> inkomen </a:t>
            </a:r>
            <a:r>
              <a:rPr lang="nl-BE" altLang="nl-BE" sz="2000" dirty="0">
                <a:solidFill>
                  <a:prstClr val="black"/>
                </a:solidFill>
                <a:latin typeface="Calibri"/>
                <a:ea typeface="+mn-ea"/>
              </a:rPr>
              <a:t>= 6</a:t>
            </a:r>
            <a:r>
              <a:rPr lang="nl-BE" altLang="nl-BE" sz="2000" dirty="0" smtClean="0">
                <a:solidFill>
                  <a:prstClr val="black"/>
                </a:solidFill>
                <a:latin typeface="Calibri"/>
                <a:ea typeface="+mn-ea"/>
              </a:rPr>
              <a:t>000 </a:t>
            </a:r>
            <a:r>
              <a:rPr lang="nl-BE" altLang="nl-BE" sz="2000" dirty="0">
                <a:solidFill>
                  <a:prstClr val="black"/>
                </a:solidFill>
                <a:latin typeface="Calibri"/>
                <a:ea typeface="+mn-ea"/>
              </a:rPr>
              <a:t>euro</a:t>
            </a:r>
          </a:p>
          <a:p>
            <a:pPr defTabSz="914400" eaLnBrk="0" hangingPunct="0">
              <a:spcBef>
                <a:spcPct val="30000"/>
              </a:spcBef>
              <a:defRPr/>
            </a:pPr>
            <a:r>
              <a:rPr lang="nl-BE" altLang="nl-BE" sz="2000" dirty="0">
                <a:solidFill>
                  <a:prstClr val="black"/>
                </a:solidFill>
                <a:latin typeface="Calibri"/>
                <a:ea typeface="+mn-ea"/>
              </a:rPr>
              <a:t>     6</a:t>
            </a:r>
            <a:r>
              <a:rPr lang="nl-BE" altLang="nl-BE" sz="2000" dirty="0" smtClean="0">
                <a:solidFill>
                  <a:prstClr val="black"/>
                </a:solidFill>
                <a:latin typeface="Calibri"/>
                <a:ea typeface="+mn-ea"/>
              </a:rPr>
              <a:t>000 </a:t>
            </a:r>
            <a:r>
              <a:rPr lang="nl-BE" altLang="nl-BE" sz="2000" dirty="0">
                <a:solidFill>
                  <a:prstClr val="black"/>
                </a:solidFill>
                <a:latin typeface="Calibri"/>
                <a:ea typeface="+mn-ea"/>
              </a:rPr>
              <a:t>x 4 = </a:t>
            </a:r>
            <a:r>
              <a:rPr lang="nl-BE" altLang="nl-BE" sz="2000" dirty="0" smtClean="0">
                <a:solidFill>
                  <a:prstClr val="black"/>
                </a:solidFill>
                <a:latin typeface="Calibri"/>
                <a:ea typeface="+mn-ea"/>
              </a:rPr>
              <a:t>24000 euro : 3 =  8000</a:t>
            </a:r>
            <a:endParaRPr lang="nl-BE" altLang="nl-BE" sz="2000" dirty="0">
              <a:solidFill>
                <a:prstClr val="black"/>
              </a:solidFill>
              <a:latin typeface="Calibri"/>
              <a:ea typeface="+mn-ea"/>
            </a:endParaRPr>
          </a:p>
          <a:p>
            <a:pPr defTabSz="914400" eaLnBrk="0" hangingPunct="0">
              <a:spcBef>
                <a:spcPct val="30000"/>
              </a:spcBef>
              <a:defRPr/>
            </a:pPr>
            <a:r>
              <a:rPr lang="nl-BE" altLang="nl-BE" sz="2000" dirty="0">
                <a:solidFill>
                  <a:prstClr val="black"/>
                </a:solidFill>
                <a:latin typeface="Calibri"/>
                <a:ea typeface="+mn-ea"/>
              </a:rPr>
              <a:t>     Koen zal 20,5% aan bijdragen moeten betalen op </a:t>
            </a:r>
            <a:r>
              <a:rPr lang="nl-BE" altLang="nl-BE" sz="2000" dirty="0" smtClean="0">
                <a:solidFill>
                  <a:prstClr val="black"/>
                </a:solidFill>
                <a:latin typeface="Calibri"/>
                <a:ea typeface="+mn-ea"/>
              </a:rPr>
              <a:t>1351,87 euro </a:t>
            </a:r>
            <a:r>
              <a:rPr lang="nl-BE" altLang="nl-BE" sz="2000" dirty="0">
                <a:solidFill>
                  <a:prstClr val="black"/>
                </a:solidFill>
                <a:latin typeface="Calibri"/>
                <a:ea typeface="+mn-ea"/>
              </a:rPr>
              <a:t>(8000 – </a:t>
            </a:r>
            <a:r>
              <a:rPr lang="nl-BE" altLang="nl-BE" sz="2000" dirty="0" smtClean="0">
                <a:solidFill>
                  <a:prstClr val="black"/>
                </a:solidFill>
                <a:latin typeface="Calibri"/>
                <a:ea typeface="+mn-ea"/>
              </a:rPr>
              <a:t>	6648,13</a:t>
            </a:r>
            <a:r>
              <a:rPr lang="nl-BE" altLang="nl-BE" sz="2000" dirty="0">
                <a:solidFill>
                  <a:prstClr val="black"/>
                </a:solidFill>
                <a:latin typeface="Calibri"/>
                <a:ea typeface="+mn-ea"/>
              </a:rPr>
              <a:t>)  </a:t>
            </a:r>
          </a:p>
          <a:p>
            <a:pPr defTabSz="914400" eaLnBrk="0" hangingPunct="0">
              <a:spcBef>
                <a:spcPct val="30000"/>
              </a:spcBef>
              <a:defRPr/>
            </a:pPr>
            <a:r>
              <a:rPr lang="nl-BE" altLang="nl-BE" sz="2000" dirty="0">
                <a:solidFill>
                  <a:prstClr val="black"/>
                </a:solidFill>
                <a:latin typeface="Calibri"/>
                <a:ea typeface="+mn-ea"/>
              </a:rPr>
              <a:t>     minimum betalen en wachten op regularisatie </a:t>
            </a:r>
            <a:r>
              <a:rPr lang="nl-BE" altLang="nl-BE" sz="2000" dirty="0" smtClean="0">
                <a:solidFill>
                  <a:prstClr val="black"/>
                </a:solidFill>
                <a:latin typeface="Calibri"/>
                <a:ea typeface="+mn-ea"/>
              </a:rPr>
              <a:t> </a:t>
            </a:r>
            <a:endParaRPr lang="nl-BE" sz="2000" dirty="0">
              <a:solidFill>
                <a:prstClr val="black"/>
              </a:solidFill>
              <a:latin typeface="Gotham Rounded Book" pitchFamily="50" charset="0"/>
              <a:ea typeface="+mn-ea"/>
              <a:cs typeface="Arial" pitchFamily="34" charset="0"/>
            </a:endParaRPr>
          </a:p>
        </p:txBody>
      </p:sp>
    </p:spTree>
    <p:extLst>
      <p:ext uri="{BB962C8B-B14F-4D97-AF65-F5344CB8AC3E}">
        <p14:creationId xmlns:p14="http://schemas.microsoft.com/office/powerpoint/2010/main" val="388522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475989"/>
            <a:ext cx="6369485" cy="505086"/>
          </a:xfrm>
        </p:spPr>
        <p:txBody>
          <a:bodyPr>
            <a:normAutofit/>
          </a:bodyPr>
          <a:lstStyle/>
          <a:p>
            <a:pPr algn="l"/>
            <a:r>
              <a:rPr lang="nl-BE" sz="2400" b="0" dirty="0" smtClean="0">
                <a:solidFill>
                  <a:schemeClr val="accent5"/>
                </a:solidFill>
              </a:rPr>
              <a:t>Kruispuntbank Ondernemingen KBO</a:t>
            </a:r>
            <a:endParaRPr lang="nl-BE" sz="2400" b="0" dirty="0">
              <a:solidFill>
                <a:schemeClr val="accent5"/>
              </a:solidFill>
            </a:endParaRPr>
          </a:p>
        </p:txBody>
      </p:sp>
      <p:sp>
        <p:nvSpPr>
          <p:cNvPr id="11" name="Tijdelijke aanduiding voor inhoud 10"/>
          <p:cNvSpPr>
            <a:spLocks noGrp="1"/>
          </p:cNvSpPr>
          <p:nvPr>
            <p:ph idx="1"/>
          </p:nvPr>
        </p:nvSpPr>
        <p:spPr>
          <a:xfrm>
            <a:off x="457200" y="1402915"/>
            <a:ext cx="8229600" cy="4723248"/>
          </a:xfrm>
        </p:spPr>
        <p:txBody>
          <a:bodyPr>
            <a:normAutofit fontScale="85000" lnSpcReduction="20000"/>
          </a:bodyPr>
          <a:lstStyle/>
          <a:p>
            <a:pPr marL="0" indent="0">
              <a:buNone/>
              <a:defRPr/>
            </a:pPr>
            <a:r>
              <a:rPr lang="nl-BE" sz="2800" dirty="0">
                <a:solidFill>
                  <a:schemeClr val="tx1">
                    <a:lumMod val="65000"/>
                    <a:lumOff val="35000"/>
                  </a:schemeClr>
                </a:solidFill>
              </a:rPr>
              <a:t>Inschrijving in de Kruispuntbank Ondernemingen</a:t>
            </a:r>
          </a:p>
          <a:p>
            <a:pPr marL="0" indent="0">
              <a:buNone/>
              <a:defRPr/>
            </a:pPr>
            <a:endParaRPr lang="nl-BE" sz="3600" dirty="0">
              <a:solidFill>
                <a:schemeClr val="tx1">
                  <a:lumMod val="65000"/>
                  <a:lumOff val="35000"/>
                </a:schemeClr>
              </a:solidFill>
            </a:endParaRPr>
          </a:p>
          <a:p>
            <a:pPr>
              <a:defRPr/>
            </a:pPr>
            <a:r>
              <a:rPr lang="nl-BE" sz="2400" dirty="0">
                <a:solidFill>
                  <a:schemeClr val="tx1">
                    <a:lumMod val="65000"/>
                    <a:lumOff val="35000"/>
                  </a:schemeClr>
                </a:solidFill>
              </a:rPr>
              <a:t>KBO = centrale databank waarin alle ondernemingen (handelsondernemingen en vrije beroepen) zijn opgenomen</a:t>
            </a:r>
          </a:p>
          <a:p>
            <a:pPr>
              <a:defRPr/>
            </a:pPr>
            <a:r>
              <a:rPr lang="nl-BE" sz="2400" dirty="0">
                <a:solidFill>
                  <a:schemeClr val="tx1">
                    <a:lumMod val="65000"/>
                    <a:lumOff val="35000"/>
                  </a:schemeClr>
                </a:solidFill>
              </a:rPr>
              <a:t>KBO = centrale databank beheerd door de overheid en waar alle overheidsdiensten op werken</a:t>
            </a:r>
          </a:p>
          <a:p>
            <a:pPr>
              <a:defRPr/>
            </a:pPr>
            <a:r>
              <a:rPr lang="nl-BE" sz="2400" dirty="0">
                <a:solidFill>
                  <a:schemeClr val="tx1">
                    <a:lumMod val="65000"/>
                    <a:lumOff val="35000"/>
                  </a:schemeClr>
                </a:solidFill>
              </a:rPr>
              <a:t>Vervangt het vroegere handelsregister (en Kamer van Ambachten en Neringen)</a:t>
            </a:r>
          </a:p>
          <a:p>
            <a:pPr marL="0" indent="0">
              <a:buNone/>
              <a:defRPr/>
            </a:pPr>
            <a:endParaRPr lang="nl-BE" dirty="0">
              <a:solidFill>
                <a:schemeClr val="tx1">
                  <a:lumMod val="65000"/>
                  <a:lumOff val="35000"/>
                </a:schemeClr>
              </a:solidFill>
            </a:endParaRPr>
          </a:p>
          <a:p>
            <a:pPr>
              <a:defRPr/>
            </a:pPr>
            <a:endParaRPr lang="nl-BE" sz="3100" dirty="0">
              <a:solidFill>
                <a:schemeClr val="tx1">
                  <a:lumMod val="65000"/>
                  <a:lumOff val="35000"/>
                </a:schemeClr>
              </a:solidFill>
            </a:endParaRPr>
          </a:p>
          <a:p>
            <a:pPr>
              <a:defRPr/>
            </a:pPr>
            <a:r>
              <a:rPr lang="nl-BE" sz="2800" dirty="0">
                <a:solidFill>
                  <a:schemeClr val="tx1">
                    <a:lumMod val="65000"/>
                    <a:lumOff val="35000"/>
                  </a:schemeClr>
                </a:solidFill>
              </a:rPr>
              <a:t>Sinds 1 juli 2003 via de ondernemingsloketten</a:t>
            </a:r>
          </a:p>
          <a:p>
            <a:pPr marL="0" indent="0">
              <a:buNone/>
              <a:defRPr/>
            </a:pPr>
            <a:r>
              <a:rPr lang="nl-BE" sz="2400" dirty="0">
                <a:solidFill>
                  <a:schemeClr val="tx1">
                    <a:lumMod val="65000"/>
                    <a:lumOff val="35000"/>
                  </a:schemeClr>
                </a:solidFill>
              </a:rPr>
              <a:t>	Privé-organisatie , door de overheid erkend, waar de ondernemer </a:t>
            </a:r>
            <a:r>
              <a:rPr lang="nl-BE" sz="2400" dirty="0" smtClean="0">
                <a:solidFill>
                  <a:schemeClr val="tx1">
                    <a:lumMod val="65000"/>
                    <a:lumOff val="35000"/>
                  </a:schemeClr>
                </a:solidFill>
              </a:rPr>
              <a:t>	een </a:t>
            </a:r>
            <a:r>
              <a:rPr lang="nl-BE" sz="2400" dirty="0">
                <a:solidFill>
                  <a:schemeClr val="tx1">
                    <a:lumMod val="65000"/>
                    <a:lumOff val="35000"/>
                  </a:schemeClr>
                </a:solidFill>
              </a:rPr>
              <a:t>aantal 	verplichte formaliteiten dient te vervullen m.b.t. zijn </a:t>
            </a:r>
            <a:r>
              <a:rPr lang="nl-BE" sz="2400" dirty="0" smtClean="0">
                <a:solidFill>
                  <a:schemeClr val="tx1">
                    <a:lumMod val="65000"/>
                    <a:lumOff val="35000"/>
                  </a:schemeClr>
                </a:solidFill>
              </a:rPr>
              <a:t>	zelfstandige </a:t>
            </a:r>
            <a:r>
              <a:rPr lang="nl-BE" sz="2400" dirty="0">
                <a:solidFill>
                  <a:schemeClr val="tx1">
                    <a:lumMod val="65000"/>
                    <a:lumOff val="35000"/>
                  </a:schemeClr>
                </a:solidFill>
              </a:rPr>
              <a:t>activiteit  </a:t>
            </a:r>
          </a:p>
          <a:p>
            <a:pPr marL="0" indent="0">
              <a:buNone/>
              <a:defRPr/>
            </a:pPr>
            <a:endParaRPr lang="nl-BE" dirty="0">
              <a:solidFill>
                <a:schemeClr val="tx1">
                  <a:lumMod val="65000"/>
                  <a:lumOff val="35000"/>
                </a:schemeClr>
              </a:solidFill>
            </a:endParaRPr>
          </a:p>
        </p:txBody>
      </p:sp>
    </p:spTree>
    <p:extLst>
      <p:ext uri="{BB962C8B-B14F-4D97-AF65-F5344CB8AC3E}">
        <p14:creationId xmlns:p14="http://schemas.microsoft.com/office/powerpoint/2010/main" val="1617431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0800000" flipV="1">
            <a:off x="2079317" y="338202"/>
            <a:ext cx="6378879" cy="1841327"/>
          </a:xfrm>
        </p:spPr>
        <p:txBody>
          <a:bodyPr>
            <a:normAutofit fontScale="90000"/>
          </a:bodyPr>
          <a:lstStyle/>
          <a:p>
            <a:r>
              <a:rPr lang="nl-BE" altLang="nl-BE" kern="0" dirty="0" smtClean="0"/>
              <a:t>   Voorbeeld :</a:t>
            </a:r>
            <a:br>
              <a:rPr lang="nl-BE" altLang="nl-BE" kern="0" dirty="0" smtClean="0"/>
            </a:br>
            <a:r>
              <a:rPr lang="nl-BE" sz="3600" dirty="0">
                <a:solidFill>
                  <a:prstClr val="black"/>
                </a:solidFill>
                <a:latin typeface="Gotham Rounded Book" pitchFamily="50" charset="0"/>
                <a:cs typeface="Arial" pitchFamily="34" charset="0"/>
              </a:rPr>
              <a:t>start </a:t>
            </a:r>
            <a:r>
              <a:rPr lang="nl-BE" sz="3600" dirty="0" smtClean="0">
                <a:solidFill>
                  <a:prstClr val="black"/>
                </a:solidFill>
                <a:latin typeface="Gotham Rounded Book" pitchFamily="50" charset="0"/>
                <a:cs typeface="Arial" pitchFamily="34" charset="0"/>
              </a:rPr>
              <a:t>28/03/2017 vs</a:t>
            </a:r>
            <a:br>
              <a:rPr lang="nl-BE" sz="3600" dirty="0" smtClean="0">
                <a:solidFill>
                  <a:prstClr val="black"/>
                </a:solidFill>
                <a:latin typeface="Gotham Rounded Book" pitchFamily="50" charset="0"/>
                <a:cs typeface="Arial" pitchFamily="34" charset="0"/>
              </a:rPr>
            </a:br>
            <a:r>
              <a:rPr lang="nl-BE" sz="3600" dirty="0">
                <a:solidFill>
                  <a:prstClr val="black"/>
                </a:solidFill>
                <a:latin typeface="Gotham Rounded Book" pitchFamily="50" charset="0"/>
                <a:cs typeface="Arial" pitchFamily="34" charset="0"/>
              </a:rPr>
              <a:t>start </a:t>
            </a:r>
            <a:r>
              <a:rPr lang="nl-BE" sz="3600" dirty="0" smtClean="0">
                <a:solidFill>
                  <a:prstClr val="black"/>
                </a:solidFill>
                <a:latin typeface="Gotham Rounded Book" pitchFamily="50" charset="0"/>
                <a:cs typeface="Arial" pitchFamily="34" charset="0"/>
              </a:rPr>
              <a:t>1/04/2017</a:t>
            </a:r>
            <a:r>
              <a:rPr lang="nl-BE" dirty="0">
                <a:solidFill>
                  <a:prstClr val="black"/>
                </a:solidFill>
                <a:latin typeface="Gotham Rounded Book" pitchFamily="50" charset="0"/>
                <a:cs typeface="Arial" pitchFamily="34" charset="0"/>
              </a:rPr>
              <a:t/>
            </a:r>
            <a:br>
              <a:rPr lang="nl-BE" dirty="0">
                <a:solidFill>
                  <a:prstClr val="black"/>
                </a:solidFill>
                <a:latin typeface="Gotham Rounded Book" pitchFamily="50" charset="0"/>
                <a:cs typeface="Arial" pitchFamily="34" charset="0"/>
              </a:rPr>
            </a:br>
            <a:endParaRPr lang="nl-BE" dirty="0"/>
          </a:p>
        </p:txBody>
      </p:sp>
      <p:pic>
        <p:nvPicPr>
          <p:cNvPr id="5" name="Picture 6" descr="Xerius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925" y="6245225"/>
            <a:ext cx="16621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27784"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vak 5"/>
          <p:cNvSpPr txBox="1"/>
          <p:nvPr/>
        </p:nvSpPr>
        <p:spPr>
          <a:xfrm>
            <a:off x="755576" y="2708920"/>
            <a:ext cx="7849245" cy="4101123"/>
          </a:xfrm>
          <a:prstGeom prst="rect">
            <a:avLst/>
          </a:prstGeom>
          <a:solidFill>
            <a:srgbClr val="92D050"/>
          </a:solidFill>
          <a:effectLst>
            <a:outerShdw blurRad="76200" dir="18900000" sy="23000" kx="-1200000" algn="bl" rotWithShape="0">
              <a:prstClr val="black">
                <a:alpha val="20000"/>
              </a:prstClr>
            </a:outerShdw>
          </a:effectLst>
        </p:spPr>
        <p:txBody>
          <a:bodyPr wrap="square">
            <a:spAutoFit/>
          </a:bodyPr>
          <a:lstStyle/>
          <a:p>
            <a:pPr defTabSz="914400" eaLnBrk="0" hangingPunct="0">
              <a:spcBef>
                <a:spcPct val="30000"/>
              </a:spcBef>
              <a:defRPr/>
            </a:pPr>
            <a:r>
              <a:rPr lang="nl-BE" altLang="nl-BE" sz="2000" dirty="0" err="1" smtClean="0">
                <a:solidFill>
                  <a:prstClr val="black"/>
                </a:solidFill>
                <a:latin typeface="Calibri"/>
                <a:ea typeface="+mn-ea"/>
              </a:rPr>
              <a:t>Vb</a:t>
            </a:r>
            <a:r>
              <a:rPr lang="nl-BE" altLang="nl-BE" sz="2000" dirty="0" smtClean="0">
                <a:solidFill>
                  <a:prstClr val="black"/>
                </a:solidFill>
                <a:latin typeface="Calibri"/>
                <a:ea typeface="+mn-ea"/>
              </a:rPr>
              <a:t> </a:t>
            </a:r>
            <a:r>
              <a:rPr lang="nl-BE" altLang="nl-BE" sz="2000" dirty="0">
                <a:solidFill>
                  <a:prstClr val="black"/>
                </a:solidFill>
                <a:latin typeface="Calibri"/>
                <a:ea typeface="+mn-ea"/>
              </a:rPr>
              <a:t>Koen start </a:t>
            </a:r>
            <a:r>
              <a:rPr lang="nl-BE" altLang="nl-BE" sz="2000" dirty="0" smtClean="0">
                <a:solidFill>
                  <a:prstClr val="black"/>
                </a:solidFill>
                <a:latin typeface="Calibri"/>
                <a:ea typeface="+mn-ea"/>
              </a:rPr>
              <a:t>28/03/2017 zijn  </a:t>
            </a:r>
            <a:r>
              <a:rPr lang="nl-BE" altLang="nl-BE" sz="2000" dirty="0">
                <a:solidFill>
                  <a:prstClr val="black"/>
                </a:solidFill>
                <a:latin typeface="Calibri"/>
                <a:ea typeface="+mn-ea"/>
              </a:rPr>
              <a:t>inkomen = </a:t>
            </a:r>
            <a:r>
              <a:rPr lang="nl-BE" altLang="nl-BE" sz="2000" dirty="0" smtClean="0">
                <a:solidFill>
                  <a:prstClr val="black"/>
                </a:solidFill>
                <a:latin typeface="Calibri"/>
                <a:ea typeface="+mn-ea"/>
              </a:rPr>
              <a:t>10000 </a:t>
            </a:r>
            <a:r>
              <a:rPr lang="nl-BE" altLang="nl-BE" sz="2000" dirty="0">
                <a:solidFill>
                  <a:prstClr val="black"/>
                </a:solidFill>
                <a:latin typeface="Calibri"/>
                <a:ea typeface="+mn-ea"/>
              </a:rPr>
              <a:t>euro</a:t>
            </a:r>
          </a:p>
          <a:p>
            <a:pPr defTabSz="914400" eaLnBrk="0" hangingPunct="0">
              <a:spcBef>
                <a:spcPct val="30000"/>
              </a:spcBef>
              <a:defRPr/>
            </a:pPr>
            <a:r>
              <a:rPr lang="nl-BE" altLang="nl-BE" sz="2000" dirty="0">
                <a:solidFill>
                  <a:prstClr val="black"/>
                </a:solidFill>
                <a:latin typeface="Calibri"/>
                <a:ea typeface="+mn-ea"/>
              </a:rPr>
              <a:t>     </a:t>
            </a:r>
            <a:r>
              <a:rPr lang="nl-BE" altLang="nl-BE" sz="2000" dirty="0" err="1" smtClean="0">
                <a:solidFill>
                  <a:prstClr val="black"/>
                </a:solidFill>
                <a:latin typeface="Calibri"/>
                <a:ea typeface="+mn-ea"/>
              </a:rPr>
              <a:t>proratiseren</a:t>
            </a:r>
            <a:r>
              <a:rPr lang="nl-BE" altLang="nl-BE" sz="2000" dirty="0" smtClean="0">
                <a:solidFill>
                  <a:prstClr val="black"/>
                </a:solidFill>
                <a:latin typeface="Calibri"/>
                <a:ea typeface="+mn-ea"/>
              </a:rPr>
              <a:t> niet nodig   </a:t>
            </a:r>
            <a:endParaRPr lang="nl-BE" altLang="nl-BE" sz="2000" dirty="0">
              <a:solidFill>
                <a:prstClr val="black"/>
              </a:solidFill>
              <a:latin typeface="Calibri"/>
              <a:ea typeface="+mn-ea"/>
            </a:endParaRPr>
          </a:p>
          <a:p>
            <a:pPr defTabSz="914400" eaLnBrk="0" hangingPunct="0">
              <a:spcBef>
                <a:spcPct val="30000"/>
              </a:spcBef>
              <a:defRPr/>
            </a:pPr>
            <a:r>
              <a:rPr lang="nl-BE" altLang="nl-BE" sz="2000" dirty="0">
                <a:solidFill>
                  <a:prstClr val="black"/>
                </a:solidFill>
                <a:latin typeface="Calibri"/>
                <a:ea typeface="+mn-ea"/>
              </a:rPr>
              <a:t>     minimum betalen en wachten op regularisatie OF </a:t>
            </a:r>
            <a:r>
              <a:rPr lang="nl-BE" altLang="nl-BE" sz="2000" dirty="0" smtClean="0">
                <a:solidFill>
                  <a:prstClr val="black"/>
                </a:solidFill>
                <a:latin typeface="Calibri"/>
                <a:ea typeface="+mn-ea"/>
              </a:rPr>
              <a:t>bijdragen verhogen?</a:t>
            </a:r>
          </a:p>
          <a:p>
            <a:pPr defTabSz="914400" eaLnBrk="0" hangingPunct="0">
              <a:spcBef>
                <a:spcPct val="30000"/>
              </a:spcBef>
              <a:defRPr/>
            </a:pPr>
            <a:r>
              <a:rPr lang="nl-BE" altLang="nl-BE" sz="2000" dirty="0">
                <a:solidFill>
                  <a:prstClr val="black"/>
                </a:solidFill>
                <a:latin typeface="Calibri"/>
                <a:ea typeface="+mn-ea"/>
              </a:rPr>
              <a:t> </a:t>
            </a:r>
            <a:r>
              <a:rPr lang="nl-BE" altLang="nl-BE" sz="2000" dirty="0" smtClean="0">
                <a:solidFill>
                  <a:prstClr val="black"/>
                </a:solidFill>
                <a:latin typeface="Calibri"/>
                <a:ea typeface="+mn-ea"/>
              </a:rPr>
              <a:t>    Koen zal bijdragen betalen op  : 10000 - </a:t>
            </a:r>
            <a:r>
              <a:rPr lang="nl-BE" sz="2000" dirty="0" smtClean="0">
                <a:solidFill>
                  <a:prstClr val="black"/>
                </a:solidFill>
                <a:latin typeface="+mj-lt"/>
                <a:cs typeface="Arial" pitchFamily="34" charset="0"/>
              </a:rPr>
              <a:t>6648,13 = 3351,87</a:t>
            </a:r>
          </a:p>
          <a:p>
            <a:pPr defTabSz="914400" eaLnBrk="0" hangingPunct="0">
              <a:spcBef>
                <a:spcPct val="30000"/>
              </a:spcBef>
              <a:defRPr/>
            </a:pPr>
            <a:r>
              <a:rPr lang="nl-BE" altLang="nl-BE" sz="2000" dirty="0">
                <a:solidFill>
                  <a:prstClr val="black"/>
                </a:solidFill>
                <a:latin typeface="+mj-lt"/>
                <a:ea typeface="+mn-ea"/>
                <a:cs typeface="Arial" pitchFamily="34" charset="0"/>
              </a:rPr>
              <a:t> </a:t>
            </a:r>
            <a:r>
              <a:rPr lang="nl-BE" altLang="nl-BE" sz="2000" dirty="0" smtClean="0">
                <a:solidFill>
                  <a:prstClr val="black"/>
                </a:solidFill>
                <a:latin typeface="+mj-lt"/>
                <a:ea typeface="+mn-ea"/>
                <a:cs typeface="Arial" pitchFamily="34" charset="0"/>
              </a:rPr>
              <a:t>    4 x 177,02 =  708,08</a:t>
            </a:r>
            <a:endParaRPr lang="nl-BE" altLang="nl-BE" sz="2000" dirty="0">
              <a:solidFill>
                <a:prstClr val="black"/>
              </a:solidFill>
              <a:latin typeface="+mj-lt"/>
              <a:ea typeface="+mn-ea"/>
            </a:endParaRPr>
          </a:p>
          <a:p>
            <a:pPr defTabSz="914400" eaLnBrk="0" hangingPunct="0">
              <a:spcBef>
                <a:spcPct val="30000"/>
              </a:spcBef>
              <a:defRPr/>
            </a:pPr>
            <a:endParaRPr lang="nl-BE" altLang="nl-BE" sz="2000" dirty="0">
              <a:solidFill>
                <a:prstClr val="black"/>
              </a:solidFill>
              <a:latin typeface="Calibri"/>
              <a:ea typeface="+mn-ea"/>
            </a:endParaRPr>
          </a:p>
          <a:p>
            <a:pPr defTabSz="914400" eaLnBrk="0" hangingPunct="0">
              <a:spcBef>
                <a:spcPct val="30000"/>
              </a:spcBef>
              <a:defRPr/>
            </a:pPr>
            <a:r>
              <a:rPr lang="nl-BE" altLang="nl-BE" sz="2000" dirty="0" err="1">
                <a:solidFill>
                  <a:prstClr val="black"/>
                </a:solidFill>
                <a:latin typeface="Calibri"/>
                <a:ea typeface="+mn-ea"/>
              </a:rPr>
              <a:t>Vb</a:t>
            </a:r>
            <a:r>
              <a:rPr lang="nl-BE" altLang="nl-BE" sz="2000" dirty="0">
                <a:solidFill>
                  <a:prstClr val="black"/>
                </a:solidFill>
                <a:latin typeface="Calibri"/>
                <a:ea typeface="+mn-ea"/>
              </a:rPr>
              <a:t> Koen start </a:t>
            </a:r>
            <a:r>
              <a:rPr lang="nl-BE" altLang="nl-BE" sz="2000" dirty="0" smtClean="0">
                <a:solidFill>
                  <a:prstClr val="black"/>
                </a:solidFill>
                <a:latin typeface="Calibri"/>
                <a:ea typeface="+mn-ea"/>
              </a:rPr>
              <a:t>1/04/2017 </a:t>
            </a:r>
            <a:r>
              <a:rPr lang="nl-BE" altLang="nl-BE" sz="2000" dirty="0">
                <a:solidFill>
                  <a:prstClr val="black"/>
                </a:solidFill>
                <a:latin typeface="Calibri"/>
                <a:ea typeface="+mn-ea"/>
              </a:rPr>
              <a:t>zijn </a:t>
            </a:r>
            <a:r>
              <a:rPr lang="nl-BE" altLang="nl-BE" sz="2000" dirty="0" smtClean="0">
                <a:solidFill>
                  <a:prstClr val="black"/>
                </a:solidFill>
                <a:latin typeface="Calibri"/>
                <a:ea typeface="+mn-ea"/>
              </a:rPr>
              <a:t> inkomen </a:t>
            </a:r>
            <a:r>
              <a:rPr lang="nl-BE" altLang="nl-BE" sz="2000" dirty="0">
                <a:solidFill>
                  <a:prstClr val="black"/>
                </a:solidFill>
                <a:latin typeface="Calibri"/>
                <a:ea typeface="+mn-ea"/>
              </a:rPr>
              <a:t>= </a:t>
            </a:r>
            <a:r>
              <a:rPr lang="nl-BE" altLang="nl-BE" sz="2000" dirty="0" smtClean="0">
                <a:solidFill>
                  <a:prstClr val="black"/>
                </a:solidFill>
                <a:latin typeface="Calibri"/>
                <a:ea typeface="+mn-ea"/>
              </a:rPr>
              <a:t>10000 </a:t>
            </a:r>
            <a:r>
              <a:rPr lang="nl-BE" altLang="nl-BE" sz="2000" dirty="0">
                <a:solidFill>
                  <a:prstClr val="black"/>
                </a:solidFill>
                <a:latin typeface="Calibri"/>
                <a:ea typeface="+mn-ea"/>
              </a:rPr>
              <a:t>euro</a:t>
            </a:r>
          </a:p>
          <a:p>
            <a:pPr defTabSz="914400" eaLnBrk="0" hangingPunct="0">
              <a:spcBef>
                <a:spcPct val="30000"/>
              </a:spcBef>
              <a:defRPr/>
            </a:pPr>
            <a:r>
              <a:rPr lang="nl-BE" altLang="nl-BE" sz="2000" dirty="0">
                <a:solidFill>
                  <a:prstClr val="black"/>
                </a:solidFill>
                <a:latin typeface="Calibri"/>
                <a:ea typeface="+mn-ea"/>
              </a:rPr>
              <a:t>     </a:t>
            </a:r>
            <a:r>
              <a:rPr lang="nl-BE" altLang="nl-BE" sz="2000" dirty="0" smtClean="0">
                <a:solidFill>
                  <a:prstClr val="black"/>
                </a:solidFill>
                <a:latin typeface="Calibri"/>
                <a:ea typeface="+mn-ea"/>
              </a:rPr>
              <a:t>10000 </a:t>
            </a:r>
            <a:r>
              <a:rPr lang="nl-BE" altLang="nl-BE" sz="2000" dirty="0">
                <a:solidFill>
                  <a:prstClr val="black"/>
                </a:solidFill>
                <a:latin typeface="Calibri"/>
                <a:ea typeface="+mn-ea"/>
              </a:rPr>
              <a:t>x 4 = </a:t>
            </a:r>
            <a:r>
              <a:rPr lang="nl-BE" altLang="nl-BE" sz="2000" dirty="0" smtClean="0">
                <a:solidFill>
                  <a:prstClr val="black"/>
                </a:solidFill>
                <a:latin typeface="Calibri"/>
                <a:ea typeface="+mn-ea"/>
              </a:rPr>
              <a:t>40000 euro : 3 =  13333   &gt;    </a:t>
            </a:r>
            <a:r>
              <a:rPr lang="nl-BE" sz="2000" dirty="0" smtClean="0">
                <a:solidFill>
                  <a:prstClr val="black"/>
                </a:solidFill>
                <a:latin typeface="+mn-lt"/>
                <a:cs typeface="Arial" pitchFamily="34" charset="0"/>
              </a:rPr>
              <a:t>13.296,25</a:t>
            </a:r>
            <a:endParaRPr lang="nl-BE" altLang="nl-BE" sz="2000" dirty="0">
              <a:solidFill>
                <a:prstClr val="black"/>
              </a:solidFill>
              <a:latin typeface="+mn-lt"/>
              <a:ea typeface="+mn-ea"/>
            </a:endParaRPr>
          </a:p>
          <a:p>
            <a:pPr defTabSz="914400" eaLnBrk="0" hangingPunct="0">
              <a:spcBef>
                <a:spcPct val="30000"/>
              </a:spcBef>
              <a:defRPr/>
            </a:pPr>
            <a:r>
              <a:rPr lang="nl-BE" altLang="nl-BE" sz="2000" dirty="0">
                <a:solidFill>
                  <a:prstClr val="black"/>
                </a:solidFill>
                <a:latin typeface="Calibri"/>
                <a:ea typeface="+mn-ea"/>
              </a:rPr>
              <a:t>     Koen zal </a:t>
            </a:r>
            <a:r>
              <a:rPr lang="nl-BE" altLang="nl-BE" sz="2000" dirty="0" smtClean="0">
                <a:solidFill>
                  <a:prstClr val="black"/>
                </a:solidFill>
                <a:latin typeface="Calibri"/>
                <a:ea typeface="+mn-ea"/>
              </a:rPr>
              <a:t>bijdragen hoofdberoep moeten betalen</a:t>
            </a:r>
          </a:p>
          <a:p>
            <a:pPr defTabSz="914400" eaLnBrk="0" hangingPunct="0">
              <a:spcBef>
                <a:spcPct val="30000"/>
              </a:spcBef>
              <a:defRPr/>
            </a:pPr>
            <a:r>
              <a:rPr lang="nl-BE" sz="2000" dirty="0" smtClean="0">
                <a:solidFill>
                  <a:prstClr val="black"/>
                </a:solidFill>
                <a:latin typeface="Calibri"/>
                <a:ea typeface="+mn-ea"/>
                <a:cs typeface="Arial" pitchFamily="34" charset="0"/>
              </a:rPr>
              <a:t>     3 x 704,16 = 2112,48</a:t>
            </a:r>
            <a:endParaRPr lang="nl-BE" sz="2000" dirty="0">
              <a:solidFill>
                <a:prstClr val="black"/>
              </a:solidFill>
              <a:latin typeface="Gotham Rounded Book" pitchFamily="50" charset="0"/>
              <a:ea typeface="+mn-ea"/>
              <a:cs typeface="Arial" pitchFamily="34" charset="0"/>
            </a:endParaRPr>
          </a:p>
        </p:txBody>
      </p:sp>
    </p:spTree>
    <p:extLst>
      <p:ext uri="{BB962C8B-B14F-4D97-AF65-F5344CB8AC3E}">
        <p14:creationId xmlns:p14="http://schemas.microsoft.com/office/powerpoint/2010/main" val="17817706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83568" y="2204864"/>
            <a:ext cx="8136904" cy="3433936"/>
          </a:xfrm>
        </p:spPr>
        <p:txBody>
          <a:bodyPr/>
          <a:lstStyle/>
          <a:p>
            <a:pPr lvl="0" fontAlgn="base">
              <a:spcBef>
                <a:spcPct val="0"/>
              </a:spcBef>
              <a:spcAft>
                <a:spcPct val="0"/>
              </a:spcAft>
            </a:pPr>
            <a:r>
              <a:rPr lang="nl-BE" altLang="nl-BE" sz="3600" dirty="0">
                <a:solidFill>
                  <a:srgbClr val="000000"/>
                </a:solidFill>
                <a:latin typeface="Gotham Rounded Bold" pitchFamily="50" charset="0"/>
                <a:cs typeface="Arial" pitchFamily="34" charset="0"/>
              </a:rPr>
              <a:t>Het statuut </a:t>
            </a:r>
            <a:endParaRPr lang="nl-BE" altLang="nl-BE" sz="3600" dirty="0" smtClean="0">
              <a:solidFill>
                <a:srgbClr val="000000"/>
              </a:solidFill>
              <a:latin typeface="Gotham Rounded Bold" pitchFamily="50" charset="0"/>
              <a:cs typeface="Arial" pitchFamily="34" charset="0"/>
            </a:endParaRPr>
          </a:p>
          <a:p>
            <a:pPr lvl="0" fontAlgn="base">
              <a:spcBef>
                <a:spcPct val="0"/>
              </a:spcBef>
              <a:spcAft>
                <a:spcPct val="0"/>
              </a:spcAft>
            </a:pPr>
            <a:r>
              <a:rPr lang="nl-BE" altLang="nl-BE" sz="3600" dirty="0" smtClean="0">
                <a:solidFill>
                  <a:srgbClr val="000000"/>
                </a:solidFill>
                <a:latin typeface="Gotham Rounded Bold" pitchFamily="50" charset="0"/>
                <a:cs typeface="Arial" pitchFamily="34" charset="0"/>
              </a:rPr>
              <a:t>“</a:t>
            </a:r>
            <a:r>
              <a:rPr lang="nl-BE" altLang="nl-BE" sz="3600" dirty="0">
                <a:solidFill>
                  <a:srgbClr val="000000"/>
                </a:solidFill>
                <a:latin typeface="Gotham Rounded Bold" pitchFamily="50" charset="0"/>
                <a:cs typeface="Arial" pitchFamily="34" charset="0"/>
              </a:rPr>
              <a:t>student – ondernemer”</a:t>
            </a:r>
          </a:p>
          <a:p>
            <a:endParaRPr lang="nl-BE" altLang="nl-BE" dirty="0">
              <a:solidFill>
                <a:schemeClr val="tx1"/>
              </a:solidFill>
              <a:latin typeface="Gotham Rounded Bold" pitchFamily="50" charset="0"/>
            </a:endParaRPr>
          </a:p>
          <a:p>
            <a:endParaRPr lang="nl-BE" altLang="nl-BE" dirty="0" smtClean="0">
              <a:solidFill>
                <a:schemeClr val="tx1"/>
              </a:solidFill>
              <a:latin typeface="Gotham Rounded Bold" pitchFamily="50" charset="0"/>
            </a:endParaRPr>
          </a:p>
          <a:p>
            <a:pPr lvl="0" fontAlgn="base">
              <a:spcBef>
                <a:spcPct val="0"/>
              </a:spcBef>
              <a:spcAft>
                <a:spcPct val="0"/>
              </a:spcAft>
            </a:pPr>
            <a:r>
              <a:rPr lang="nl-BE" altLang="nl-BE" sz="3600" dirty="0">
                <a:solidFill>
                  <a:srgbClr val="000000"/>
                </a:solidFill>
                <a:latin typeface="Gotham Rounded Book" pitchFamily="50" charset="0"/>
                <a:cs typeface="Arial" pitchFamily="34" charset="0"/>
              </a:rPr>
              <a:t>Van OUD naar NIEUW	</a:t>
            </a:r>
          </a:p>
          <a:p>
            <a:endParaRPr lang="nl-BE" dirty="0"/>
          </a:p>
        </p:txBody>
      </p:sp>
      <p:pic>
        <p:nvPicPr>
          <p:cNvPr id="5" name="Picture 6" descr="Xeriu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9925" y="6245225"/>
            <a:ext cx="16621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61565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Xerius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925" y="6245225"/>
            <a:ext cx="16621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4"/>
          <a:srcRect/>
          <a:stretch>
            <a:fillRect/>
          </a:stretch>
        </p:blipFill>
        <p:spPr bwMode="auto">
          <a:xfrm>
            <a:off x="0" y="0"/>
            <a:ext cx="2520950" cy="2265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kstvak 7"/>
          <p:cNvSpPr txBox="1"/>
          <p:nvPr/>
        </p:nvSpPr>
        <p:spPr>
          <a:xfrm>
            <a:off x="755650" y="2924175"/>
            <a:ext cx="7777163" cy="2400300"/>
          </a:xfrm>
          <a:prstGeom prst="rect">
            <a:avLst/>
          </a:prstGeom>
          <a:solidFill>
            <a:srgbClr val="92D050"/>
          </a:solidFill>
          <a:effectLst>
            <a:outerShdw blurRad="76200" dir="18900000" sy="23000" kx="-1200000" algn="bl" rotWithShape="0">
              <a:prstClr val="black">
                <a:alpha val="20000"/>
              </a:prstClr>
            </a:outerShdw>
          </a:effectLst>
        </p:spPr>
        <p:txBody>
          <a:bodyPr>
            <a:spAutoFit/>
          </a:bodyPr>
          <a:lstStyle/>
          <a:p>
            <a:pPr defTabSz="914400">
              <a:defRPr/>
            </a:pPr>
            <a:r>
              <a:rPr lang="nl-BE" sz="2500" dirty="0">
                <a:solidFill>
                  <a:prstClr val="black"/>
                </a:solidFill>
                <a:latin typeface="Gotham Rounded Book" pitchFamily="50" charset="0"/>
                <a:ea typeface="+mn-ea"/>
                <a:cs typeface="Arial" pitchFamily="34" charset="0"/>
              </a:rPr>
              <a:t>Karin is momenteel aangesloten als student onder A37.</a:t>
            </a:r>
          </a:p>
          <a:p>
            <a:pPr defTabSz="914400">
              <a:defRPr/>
            </a:pPr>
            <a:endParaRPr lang="nl-BE" sz="2500" dirty="0">
              <a:solidFill>
                <a:prstClr val="black"/>
              </a:solidFill>
              <a:latin typeface="Gotham Rounded Book" pitchFamily="50" charset="0"/>
              <a:ea typeface="+mn-ea"/>
              <a:cs typeface="Arial" pitchFamily="34" charset="0"/>
            </a:endParaRPr>
          </a:p>
          <a:p>
            <a:pPr defTabSz="914400">
              <a:defRPr/>
            </a:pPr>
            <a:r>
              <a:rPr lang="nl-BE" sz="2500" dirty="0">
                <a:solidFill>
                  <a:prstClr val="black"/>
                </a:solidFill>
                <a:latin typeface="Gotham Rounded Book" pitchFamily="50" charset="0"/>
                <a:ea typeface="+mn-ea"/>
                <a:cs typeface="Arial" pitchFamily="34" charset="0"/>
              </a:rPr>
              <a:t>Zij zal van haar SVF een schrijven ontvangen met een vragenlijst om haar statuut om te schakelen naar “Student – Ondernemer”</a:t>
            </a:r>
          </a:p>
        </p:txBody>
      </p:sp>
    </p:spTree>
    <p:extLst>
      <p:ext uri="{BB962C8B-B14F-4D97-AF65-F5344CB8AC3E}">
        <p14:creationId xmlns:p14="http://schemas.microsoft.com/office/powerpoint/2010/main" val="27142149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83568" y="2204864"/>
            <a:ext cx="8136904" cy="3433936"/>
          </a:xfrm>
        </p:spPr>
        <p:txBody>
          <a:bodyPr/>
          <a:lstStyle/>
          <a:p>
            <a:pPr lvl="0" fontAlgn="base">
              <a:spcBef>
                <a:spcPct val="0"/>
              </a:spcBef>
              <a:spcAft>
                <a:spcPct val="0"/>
              </a:spcAft>
            </a:pPr>
            <a:r>
              <a:rPr lang="nl-BE" altLang="nl-BE" sz="3600" dirty="0">
                <a:solidFill>
                  <a:srgbClr val="000000"/>
                </a:solidFill>
                <a:latin typeface="Gotham Rounded Bold" pitchFamily="50" charset="0"/>
                <a:cs typeface="Arial" pitchFamily="34" charset="0"/>
              </a:rPr>
              <a:t>Het statuut </a:t>
            </a:r>
            <a:endParaRPr lang="nl-BE" altLang="nl-BE" sz="3600" dirty="0" smtClean="0">
              <a:solidFill>
                <a:srgbClr val="000000"/>
              </a:solidFill>
              <a:latin typeface="Gotham Rounded Bold" pitchFamily="50" charset="0"/>
              <a:cs typeface="Arial" pitchFamily="34" charset="0"/>
            </a:endParaRPr>
          </a:p>
          <a:p>
            <a:pPr lvl="0" fontAlgn="base">
              <a:spcBef>
                <a:spcPct val="0"/>
              </a:spcBef>
              <a:spcAft>
                <a:spcPct val="0"/>
              </a:spcAft>
            </a:pPr>
            <a:r>
              <a:rPr lang="nl-BE" altLang="nl-BE" sz="3600" dirty="0" smtClean="0">
                <a:solidFill>
                  <a:srgbClr val="000000"/>
                </a:solidFill>
                <a:latin typeface="Gotham Rounded Bold" pitchFamily="50" charset="0"/>
                <a:cs typeface="Arial" pitchFamily="34" charset="0"/>
              </a:rPr>
              <a:t>“</a:t>
            </a:r>
            <a:r>
              <a:rPr lang="nl-BE" altLang="nl-BE" sz="3600" dirty="0">
                <a:solidFill>
                  <a:srgbClr val="000000"/>
                </a:solidFill>
                <a:latin typeface="Gotham Rounded Bold" pitchFamily="50" charset="0"/>
                <a:cs typeface="Arial" pitchFamily="34" charset="0"/>
              </a:rPr>
              <a:t>student – ondernemer”</a:t>
            </a:r>
          </a:p>
          <a:p>
            <a:endParaRPr lang="nl-BE" altLang="nl-BE" dirty="0">
              <a:solidFill>
                <a:schemeClr val="tx1"/>
              </a:solidFill>
              <a:latin typeface="Gotham Rounded Bold" pitchFamily="50" charset="0"/>
            </a:endParaRPr>
          </a:p>
          <a:p>
            <a:pPr lvl="0" fontAlgn="base">
              <a:spcBef>
                <a:spcPct val="0"/>
              </a:spcBef>
              <a:spcAft>
                <a:spcPct val="0"/>
              </a:spcAft>
            </a:pPr>
            <a:r>
              <a:rPr lang="nl-BE" altLang="nl-BE" sz="3600" dirty="0">
                <a:solidFill>
                  <a:srgbClr val="000000"/>
                </a:solidFill>
                <a:latin typeface="Gotham Rounded Book" pitchFamily="50" charset="0"/>
                <a:cs typeface="Arial" pitchFamily="34" charset="0"/>
              </a:rPr>
              <a:t>Ik word 25 </a:t>
            </a:r>
            <a:r>
              <a:rPr lang="nl-BE" altLang="nl-BE" sz="3600" dirty="0" smtClean="0">
                <a:solidFill>
                  <a:srgbClr val="000000"/>
                </a:solidFill>
                <a:latin typeface="Gotham Rounded Book" pitchFamily="50" charset="0"/>
                <a:cs typeface="Arial" pitchFamily="34" charset="0"/>
              </a:rPr>
              <a:t>jaar?</a:t>
            </a:r>
            <a:r>
              <a:rPr lang="nl-BE" altLang="nl-BE" sz="3600" dirty="0">
                <a:solidFill>
                  <a:srgbClr val="000000"/>
                </a:solidFill>
                <a:latin typeface="Gotham Rounded Book" pitchFamily="50" charset="0"/>
                <a:cs typeface="Arial" pitchFamily="34" charset="0"/>
              </a:rPr>
              <a:t>	</a:t>
            </a:r>
            <a:endParaRPr lang="nl-BE" altLang="nl-BE" sz="3600" dirty="0" smtClean="0">
              <a:solidFill>
                <a:srgbClr val="000000"/>
              </a:solidFill>
              <a:latin typeface="Gotham Rounded Book" pitchFamily="50" charset="0"/>
              <a:cs typeface="Arial" pitchFamily="34" charset="0"/>
            </a:endParaRPr>
          </a:p>
          <a:p>
            <a:pPr lvl="0" fontAlgn="base">
              <a:spcBef>
                <a:spcPct val="0"/>
              </a:spcBef>
              <a:spcAft>
                <a:spcPct val="0"/>
              </a:spcAft>
            </a:pPr>
            <a:endParaRPr lang="nl-BE" altLang="nl-BE" sz="3600" dirty="0">
              <a:solidFill>
                <a:srgbClr val="000000"/>
              </a:solidFill>
              <a:latin typeface="Gotham Rounded Book" pitchFamily="50" charset="0"/>
              <a:cs typeface="Arial" pitchFamily="34" charset="0"/>
            </a:endParaRPr>
          </a:p>
          <a:p>
            <a:endParaRPr lang="nl-BE" altLang="nl-BE" dirty="0" smtClean="0">
              <a:solidFill>
                <a:schemeClr val="tx1"/>
              </a:solidFill>
              <a:latin typeface="Gotham Rounded Bold" pitchFamily="50" charset="0"/>
            </a:endParaRPr>
          </a:p>
        </p:txBody>
      </p:sp>
      <p:pic>
        <p:nvPicPr>
          <p:cNvPr id="5" name="Picture 6" descr="Xeriu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9925" y="6245225"/>
            <a:ext cx="16621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43812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Xerius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925" y="6245225"/>
            <a:ext cx="16621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p:cNvSpPr txBox="1"/>
          <p:nvPr/>
        </p:nvSpPr>
        <p:spPr>
          <a:xfrm>
            <a:off x="251519" y="188912"/>
            <a:ext cx="8640961" cy="6703374"/>
          </a:xfrm>
          <a:prstGeom prst="rect">
            <a:avLst/>
          </a:prstGeom>
          <a:solidFill>
            <a:srgbClr val="92D050"/>
          </a:solidFill>
          <a:effectLst>
            <a:outerShdw blurRad="76200" dir="18900000" sy="23000" kx="-1200000" algn="bl" rotWithShape="0">
              <a:prstClr val="black">
                <a:alpha val="20000"/>
              </a:prstClr>
            </a:outerShdw>
          </a:effectLst>
        </p:spPr>
        <p:txBody>
          <a:bodyPr wrap="square">
            <a:spAutoFit/>
          </a:bodyPr>
          <a:lstStyle/>
          <a:p>
            <a:pPr marL="342900" indent="-342900" defTabSz="914400" eaLnBrk="0" hangingPunct="0">
              <a:spcBef>
                <a:spcPct val="20000"/>
              </a:spcBef>
              <a:buFont typeface="Adobe Arabic"/>
              <a:buChar char="-"/>
              <a:defRPr/>
            </a:pPr>
            <a:endParaRPr lang="nl-BE" altLang="nl-BE" sz="3200" kern="0" dirty="0">
              <a:solidFill>
                <a:srgbClr val="58595B"/>
              </a:solidFill>
              <a:latin typeface="Gotham Rounded Book"/>
              <a:ea typeface="+mn-ea"/>
              <a:cs typeface="Arial" pitchFamily="34" charset="0"/>
            </a:endParaRPr>
          </a:p>
          <a:p>
            <a:pPr marL="342900" indent="-342900" defTabSz="914400" eaLnBrk="0" hangingPunct="0">
              <a:spcBef>
                <a:spcPct val="20000"/>
              </a:spcBef>
              <a:buFont typeface="Adobe Arabic"/>
              <a:buChar char="-"/>
              <a:defRPr/>
            </a:pPr>
            <a:r>
              <a:rPr lang="nl-BE" altLang="nl-BE" sz="2800" kern="0" dirty="0">
                <a:solidFill>
                  <a:srgbClr val="000000"/>
                </a:solidFill>
                <a:latin typeface="Gotham Rounded Book"/>
                <a:ea typeface="+mn-ea"/>
                <a:cs typeface="Arial" pitchFamily="34" charset="0"/>
              </a:rPr>
              <a:t>Elke student ondernemer zal in het jaar waarin hij 25 jaar wordt, een persoon ten laste blijven tot het einde van het 3</a:t>
            </a:r>
            <a:r>
              <a:rPr lang="nl-BE" altLang="nl-BE" sz="2800" kern="0" baseline="30000" dirty="0">
                <a:solidFill>
                  <a:srgbClr val="000000"/>
                </a:solidFill>
                <a:latin typeface="Gotham Rounded Book"/>
                <a:ea typeface="+mn-ea"/>
                <a:cs typeface="Arial" pitchFamily="34" charset="0"/>
              </a:rPr>
              <a:t>e</a:t>
            </a:r>
            <a:r>
              <a:rPr lang="nl-BE" altLang="nl-BE" sz="2800" kern="0" dirty="0">
                <a:solidFill>
                  <a:srgbClr val="000000"/>
                </a:solidFill>
                <a:latin typeface="Gotham Rounded Book"/>
                <a:ea typeface="+mn-ea"/>
                <a:cs typeface="Arial" pitchFamily="34" charset="0"/>
              </a:rPr>
              <a:t> kwartaal  </a:t>
            </a:r>
          </a:p>
          <a:p>
            <a:pPr marL="342900" indent="-342900" defTabSz="914400" eaLnBrk="0" hangingPunct="0">
              <a:spcBef>
                <a:spcPct val="20000"/>
              </a:spcBef>
              <a:buFont typeface="Adobe Arabic"/>
              <a:buChar char="-"/>
              <a:defRPr/>
            </a:pPr>
            <a:endParaRPr lang="nl-BE" altLang="nl-BE" sz="2800" kern="0" dirty="0">
              <a:solidFill>
                <a:srgbClr val="000000"/>
              </a:solidFill>
              <a:latin typeface="Gotham Rounded Book"/>
              <a:ea typeface="+mn-ea"/>
              <a:cs typeface="Arial" pitchFamily="34" charset="0"/>
            </a:endParaRPr>
          </a:p>
          <a:p>
            <a:pPr marL="342900" indent="-342900" defTabSz="914400" eaLnBrk="0" hangingPunct="0">
              <a:spcBef>
                <a:spcPct val="20000"/>
              </a:spcBef>
              <a:buFont typeface="Adobe Arabic"/>
              <a:buChar char="-"/>
              <a:defRPr/>
            </a:pPr>
            <a:r>
              <a:rPr lang="nl-BE" altLang="nl-BE" sz="2800" kern="0" dirty="0">
                <a:solidFill>
                  <a:srgbClr val="000000"/>
                </a:solidFill>
                <a:latin typeface="Gotham Rounded Book"/>
                <a:ea typeface="+mn-ea"/>
                <a:cs typeface="Arial" pitchFamily="34" charset="0"/>
              </a:rPr>
              <a:t>Slechts vanaf het vierde kwartaal </a:t>
            </a:r>
            <a:r>
              <a:rPr lang="nl-BE" altLang="nl-BE" sz="2800" kern="0" dirty="0" smtClean="0">
                <a:solidFill>
                  <a:srgbClr val="000000"/>
                </a:solidFill>
                <a:latin typeface="Gotham Rounded Book"/>
                <a:ea typeface="+mn-ea"/>
                <a:cs typeface="Arial" pitchFamily="34" charset="0"/>
              </a:rPr>
              <a:t> </a:t>
            </a:r>
            <a:r>
              <a:rPr lang="nl-BE" altLang="nl-BE" sz="2800" kern="0" dirty="0">
                <a:solidFill>
                  <a:srgbClr val="000000"/>
                </a:solidFill>
                <a:latin typeface="Gotham Rounded Book"/>
                <a:ea typeface="+mn-ea"/>
                <a:cs typeface="Arial" pitchFamily="34" charset="0"/>
              </a:rPr>
              <a:t>zal men wijzigen naar de categorie </a:t>
            </a:r>
            <a:r>
              <a:rPr lang="nl-BE" altLang="nl-BE" sz="2800" kern="0" dirty="0" smtClean="0">
                <a:solidFill>
                  <a:srgbClr val="000000"/>
                </a:solidFill>
                <a:latin typeface="Gotham Rounded Book"/>
                <a:ea typeface="+mn-ea"/>
                <a:cs typeface="Arial" pitchFamily="34" charset="0"/>
              </a:rPr>
              <a:t>hoofdberoep</a:t>
            </a:r>
          </a:p>
          <a:p>
            <a:pPr defTabSz="914400" eaLnBrk="0" hangingPunct="0">
              <a:spcBef>
                <a:spcPct val="20000"/>
              </a:spcBef>
              <a:defRPr/>
            </a:pPr>
            <a:r>
              <a:rPr lang="nl-BE" altLang="nl-BE" sz="2800" kern="0" dirty="0" smtClean="0">
                <a:solidFill>
                  <a:srgbClr val="000000"/>
                </a:solidFill>
                <a:latin typeface="Gotham Rounded Book"/>
                <a:ea typeface="+mn-ea"/>
                <a:cs typeface="Arial" pitchFamily="34" charset="0"/>
              </a:rPr>
              <a:t>                                                             </a:t>
            </a:r>
          </a:p>
          <a:p>
            <a:pPr marL="342900" indent="-342900" defTabSz="914400" eaLnBrk="0" hangingPunct="0">
              <a:spcBef>
                <a:spcPct val="20000"/>
              </a:spcBef>
              <a:buFont typeface="Adobe Arabic"/>
              <a:buChar char="-"/>
              <a:defRPr/>
            </a:pPr>
            <a:r>
              <a:rPr lang="nl-BE" sz="2800" dirty="0" smtClean="0">
                <a:solidFill>
                  <a:prstClr val="black"/>
                </a:solidFill>
                <a:latin typeface="Gotham Rounded Book" pitchFamily="50" charset="0"/>
                <a:ea typeface="+mn-ea"/>
              </a:rPr>
              <a:t>Ook </a:t>
            </a:r>
            <a:r>
              <a:rPr lang="nl-BE" sz="2800" dirty="0">
                <a:solidFill>
                  <a:prstClr val="black"/>
                </a:solidFill>
                <a:latin typeface="Gotham Rounded Book" pitchFamily="50" charset="0"/>
                <a:ea typeface="+mn-ea"/>
              </a:rPr>
              <a:t>bij afstuderen wijzigt men pas vanaf het vierde kwartaal naar de categorie hoofdberoep</a:t>
            </a:r>
            <a:r>
              <a:rPr lang="nl-BE" sz="2800" dirty="0" smtClean="0">
                <a:solidFill>
                  <a:prstClr val="black"/>
                </a:solidFill>
                <a:latin typeface="Gotham Rounded Book" pitchFamily="50" charset="0"/>
                <a:ea typeface="+mn-ea"/>
              </a:rPr>
              <a:t>,</a:t>
            </a:r>
          </a:p>
          <a:p>
            <a:pPr marL="342900" indent="-342900" defTabSz="914400" eaLnBrk="0" hangingPunct="0">
              <a:spcBef>
                <a:spcPct val="20000"/>
              </a:spcBef>
              <a:buFont typeface="Adobe Arabic"/>
              <a:buChar char="-"/>
              <a:defRPr/>
            </a:pPr>
            <a:r>
              <a:rPr lang="nl-BE" sz="2800" dirty="0" smtClean="0">
                <a:solidFill>
                  <a:prstClr val="black"/>
                </a:solidFill>
                <a:latin typeface="Gotham Rounded Book" pitchFamily="50" charset="0"/>
                <a:ea typeface="+mn-ea"/>
              </a:rPr>
              <a:t>Bij </a:t>
            </a:r>
            <a:r>
              <a:rPr lang="nl-BE" sz="2800" dirty="0">
                <a:solidFill>
                  <a:prstClr val="black"/>
                </a:solidFill>
                <a:latin typeface="Gotham Rounded Book" pitchFamily="50" charset="0"/>
                <a:ea typeface="+mn-ea"/>
              </a:rPr>
              <a:t>vroegtijdig stopzetten van studies wijzigt men in het kwartaal van stopzetting naar de categorie hoofdberoep </a:t>
            </a:r>
            <a:r>
              <a:rPr lang="nl-BE" altLang="nl-BE" sz="2800" kern="0" dirty="0" smtClean="0">
                <a:solidFill>
                  <a:srgbClr val="58595B"/>
                </a:solidFill>
                <a:latin typeface="Gotham Rounded Book" pitchFamily="50" charset="0"/>
                <a:ea typeface="+mn-ea"/>
                <a:cs typeface="Arial" pitchFamily="34" charset="0"/>
              </a:rPr>
              <a:t> </a:t>
            </a:r>
            <a:endParaRPr lang="nl-BE" altLang="nl-BE" sz="2800" kern="0" dirty="0">
              <a:solidFill>
                <a:srgbClr val="58595B"/>
              </a:solidFill>
              <a:latin typeface="Gotham Rounded Book" pitchFamily="50" charset="0"/>
              <a:ea typeface="+mn-ea"/>
              <a:cs typeface="Arial" pitchFamily="34" charset="0"/>
            </a:endParaRPr>
          </a:p>
        </p:txBody>
      </p:sp>
    </p:spTree>
    <p:extLst>
      <p:ext uri="{BB962C8B-B14F-4D97-AF65-F5344CB8AC3E}">
        <p14:creationId xmlns:p14="http://schemas.microsoft.com/office/powerpoint/2010/main" val="9722326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0800000" flipV="1">
            <a:off x="755576" y="116632"/>
            <a:ext cx="7702624" cy="864096"/>
          </a:xfrm>
        </p:spPr>
        <p:txBody>
          <a:bodyPr/>
          <a:lstStyle/>
          <a:p>
            <a:r>
              <a:rPr lang="nl-BE" altLang="nl-BE" kern="0" dirty="0" smtClean="0"/>
              <a:t>Voorbeeld</a:t>
            </a:r>
            <a:endParaRPr lang="nl-BE" dirty="0"/>
          </a:p>
        </p:txBody>
      </p:sp>
      <p:pic>
        <p:nvPicPr>
          <p:cNvPr id="5" name="Picture 6" descr="Xerius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925" y="6245225"/>
            <a:ext cx="16621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4"/>
          <a:srcRect/>
          <a:stretch>
            <a:fillRect/>
          </a:stretch>
        </p:blipFill>
        <p:spPr bwMode="auto">
          <a:xfrm>
            <a:off x="0" y="0"/>
            <a:ext cx="2520950" cy="2265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755575" y="2485764"/>
            <a:ext cx="7777163" cy="3293209"/>
          </a:xfrm>
          <a:prstGeom prst="rect">
            <a:avLst/>
          </a:prstGeom>
          <a:solidFill>
            <a:srgbClr val="92D050"/>
          </a:solidFill>
          <a:effectLst>
            <a:outerShdw blurRad="76200" dir="18900000" sy="23000" kx="-1200000" algn="bl" rotWithShape="0">
              <a:prstClr val="black">
                <a:alpha val="20000"/>
              </a:prstClr>
            </a:outerShdw>
          </a:effectLst>
        </p:spPr>
        <p:txBody>
          <a:bodyPr>
            <a:spAutoFit/>
          </a:bodyPr>
          <a:lstStyle/>
          <a:p>
            <a:pPr defTabSz="914400">
              <a:defRPr/>
            </a:pPr>
            <a:r>
              <a:rPr lang="nl-BE" sz="2500" dirty="0">
                <a:solidFill>
                  <a:prstClr val="black"/>
                </a:solidFill>
                <a:latin typeface="Gotham Rounded Book" pitchFamily="50" charset="0"/>
                <a:ea typeface="+mn-ea"/>
                <a:cs typeface="Arial" pitchFamily="34" charset="0"/>
              </a:rPr>
              <a:t>Karin wordt 25 jaar </a:t>
            </a:r>
            <a:r>
              <a:rPr lang="nl-BE" sz="2500" dirty="0" smtClean="0">
                <a:solidFill>
                  <a:prstClr val="black"/>
                </a:solidFill>
                <a:latin typeface="Gotham Rounded Book" pitchFamily="50" charset="0"/>
                <a:ea typeface="+mn-ea"/>
                <a:cs typeface="Arial" pitchFamily="34" charset="0"/>
              </a:rPr>
              <a:t>01/04/2017</a:t>
            </a:r>
            <a:endParaRPr lang="nl-BE" sz="2500" dirty="0">
              <a:solidFill>
                <a:prstClr val="black"/>
              </a:solidFill>
              <a:latin typeface="Gotham Rounded Book" pitchFamily="50" charset="0"/>
              <a:ea typeface="+mn-ea"/>
              <a:cs typeface="Arial" pitchFamily="34" charset="0"/>
            </a:endParaRPr>
          </a:p>
          <a:p>
            <a:pPr defTabSz="914400">
              <a:defRPr/>
            </a:pPr>
            <a:r>
              <a:rPr lang="nl-BE" sz="2500" dirty="0">
                <a:solidFill>
                  <a:prstClr val="black"/>
                </a:solidFill>
                <a:latin typeface="Gotham Rounded Book" pitchFamily="50" charset="0"/>
                <a:ea typeface="+mn-ea"/>
                <a:cs typeface="Arial" pitchFamily="34" charset="0"/>
              </a:rPr>
              <a:t>Karin wordt 25 jaar 17/11/2017</a:t>
            </a:r>
          </a:p>
          <a:p>
            <a:pPr defTabSz="914400">
              <a:defRPr/>
            </a:pPr>
            <a:endParaRPr lang="nl-BE" sz="2500" dirty="0">
              <a:solidFill>
                <a:prstClr val="black"/>
              </a:solidFill>
              <a:latin typeface="Gotham Rounded Book" pitchFamily="50" charset="0"/>
              <a:ea typeface="+mn-ea"/>
              <a:cs typeface="Arial" pitchFamily="34" charset="0"/>
            </a:endParaRPr>
          </a:p>
          <a:p>
            <a:pPr marL="342900" indent="-342900" defTabSz="914400">
              <a:buFontTx/>
              <a:buChar char="-"/>
              <a:defRPr/>
            </a:pPr>
            <a:r>
              <a:rPr lang="nl-BE" sz="2500" dirty="0" smtClean="0">
                <a:solidFill>
                  <a:prstClr val="black"/>
                </a:solidFill>
                <a:latin typeface="Gotham Rounded Book" pitchFamily="50" charset="0"/>
                <a:ea typeface="+mn-ea"/>
                <a:cs typeface="Arial" pitchFamily="34" charset="0"/>
              </a:rPr>
              <a:t>Hoofdberoep</a:t>
            </a:r>
          </a:p>
          <a:p>
            <a:pPr defTabSz="914400" fontAlgn="auto">
              <a:spcBef>
                <a:spcPts val="0"/>
              </a:spcBef>
              <a:spcAft>
                <a:spcPts val="0"/>
              </a:spcAft>
            </a:pPr>
            <a:r>
              <a:rPr lang="nl-BE" altLang="nl-BE" dirty="0" err="1">
                <a:solidFill>
                  <a:prstClr val="black"/>
                </a:solidFill>
                <a:latin typeface="Calibri"/>
                <a:ea typeface="+mn-ea"/>
              </a:rPr>
              <a:t>Vb</a:t>
            </a:r>
            <a:r>
              <a:rPr lang="nl-BE" altLang="nl-BE" dirty="0">
                <a:solidFill>
                  <a:prstClr val="black"/>
                </a:solidFill>
                <a:latin typeface="Calibri"/>
                <a:ea typeface="+mn-ea"/>
              </a:rPr>
              <a:t>,  Karin haar NBJ van 2017 = 5000 euro   ze wordt 1/4/2017  25 jaar</a:t>
            </a:r>
          </a:p>
          <a:p>
            <a:pPr defTabSz="914400" fontAlgn="auto">
              <a:spcBef>
                <a:spcPts val="0"/>
              </a:spcBef>
              <a:spcAft>
                <a:spcPts val="0"/>
              </a:spcAft>
            </a:pPr>
            <a:r>
              <a:rPr lang="nl-BE" altLang="nl-BE" dirty="0">
                <a:solidFill>
                  <a:prstClr val="black"/>
                </a:solidFill>
                <a:latin typeface="Calibri"/>
                <a:ea typeface="+mn-ea"/>
              </a:rPr>
              <a:t>Kwartaal 1,2 en 3 blijft ze aangesloten als student ondernemer met vrijstelling van bijdragen </a:t>
            </a:r>
          </a:p>
          <a:p>
            <a:pPr defTabSz="914400" fontAlgn="auto">
              <a:spcBef>
                <a:spcPts val="0"/>
              </a:spcBef>
              <a:spcAft>
                <a:spcPts val="0"/>
              </a:spcAft>
            </a:pPr>
            <a:r>
              <a:rPr lang="nl-BE" altLang="nl-BE" dirty="0">
                <a:solidFill>
                  <a:prstClr val="black"/>
                </a:solidFill>
                <a:latin typeface="Calibri"/>
                <a:ea typeface="+mn-ea"/>
              </a:rPr>
              <a:t>Kwartaal 4 schakelt ze om naar hoofdberoep, hier dient ze de minimum in hoofdberoep te betalen</a:t>
            </a:r>
          </a:p>
          <a:p>
            <a:pPr defTabSz="914400" fontAlgn="auto">
              <a:spcBef>
                <a:spcPts val="0"/>
              </a:spcBef>
              <a:spcAft>
                <a:spcPts val="0"/>
              </a:spcAft>
            </a:pPr>
            <a:endParaRPr lang="nl-BE" altLang="nl-BE" dirty="0">
              <a:solidFill>
                <a:prstClr val="black"/>
              </a:solidFill>
              <a:latin typeface="Calibri"/>
              <a:ea typeface="+mn-ea"/>
            </a:endParaRPr>
          </a:p>
        </p:txBody>
      </p:sp>
    </p:spTree>
    <p:extLst>
      <p:ext uri="{BB962C8B-B14F-4D97-AF65-F5344CB8AC3E}">
        <p14:creationId xmlns:p14="http://schemas.microsoft.com/office/powerpoint/2010/main" val="29909318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0800000" flipV="1">
            <a:off x="755576" y="116632"/>
            <a:ext cx="7702624" cy="864096"/>
          </a:xfrm>
        </p:spPr>
        <p:txBody>
          <a:bodyPr/>
          <a:lstStyle/>
          <a:p>
            <a:r>
              <a:rPr lang="nl-BE" kern="0" dirty="0" smtClean="0"/>
              <a:t>           en Kinderbijslag… ??</a:t>
            </a:r>
            <a:endParaRPr lang="nl-BE" dirty="0"/>
          </a:p>
        </p:txBody>
      </p:sp>
      <p:pic>
        <p:nvPicPr>
          <p:cNvPr id="5" name="Picture 6" descr="Xerius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925" y="6245225"/>
            <a:ext cx="16621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4"/>
          <a:srcRect/>
          <a:stretch>
            <a:fillRect/>
          </a:stretch>
        </p:blipFill>
        <p:spPr bwMode="auto">
          <a:xfrm>
            <a:off x="0" y="0"/>
            <a:ext cx="2520950" cy="2265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Afbeelding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502" y="2808514"/>
            <a:ext cx="7618573" cy="2575764"/>
          </a:xfrm>
          <a:prstGeom prst="rect">
            <a:avLst/>
          </a:prstGeom>
        </p:spPr>
      </p:pic>
    </p:spTree>
    <p:extLst>
      <p:ext uri="{BB962C8B-B14F-4D97-AF65-F5344CB8AC3E}">
        <p14:creationId xmlns:p14="http://schemas.microsoft.com/office/powerpoint/2010/main" val="25793486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83568" y="1002082"/>
            <a:ext cx="8136904" cy="4636718"/>
          </a:xfrm>
        </p:spPr>
        <p:txBody>
          <a:bodyPr>
            <a:normAutofit/>
          </a:bodyPr>
          <a:lstStyle/>
          <a:p>
            <a:pPr marL="571500" lvl="0" indent="-571500" algn="l" fontAlgn="base">
              <a:spcBef>
                <a:spcPct val="0"/>
              </a:spcBef>
              <a:spcAft>
                <a:spcPct val="0"/>
              </a:spcAft>
              <a:buFont typeface="Arial" panose="020B0604020202020204" pitchFamily="34" charset="0"/>
              <a:buChar char="•"/>
            </a:pPr>
            <a:r>
              <a:rPr lang="nl-BE" altLang="nl-BE" sz="3600" dirty="0" smtClean="0">
                <a:solidFill>
                  <a:srgbClr val="000000"/>
                </a:solidFill>
                <a:latin typeface="Gotham Rounded Bold" pitchFamily="50" charset="0"/>
                <a:cs typeface="Arial" pitchFamily="34" charset="0"/>
              </a:rPr>
              <a:t>Interessante links :  blog</a:t>
            </a:r>
          </a:p>
          <a:p>
            <a:pPr marL="571500" lvl="0" indent="-571500" algn="l" fontAlgn="base">
              <a:spcBef>
                <a:spcPct val="0"/>
              </a:spcBef>
              <a:spcAft>
                <a:spcPct val="0"/>
              </a:spcAft>
              <a:buFont typeface="Arial" panose="020B0604020202020204" pitchFamily="34" charset="0"/>
              <a:buChar char="•"/>
            </a:pPr>
            <a:endParaRPr lang="nl-BE" altLang="nl-BE" sz="3600" dirty="0" smtClean="0">
              <a:solidFill>
                <a:srgbClr val="000000"/>
              </a:solidFill>
              <a:latin typeface="Gotham Rounded Bold" pitchFamily="50" charset="0"/>
              <a:cs typeface="Arial" pitchFamily="34" charset="0"/>
            </a:endParaRPr>
          </a:p>
          <a:p>
            <a:pPr marL="342900" indent="-342900" algn="l" fontAlgn="base">
              <a:spcBef>
                <a:spcPct val="0"/>
              </a:spcBef>
              <a:spcAft>
                <a:spcPct val="0"/>
              </a:spcAft>
              <a:buFont typeface="Arial" panose="020B0604020202020204" pitchFamily="34" charset="0"/>
              <a:buChar char="•"/>
            </a:pPr>
            <a:r>
              <a:rPr lang="nl-BE" sz="2200" u="sng" dirty="0">
                <a:hlinkClick r:id="rId2"/>
              </a:rPr>
              <a:t>http://</a:t>
            </a:r>
            <a:r>
              <a:rPr lang="nl-BE" sz="2200" u="sng" dirty="0" smtClean="0">
                <a:hlinkClick r:id="rId2"/>
              </a:rPr>
              <a:t>www.xerius.be/blog/studeren-en-ondernemen-perfect-haalbaar-als-student-zelfstandige</a:t>
            </a:r>
            <a:endParaRPr lang="nl-BE" sz="2200" u="sng" dirty="0" smtClean="0"/>
          </a:p>
          <a:p>
            <a:pPr marL="342900" indent="-342900" algn="l" fontAlgn="base">
              <a:spcBef>
                <a:spcPct val="0"/>
              </a:spcBef>
              <a:spcAft>
                <a:spcPct val="0"/>
              </a:spcAft>
              <a:buFont typeface="Arial" panose="020B0604020202020204" pitchFamily="34" charset="0"/>
              <a:buChar char="•"/>
            </a:pPr>
            <a:endParaRPr lang="nl-BE" sz="2200" dirty="0"/>
          </a:p>
          <a:p>
            <a:pPr marL="342900" indent="-342900" algn="l" fontAlgn="base">
              <a:spcBef>
                <a:spcPct val="0"/>
              </a:spcBef>
              <a:spcAft>
                <a:spcPct val="0"/>
              </a:spcAft>
              <a:buFont typeface="Arial" panose="020B0604020202020204" pitchFamily="34" charset="0"/>
              <a:buChar char="•"/>
            </a:pPr>
            <a:r>
              <a:rPr lang="nl-BE" sz="2200" u="sng" dirty="0">
                <a:hlinkClick r:id="rId3"/>
              </a:rPr>
              <a:t>http://</a:t>
            </a:r>
            <a:r>
              <a:rPr lang="nl-BE" sz="2200" u="sng" dirty="0" smtClean="0">
                <a:hlinkClick r:id="rId3"/>
              </a:rPr>
              <a:t>blog.xerius.be/boekhouders/het-statuut-student-zelfstandige-zo-leg-je-het-haarfijn-uit</a:t>
            </a:r>
            <a:endParaRPr lang="nl-BE" sz="2200" u="sng" dirty="0" smtClean="0"/>
          </a:p>
          <a:p>
            <a:pPr marL="342900" indent="-342900" algn="l" fontAlgn="base">
              <a:spcBef>
                <a:spcPct val="0"/>
              </a:spcBef>
              <a:spcAft>
                <a:spcPct val="0"/>
              </a:spcAft>
              <a:buFont typeface="Arial" panose="020B0604020202020204" pitchFamily="34" charset="0"/>
              <a:buChar char="•"/>
            </a:pPr>
            <a:endParaRPr lang="nl-BE" sz="2200" u="sng" dirty="0" smtClean="0"/>
          </a:p>
          <a:p>
            <a:pPr marL="342900" indent="-342900" algn="l" fontAlgn="base">
              <a:spcBef>
                <a:spcPct val="0"/>
              </a:spcBef>
              <a:spcAft>
                <a:spcPct val="0"/>
              </a:spcAft>
              <a:buFont typeface="Arial" panose="020B0604020202020204" pitchFamily="34" charset="0"/>
              <a:buChar char="•"/>
            </a:pPr>
            <a:r>
              <a:rPr lang="nl-BE" sz="2200" u="sng" dirty="0">
                <a:hlinkClick r:id="rId4"/>
              </a:rPr>
              <a:t>http://blog.xerius.be/boekhouders/de-student-zelfstandige-wat-met-zijn-belastingen</a:t>
            </a:r>
            <a:endParaRPr lang="nl-BE" sz="2200" dirty="0"/>
          </a:p>
          <a:p>
            <a:pPr marL="571500" indent="-571500" algn="l" fontAlgn="base">
              <a:spcBef>
                <a:spcPct val="0"/>
              </a:spcBef>
              <a:spcAft>
                <a:spcPct val="0"/>
              </a:spcAft>
              <a:buFont typeface="Arial" panose="020B0604020202020204" pitchFamily="34" charset="0"/>
              <a:buChar char="•"/>
            </a:pPr>
            <a:endParaRPr lang="nl-BE" sz="3600" dirty="0"/>
          </a:p>
          <a:p>
            <a:pPr marL="571500" lvl="0" indent="-571500" algn="l" fontAlgn="base">
              <a:spcBef>
                <a:spcPct val="0"/>
              </a:spcBef>
              <a:spcAft>
                <a:spcPct val="0"/>
              </a:spcAft>
              <a:buFont typeface="Arial" panose="020B0604020202020204" pitchFamily="34" charset="0"/>
              <a:buChar char="•"/>
            </a:pPr>
            <a:endParaRPr lang="nl-BE" altLang="nl-BE" sz="3600" dirty="0" smtClean="0">
              <a:solidFill>
                <a:srgbClr val="000000"/>
              </a:solidFill>
              <a:latin typeface="Gotham Rounded Bold" pitchFamily="50" charset="0"/>
              <a:cs typeface="Arial" pitchFamily="34" charset="0"/>
            </a:endParaRPr>
          </a:p>
          <a:p>
            <a:pPr marL="457200" indent="-457200">
              <a:buFont typeface="Arial" panose="020B0604020202020204" pitchFamily="34" charset="0"/>
              <a:buChar char="•"/>
            </a:pPr>
            <a:endParaRPr lang="nl-BE" dirty="0"/>
          </a:p>
        </p:txBody>
      </p:sp>
      <p:pic>
        <p:nvPicPr>
          <p:cNvPr id="5" name="Picture 6" descr="Xerius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9925" y="6245225"/>
            <a:ext cx="16621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36376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83568" y="1002082"/>
            <a:ext cx="8136904" cy="4636718"/>
          </a:xfrm>
        </p:spPr>
        <p:txBody>
          <a:bodyPr>
            <a:normAutofit/>
          </a:bodyPr>
          <a:lstStyle/>
          <a:p>
            <a:pPr algn="l" fontAlgn="base">
              <a:spcBef>
                <a:spcPct val="0"/>
              </a:spcBef>
              <a:spcAft>
                <a:spcPct val="0"/>
              </a:spcAft>
            </a:pPr>
            <a:endParaRPr lang="nl-BE" sz="3600" dirty="0"/>
          </a:p>
          <a:p>
            <a:pPr marL="571500" lvl="0" indent="-571500" algn="l" fontAlgn="base">
              <a:spcBef>
                <a:spcPct val="0"/>
              </a:spcBef>
              <a:spcAft>
                <a:spcPct val="0"/>
              </a:spcAft>
              <a:buFont typeface="Arial" panose="020B0604020202020204" pitchFamily="34" charset="0"/>
              <a:buChar char="•"/>
            </a:pPr>
            <a:endParaRPr lang="nl-BE" altLang="nl-BE" sz="3600" dirty="0" smtClean="0">
              <a:solidFill>
                <a:srgbClr val="000000"/>
              </a:solidFill>
              <a:latin typeface="Gotham Rounded Bold" pitchFamily="50" charset="0"/>
              <a:cs typeface="Arial" pitchFamily="34" charset="0"/>
            </a:endParaRPr>
          </a:p>
          <a:p>
            <a:pPr marL="457200" indent="-457200">
              <a:buFont typeface="Arial" panose="020B0604020202020204" pitchFamily="34" charset="0"/>
              <a:buChar char="•"/>
            </a:pPr>
            <a:endParaRPr lang="nl-BE" dirty="0"/>
          </a:p>
        </p:txBody>
      </p:sp>
      <p:pic>
        <p:nvPicPr>
          <p:cNvPr id="5" name="Picture 6" descr="Xeriu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9925" y="6245225"/>
            <a:ext cx="16621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23" y="765579"/>
            <a:ext cx="8908553" cy="5326842"/>
          </a:xfrm>
          <a:prstGeom prst="rect">
            <a:avLst/>
          </a:prstGeom>
        </p:spPr>
      </p:pic>
    </p:spTree>
    <p:extLst>
      <p:ext uri="{BB962C8B-B14F-4D97-AF65-F5344CB8AC3E}">
        <p14:creationId xmlns:p14="http://schemas.microsoft.com/office/powerpoint/2010/main" val="29502169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Contacteer ons</a:t>
            </a:r>
            <a:endParaRPr lang="nl-BE" dirty="0"/>
          </a:p>
        </p:txBody>
      </p:sp>
      <p:sp>
        <p:nvSpPr>
          <p:cNvPr id="3" name="Tijdelijke aanduiding voor inhoud 2"/>
          <p:cNvSpPr>
            <a:spLocks noGrp="1"/>
          </p:cNvSpPr>
          <p:nvPr>
            <p:ph sz="quarter" idx="4"/>
          </p:nvPr>
        </p:nvSpPr>
        <p:spPr>
          <a:xfrm>
            <a:off x="369136" y="1277112"/>
            <a:ext cx="8357971" cy="2757678"/>
          </a:xfrm>
        </p:spPr>
        <p:txBody>
          <a:bodyPr/>
          <a:lstStyle/>
          <a:p>
            <a:pPr marL="0" indent="0">
              <a:buNone/>
            </a:pPr>
            <a:r>
              <a:rPr lang="nl-BE" dirty="0" smtClean="0"/>
              <a:t>							</a:t>
            </a:r>
            <a:endParaRPr lang="nl-BE" sz="2000" dirty="0" smtClean="0">
              <a:solidFill>
                <a:schemeClr val="accent5">
                  <a:lumMod val="75000"/>
                </a:schemeClr>
              </a:solidFill>
            </a:endParaRPr>
          </a:p>
          <a:p>
            <a:pPr marL="0" indent="0">
              <a:buNone/>
            </a:pPr>
            <a:r>
              <a:rPr lang="nl-BE" sz="2000" dirty="0" smtClean="0">
                <a:solidFill>
                  <a:schemeClr val="accent5">
                    <a:lumMod val="75000"/>
                  </a:schemeClr>
                </a:solidFill>
              </a:rPr>
              <a:t>								</a:t>
            </a:r>
            <a:r>
              <a:rPr lang="nl-BE" sz="2000" b="1" dirty="0">
                <a:solidFill>
                  <a:schemeClr val="accent5">
                    <a:lumMod val="75000"/>
                  </a:schemeClr>
                </a:solidFill>
              </a:rPr>
              <a:t>G</a:t>
            </a:r>
            <a:r>
              <a:rPr lang="nl-BE" sz="2000" b="1" dirty="0" smtClean="0">
                <a:solidFill>
                  <a:schemeClr val="accent5">
                    <a:lumMod val="75000"/>
                  </a:schemeClr>
                </a:solidFill>
              </a:rPr>
              <a:t>ert Boets</a:t>
            </a:r>
          </a:p>
          <a:p>
            <a:pPr marL="0" indent="0">
              <a:buNone/>
            </a:pPr>
            <a:r>
              <a:rPr lang="nl-BE" sz="2000" dirty="0">
                <a:solidFill>
                  <a:schemeClr val="accent5">
                    <a:lumMod val="75000"/>
                  </a:schemeClr>
                </a:solidFill>
              </a:rPr>
              <a:t>	</a:t>
            </a:r>
            <a:r>
              <a:rPr lang="nl-BE" sz="2000" dirty="0" smtClean="0">
                <a:solidFill>
                  <a:schemeClr val="accent5">
                    <a:lumMod val="75000"/>
                  </a:schemeClr>
                </a:solidFill>
              </a:rPr>
              <a:t>							Account Manager Xerius</a:t>
            </a:r>
          </a:p>
          <a:p>
            <a:pPr marL="0" indent="0">
              <a:buNone/>
            </a:pPr>
            <a:r>
              <a:rPr lang="nl-BE" sz="2000" dirty="0" smtClean="0">
                <a:solidFill>
                  <a:schemeClr val="accent5">
                    <a:lumMod val="75000"/>
                  </a:schemeClr>
                </a:solidFill>
              </a:rPr>
              <a:t>Ilgatlaan 19, 3500 Hasselt		</a:t>
            </a:r>
            <a:r>
              <a:rPr lang="nl-BE" sz="2000" u="sng" dirty="0" smtClean="0">
                <a:solidFill>
                  <a:srgbClr val="0070C0"/>
                </a:solidFill>
              </a:rPr>
              <a:t>gert</a:t>
            </a:r>
            <a:r>
              <a:rPr lang="nl-BE" sz="2000" u="sng" dirty="0" smtClean="0">
                <a:solidFill>
                  <a:schemeClr val="accent5">
                    <a:lumMod val="75000"/>
                  </a:schemeClr>
                </a:solidFill>
                <a:hlinkClick r:id="rId2"/>
              </a:rPr>
              <a:t>.boets@xerius.be</a:t>
            </a:r>
            <a:endParaRPr lang="nl-BE" sz="2000" u="sng" dirty="0" smtClean="0">
              <a:solidFill>
                <a:schemeClr val="accent5">
                  <a:lumMod val="75000"/>
                </a:schemeClr>
              </a:solidFill>
            </a:endParaRPr>
          </a:p>
          <a:p>
            <a:pPr marL="0" indent="0">
              <a:buNone/>
            </a:pPr>
            <a:r>
              <a:rPr lang="nl-BE" sz="2000" dirty="0">
                <a:solidFill>
                  <a:schemeClr val="accent5">
                    <a:lumMod val="75000"/>
                  </a:schemeClr>
                </a:solidFill>
              </a:rPr>
              <a:t>	</a:t>
            </a:r>
            <a:r>
              <a:rPr lang="nl-BE" sz="2000" dirty="0" smtClean="0">
                <a:solidFill>
                  <a:schemeClr val="accent5">
                    <a:lumMod val="75000"/>
                  </a:schemeClr>
                </a:solidFill>
              </a:rPr>
              <a:t>							0479/985634</a:t>
            </a:r>
          </a:p>
          <a:p>
            <a:pPr marL="0" indent="0">
              <a:buNone/>
            </a:pPr>
            <a:r>
              <a:rPr lang="nl-BE" sz="2000" dirty="0">
                <a:solidFill>
                  <a:schemeClr val="accent5">
                    <a:lumMod val="75000"/>
                  </a:schemeClr>
                </a:solidFill>
              </a:rPr>
              <a:t>								https://</a:t>
            </a:r>
            <a:r>
              <a:rPr lang="nl-BE" sz="2000" dirty="0" smtClean="0">
                <a:solidFill>
                  <a:schemeClr val="accent5">
                    <a:lumMod val="75000"/>
                  </a:schemeClr>
                </a:solidFill>
              </a:rPr>
              <a:t>www.linkedin.com/in/gertboets</a:t>
            </a:r>
          </a:p>
          <a:p>
            <a:pPr marL="0" indent="0">
              <a:buNone/>
            </a:pPr>
            <a:r>
              <a:rPr lang="nl-BE" dirty="0">
                <a:solidFill>
                  <a:schemeClr val="accent5">
                    <a:lumMod val="75000"/>
                  </a:schemeClr>
                </a:solidFill>
              </a:rPr>
              <a:t>	</a:t>
            </a:r>
            <a:r>
              <a:rPr lang="nl-BE" dirty="0" smtClean="0">
                <a:solidFill>
                  <a:schemeClr val="accent5">
                    <a:lumMod val="75000"/>
                  </a:schemeClr>
                </a:solidFill>
              </a:rPr>
              <a:t>							</a:t>
            </a:r>
          </a:p>
        </p:txBody>
      </p:sp>
      <p:pic>
        <p:nvPicPr>
          <p:cNvPr id="5"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877" y="1591097"/>
            <a:ext cx="2995612"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p:cNvSpPr txBox="1"/>
          <p:nvPr/>
        </p:nvSpPr>
        <p:spPr>
          <a:xfrm>
            <a:off x="542925" y="4885151"/>
            <a:ext cx="8010394" cy="461665"/>
          </a:xfrm>
          <a:prstGeom prst="rect">
            <a:avLst/>
          </a:prstGeom>
          <a:noFill/>
        </p:spPr>
        <p:txBody>
          <a:bodyPr wrap="square" rtlCol="0">
            <a:spAutoFit/>
          </a:bodyPr>
          <a:lstStyle/>
          <a:p>
            <a:r>
              <a:rPr lang="nl-BE" sz="2400" dirty="0" err="1" smtClean="0">
                <a:solidFill>
                  <a:schemeClr val="accent5">
                    <a:lumMod val="75000"/>
                  </a:schemeClr>
                </a:solidFill>
              </a:rPr>
              <a:t>Interleuvenlaan</a:t>
            </a:r>
            <a:r>
              <a:rPr lang="nl-BE" sz="2400" dirty="0" smtClean="0">
                <a:solidFill>
                  <a:schemeClr val="accent5">
                    <a:lumMod val="75000"/>
                  </a:schemeClr>
                </a:solidFill>
              </a:rPr>
              <a:t> 10 , 3001 </a:t>
            </a:r>
            <a:r>
              <a:rPr lang="nl-BE" sz="2400" dirty="0" err="1" smtClean="0">
                <a:solidFill>
                  <a:schemeClr val="accent5">
                    <a:lumMod val="75000"/>
                  </a:schemeClr>
                </a:solidFill>
              </a:rPr>
              <a:t>leuven</a:t>
            </a:r>
            <a:endParaRPr lang="nl-BE" sz="2400" dirty="0">
              <a:solidFill>
                <a:schemeClr val="accent5">
                  <a:lumMod val="75000"/>
                </a:schemeClr>
              </a:solidFill>
            </a:endParaRPr>
          </a:p>
        </p:txBody>
      </p:sp>
      <p:pic>
        <p:nvPicPr>
          <p:cNvPr id="1026" name="Picture 2" descr="Kaart van Xerius Sociaal Verzekeringsfon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 y="1538708"/>
            <a:ext cx="379476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3470" y="4034790"/>
            <a:ext cx="3649849" cy="2423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539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488515"/>
            <a:ext cx="6344433" cy="492560"/>
          </a:xfrm>
        </p:spPr>
        <p:txBody>
          <a:bodyPr>
            <a:normAutofit/>
          </a:bodyPr>
          <a:lstStyle/>
          <a:p>
            <a:pPr algn="l"/>
            <a:r>
              <a:rPr lang="nl-BE" sz="2400" b="0" dirty="0" smtClean="0">
                <a:solidFill>
                  <a:schemeClr val="accent5"/>
                </a:solidFill>
              </a:rPr>
              <a:t>Ondernemingsloket : controle</a:t>
            </a:r>
            <a:endParaRPr lang="nl-BE" sz="2400" b="0" dirty="0">
              <a:solidFill>
                <a:schemeClr val="accent5"/>
              </a:solidFill>
            </a:endParaRPr>
          </a:p>
        </p:txBody>
      </p:sp>
      <p:sp>
        <p:nvSpPr>
          <p:cNvPr id="11" name="Tijdelijke aanduiding voor inhoud 10"/>
          <p:cNvSpPr>
            <a:spLocks noGrp="1"/>
          </p:cNvSpPr>
          <p:nvPr>
            <p:ph idx="1"/>
          </p:nvPr>
        </p:nvSpPr>
        <p:spPr>
          <a:xfrm>
            <a:off x="457200" y="1365337"/>
            <a:ext cx="8229600" cy="4760826"/>
          </a:xfrm>
        </p:spPr>
        <p:txBody>
          <a:bodyPr>
            <a:normAutofit/>
          </a:bodyPr>
          <a:lstStyle/>
          <a:p>
            <a:pPr marL="0" indent="0">
              <a:buFontTx/>
              <a:buNone/>
              <a:defRPr/>
            </a:pPr>
            <a:r>
              <a:rPr lang="nl-BE" sz="2400" dirty="0" smtClean="0">
                <a:solidFill>
                  <a:schemeClr val="tx1">
                    <a:lumMod val="65000"/>
                    <a:lumOff val="35000"/>
                  </a:schemeClr>
                </a:solidFill>
                <a:cs typeface="Calibri" pitchFamily="34" charset="0"/>
              </a:rPr>
              <a:t>Controleren </a:t>
            </a:r>
            <a:r>
              <a:rPr lang="nl-BE" sz="2400" dirty="0">
                <a:solidFill>
                  <a:schemeClr val="tx1">
                    <a:lumMod val="65000"/>
                    <a:lumOff val="35000"/>
                  </a:schemeClr>
                </a:solidFill>
                <a:cs typeface="Calibri" pitchFamily="34" charset="0"/>
              </a:rPr>
              <a:t>van de </a:t>
            </a:r>
            <a:r>
              <a:rPr lang="nl-BE" sz="2400" dirty="0" smtClean="0">
                <a:solidFill>
                  <a:schemeClr val="tx1">
                    <a:lumMod val="65000"/>
                    <a:lumOff val="35000"/>
                  </a:schemeClr>
                </a:solidFill>
                <a:cs typeface="Calibri" pitchFamily="34" charset="0"/>
              </a:rPr>
              <a:t>ondernemersvaardigheden</a:t>
            </a:r>
          </a:p>
          <a:p>
            <a:pPr marL="0" indent="0">
              <a:buFontTx/>
              <a:buNone/>
              <a:defRPr/>
            </a:pPr>
            <a:endParaRPr lang="nl-BE" sz="2400" dirty="0">
              <a:solidFill>
                <a:schemeClr val="tx1">
                  <a:lumMod val="65000"/>
                  <a:lumOff val="35000"/>
                </a:schemeClr>
              </a:solidFill>
              <a:cs typeface="Calibri" pitchFamily="34" charset="0"/>
            </a:endParaRPr>
          </a:p>
          <a:p>
            <a:pPr lvl="1">
              <a:defRPr/>
            </a:pPr>
            <a:r>
              <a:rPr lang="nl-BE" sz="2000" dirty="0">
                <a:solidFill>
                  <a:schemeClr val="tx1">
                    <a:lumMod val="65000"/>
                    <a:lumOff val="35000"/>
                  </a:schemeClr>
                </a:solidFill>
                <a:cs typeface="Calibri" pitchFamily="34" charset="0"/>
              </a:rPr>
              <a:t>Basiskennis van het bedrijfsbeheer (BAS)</a:t>
            </a:r>
          </a:p>
          <a:p>
            <a:pPr lvl="1">
              <a:defRPr/>
            </a:pPr>
            <a:r>
              <a:rPr lang="nl-BE" sz="2000" dirty="0">
                <a:solidFill>
                  <a:schemeClr val="tx1">
                    <a:lumMod val="65000"/>
                    <a:lumOff val="35000"/>
                  </a:schemeClr>
                </a:solidFill>
                <a:cs typeface="Calibri" pitchFamily="34" charset="0"/>
              </a:rPr>
              <a:t>Eventueel beroepskennis (BK)</a:t>
            </a:r>
          </a:p>
          <a:p>
            <a:pPr marL="457200" lvl="1" indent="0">
              <a:buFontTx/>
              <a:buNone/>
              <a:defRPr/>
            </a:pPr>
            <a:r>
              <a:rPr lang="nl-BE" sz="2000" dirty="0">
                <a:solidFill>
                  <a:schemeClr val="tx1">
                    <a:lumMod val="65000"/>
                    <a:lumOff val="35000"/>
                  </a:schemeClr>
                </a:solidFill>
                <a:cs typeface="Calibri" pitchFamily="34" charset="0"/>
              </a:rPr>
              <a:t>	gereglementeerde beroepen</a:t>
            </a:r>
          </a:p>
          <a:p>
            <a:pPr marL="0" indent="0">
              <a:buNone/>
              <a:defRPr/>
            </a:pPr>
            <a:endParaRPr lang="nl-BE" dirty="0">
              <a:solidFill>
                <a:schemeClr val="tx1">
                  <a:lumMod val="65000"/>
                  <a:lumOff val="35000"/>
                </a:schemeClr>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702050"/>
            <a:ext cx="1655763"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5434013"/>
            <a:ext cx="2209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fbeelding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6650" y="3963352"/>
            <a:ext cx="2335066" cy="1553880"/>
          </a:xfrm>
          <a:prstGeom prst="rect">
            <a:avLst/>
          </a:prstGeom>
        </p:spPr>
      </p:pic>
      <p:pic>
        <p:nvPicPr>
          <p:cNvPr id="3074" name="Picture 2" descr="\\xerius.dika.be\data\xer\HELSENJO\Pictures\autotechniek.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4490070"/>
            <a:ext cx="2961708" cy="1970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5674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38149" y="2925805"/>
            <a:ext cx="4622365" cy="2862322"/>
          </a:xfrm>
          <a:prstGeom prst="rect">
            <a:avLst/>
          </a:prstGeom>
          <a:noFill/>
        </p:spPr>
        <p:txBody>
          <a:bodyPr wrap="square" rtlCol="0">
            <a:spAutoFit/>
          </a:bodyPr>
          <a:lstStyle/>
          <a:p>
            <a:r>
              <a:rPr lang="nl-BE" sz="3600" dirty="0" smtClean="0">
                <a:solidFill>
                  <a:srgbClr val="4BACC6">
                    <a:lumMod val="75000"/>
                  </a:srgbClr>
                </a:solidFill>
                <a:latin typeface="Arial" panose="020B0604020202020204" pitchFamily="34" charset="0"/>
                <a:cs typeface="Arial" panose="020B0604020202020204" pitchFamily="34" charset="0"/>
              </a:rPr>
              <a:t>Veel succes </a:t>
            </a:r>
          </a:p>
          <a:p>
            <a:r>
              <a:rPr lang="nl-BE" sz="3600" dirty="0" smtClean="0">
                <a:solidFill>
                  <a:srgbClr val="4BACC6">
                    <a:lumMod val="75000"/>
                  </a:srgbClr>
                </a:solidFill>
                <a:latin typeface="Arial" panose="020B0604020202020204" pitchFamily="34" charset="0"/>
                <a:cs typeface="Arial" panose="020B0604020202020204" pitchFamily="34" charset="0"/>
              </a:rPr>
              <a:t>en ondernemerszin  !!</a:t>
            </a:r>
          </a:p>
          <a:p>
            <a:endParaRPr lang="nl-BE" sz="3600" dirty="0">
              <a:solidFill>
                <a:prstClr val="black"/>
              </a:solidFill>
              <a:latin typeface="Arial" panose="020B0604020202020204" pitchFamily="34" charset="0"/>
              <a:cs typeface="Arial" panose="020B0604020202020204" pitchFamily="34" charset="0"/>
            </a:endParaRPr>
          </a:p>
          <a:p>
            <a:endParaRPr lang="nl-BE" dirty="0" smtClean="0">
              <a:solidFill>
                <a:prstClr val="black"/>
              </a:solidFill>
            </a:endParaRPr>
          </a:p>
          <a:p>
            <a:endParaRPr lang="nl-BE" dirty="0">
              <a:solidFill>
                <a:prstClr val="black"/>
              </a:solidFill>
            </a:endParaRPr>
          </a:p>
          <a:p>
            <a:endParaRPr lang="nl-BE" dirty="0" smtClean="0">
              <a:solidFill>
                <a:prstClr val="black"/>
              </a:solidFill>
            </a:endParaRPr>
          </a:p>
          <a:p>
            <a:endParaRPr lang="nl-BE" dirty="0">
              <a:solidFill>
                <a:prstClr val="black"/>
              </a:solidFill>
            </a:endParaRPr>
          </a:p>
        </p:txBody>
      </p:sp>
    </p:spTree>
    <p:extLst>
      <p:ext uri="{BB962C8B-B14F-4D97-AF65-F5344CB8AC3E}">
        <p14:creationId xmlns:p14="http://schemas.microsoft.com/office/powerpoint/2010/main" val="2169287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450937"/>
            <a:ext cx="6256751" cy="530138"/>
          </a:xfrm>
        </p:spPr>
        <p:txBody>
          <a:bodyPr>
            <a:normAutofit/>
          </a:bodyPr>
          <a:lstStyle/>
          <a:p>
            <a:pPr algn="l"/>
            <a:r>
              <a:rPr lang="nl-BE" sz="2400" b="0" dirty="0" smtClean="0">
                <a:solidFill>
                  <a:schemeClr val="accent5"/>
                </a:solidFill>
              </a:rPr>
              <a:t>Bedrijfsbeheer </a:t>
            </a:r>
            <a:endParaRPr lang="nl-BE" sz="2400" b="0" dirty="0">
              <a:solidFill>
                <a:schemeClr val="accent5"/>
              </a:solidFill>
            </a:endParaRPr>
          </a:p>
        </p:txBody>
      </p:sp>
      <p:sp>
        <p:nvSpPr>
          <p:cNvPr id="11" name="Tijdelijke aanduiding voor inhoud 10"/>
          <p:cNvSpPr>
            <a:spLocks noGrp="1"/>
          </p:cNvSpPr>
          <p:nvPr>
            <p:ph idx="1"/>
          </p:nvPr>
        </p:nvSpPr>
        <p:spPr/>
        <p:txBody>
          <a:bodyPr>
            <a:normAutofit/>
          </a:bodyPr>
          <a:lstStyle/>
          <a:p>
            <a:pPr marL="0" indent="0">
              <a:buFont typeface="Arial" pitchFamily="34" charset="0"/>
              <a:buNone/>
              <a:defRPr/>
            </a:pPr>
            <a:r>
              <a:rPr lang="nl-BE" sz="2000" b="1" dirty="0">
                <a:solidFill>
                  <a:schemeClr val="tx1">
                    <a:lumMod val="65000"/>
                    <a:lumOff val="35000"/>
                  </a:schemeClr>
                </a:solidFill>
              </a:rPr>
              <a:t>Wie ?</a:t>
            </a:r>
          </a:p>
          <a:p>
            <a:pPr marL="0" indent="0">
              <a:buFont typeface="Arial" pitchFamily="34" charset="0"/>
              <a:buNone/>
              <a:defRPr/>
            </a:pPr>
            <a:r>
              <a:rPr lang="nl-BE" sz="2000" dirty="0">
                <a:solidFill>
                  <a:schemeClr val="tx1">
                    <a:lumMod val="65000"/>
                    <a:lumOff val="35000"/>
                  </a:schemeClr>
                </a:solidFill>
              </a:rPr>
              <a:t>Ondernemingshoofd, aangestelde (echtgenote bv), zaakvoerder, afgevaardigd bestuurder</a:t>
            </a:r>
          </a:p>
          <a:p>
            <a:pPr>
              <a:defRPr/>
            </a:pPr>
            <a:endParaRPr lang="nl-BE" sz="2000" dirty="0">
              <a:solidFill>
                <a:schemeClr val="tx1">
                  <a:lumMod val="65000"/>
                  <a:lumOff val="35000"/>
                </a:schemeClr>
              </a:solidFill>
            </a:endParaRPr>
          </a:p>
          <a:p>
            <a:pPr>
              <a:defRPr/>
            </a:pPr>
            <a:r>
              <a:rPr lang="nl-BE" sz="2000" b="1" dirty="0">
                <a:solidFill>
                  <a:schemeClr val="tx1">
                    <a:lumMod val="65000"/>
                    <a:lumOff val="35000"/>
                  </a:schemeClr>
                </a:solidFill>
              </a:rPr>
              <a:t>HOE ? </a:t>
            </a:r>
            <a:r>
              <a:rPr lang="nl-BE" sz="2000" dirty="0">
                <a:solidFill>
                  <a:schemeClr val="tx1">
                    <a:lumMod val="65000"/>
                    <a:lumOff val="35000"/>
                  </a:schemeClr>
                </a:solidFill>
              </a:rPr>
              <a:t>diploma’s :</a:t>
            </a:r>
          </a:p>
          <a:p>
            <a:pPr marL="457200" lvl="1" indent="0">
              <a:lnSpc>
                <a:spcPct val="80000"/>
              </a:lnSpc>
              <a:buNone/>
              <a:defRPr/>
            </a:pPr>
            <a:endParaRPr lang="nl-BE" sz="2000" dirty="0">
              <a:solidFill>
                <a:schemeClr val="tx1">
                  <a:lumMod val="65000"/>
                  <a:lumOff val="35000"/>
                </a:schemeClr>
              </a:solidFill>
            </a:endParaRPr>
          </a:p>
          <a:p>
            <a:pPr marL="457200" lvl="1" indent="0">
              <a:lnSpc>
                <a:spcPct val="80000"/>
              </a:lnSpc>
              <a:buNone/>
              <a:defRPr/>
            </a:pPr>
            <a:r>
              <a:rPr lang="nl-BE" sz="2000" dirty="0">
                <a:solidFill>
                  <a:schemeClr val="tx1">
                    <a:lumMod val="65000"/>
                    <a:lumOff val="35000"/>
                  </a:schemeClr>
                </a:solidFill>
              </a:rPr>
              <a:t>Akten afgeleverd na 30/09/2000</a:t>
            </a:r>
          </a:p>
          <a:p>
            <a:pPr marL="1390650" lvl="2" indent="-533400">
              <a:lnSpc>
                <a:spcPct val="80000"/>
              </a:lnSpc>
              <a:defRPr/>
            </a:pPr>
            <a:r>
              <a:rPr lang="nl-BE" sz="2000" dirty="0">
                <a:solidFill>
                  <a:schemeClr val="tx1">
                    <a:lumMod val="65000"/>
                    <a:lumOff val="35000"/>
                  </a:schemeClr>
                </a:solidFill>
              </a:rPr>
              <a:t>Diploma hoger onderwijs</a:t>
            </a:r>
          </a:p>
          <a:p>
            <a:pPr marL="1390650" lvl="2" indent="-533400">
              <a:lnSpc>
                <a:spcPct val="80000"/>
              </a:lnSpc>
              <a:defRPr/>
            </a:pPr>
            <a:r>
              <a:rPr lang="nl-BE" sz="2000" dirty="0">
                <a:solidFill>
                  <a:schemeClr val="tx1">
                    <a:lumMod val="65000"/>
                    <a:lumOff val="35000"/>
                  </a:schemeClr>
                </a:solidFill>
              </a:rPr>
              <a:t>Getuigschrift basiskennis bedrijfsbeheer</a:t>
            </a:r>
          </a:p>
          <a:p>
            <a:pPr marL="1390650" lvl="2" indent="-533400">
              <a:lnSpc>
                <a:spcPct val="80000"/>
              </a:lnSpc>
              <a:defRPr/>
            </a:pPr>
            <a:r>
              <a:rPr lang="nl-BE" sz="2000" dirty="0">
                <a:solidFill>
                  <a:schemeClr val="tx1">
                    <a:lumMod val="65000"/>
                    <a:lumOff val="35000"/>
                  </a:schemeClr>
                </a:solidFill>
              </a:rPr>
              <a:t>Gelijkwaardig verklaard buitenlands </a:t>
            </a:r>
            <a:r>
              <a:rPr lang="nl-BE" sz="2000" dirty="0" smtClean="0">
                <a:solidFill>
                  <a:schemeClr val="tx1">
                    <a:lumMod val="65000"/>
                    <a:lumOff val="35000"/>
                  </a:schemeClr>
                </a:solidFill>
              </a:rPr>
              <a:t>diploma</a:t>
            </a:r>
            <a:endParaRPr lang="nl-BE" sz="2000" dirty="0">
              <a:solidFill>
                <a:schemeClr val="tx1">
                  <a:lumMod val="65000"/>
                  <a:lumOff val="35000"/>
                </a:schemeClr>
              </a:solidFill>
            </a:endParaRPr>
          </a:p>
          <a:p>
            <a:pPr marL="1390650" lvl="2" indent="-533400">
              <a:lnSpc>
                <a:spcPct val="80000"/>
              </a:lnSpc>
              <a:defRPr/>
            </a:pPr>
            <a:r>
              <a:rPr lang="nl-BE" sz="2000" dirty="0">
                <a:solidFill>
                  <a:schemeClr val="tx1">
                    <a:lumMod val="65000"/>
                    <a:lumOff val="35000"/>
                  </a:schemeClr>
                </a:solidFill>
              </a:rPr>
              <a:t>Bestaand vestigingsgetuigschrift</a:t>
            </a:r>
          </a:p>
          <a:p>
            <a:pPr marL="1390650" lvl="2" indent="-533400">
              <a:lnSpc>
                <a:spcPct val="80000"/>
              </a:lnSpc>
              <a:defRPr/>
            </a:pPr>
            <a:r>
              <a:rPr lang="nl-BE" sz="2000" dirty="0">
                <a:solidFill>
                  <a:schemeClr val="tx1">
                    <a:lumMod val="65000"/>
                    <a:lumOff val="35000"/>
                  </a:schemeClr>
                </a:solidFill>
              </a:rPr>
              <a:t>Getuigschrift basiskennis bedrijfsbeheer uitgereikt door de centrale examencommissie</a:t>
            </a:r>
          </a:p>
          <a:p>
            <a:pPr marL="0" indent="0">
              <a:buNone/>
              <a:defRPr/>
            </a:pPr>
            <a:endParaRPr lang="nl-BE" sz="2800" dirty="0" smtClean="0">
              <a:solidFill>
                <a:schemeClr val="tx1">
                  <a:lumMod val="65000"/>
                  <a:lumOff val="35000"/>
                </a:schemeClr>
              </a:solidFill>
              <a:cs typeface="Calibri" pitchFamily="34" charset="0"/>
            </a:endParaRPr>
          </a:p>
          <a:p>
            <a:pPr>
              <a:defRPr/>
            </a:pPr>
            <a:endParaRPr lang="nl-BE" dirty="0" smtClean="0">
              <a:solidFill>
                <a:schemeClr val="tx1">
                  <a:lumMod val="65000"/>
                  <a:lumOff val="35000"/>
                </a:schemeClr>
              </a:solidFill>
              <a:cs typeface="Calibri" pitchFamily="34" charset="0"/>
            </a:endParaRPr>
          </a:p>
        </p:txBody>
      </p:sp>
    </p:spTree>
    <p:extLst>
      <p:ext uri="{BB962C8B-B14F-4D97-AF65-F5344CB8AC3E}">
        <p14:creationId xmlns:p14="http://schemas.microsoft.com/office/powerpoint/2010/main" val="214654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450937"/>
            <a:ext cx="6256751" cy="530138"/>
          </a:xfrm>
        </p:spPr>
        <p:txBody>
          <a:bodyPr>
            <a:normAutofit/>
          </a:bodyPr>
          <a:lstStyle/>
          <a:p>
            <a:pPr algn="l"/>
            <a:r>
              <a:rPr lang="nl-BE" sz="2400" b="0" dirty="0" smtClean="0">
                <a:solidFill>
                  <a:schemeClr val="accent5"/>
                </a:solidFill>
              </a:rPr>
              <a:t>Bedrijfsbeheer </a:t>
            </a:r>
            <a:endParaRPr lang="nl-BE" sz="2400" b="0" dirty="0">
              <a:solidFill>
                <a:schemeClr val="accent5"/>
              </a:solidFill>
            </a:endParaRPr>
          </a:p>
        </p:txBody>
      </p:sp>
      <p:sp>
        <p:nvSpPr>
          <p:cNvPr id="11" name="Tijdelijke aanduiding voor inhoud 10"/>
          <p:cNvSpPr>
            <a:spLocks noGrp="1"/>
          </p:cNvSpPr>
          <p:nvPr>
            <p:ph idx="1"/>
          </p:nvPr>
        </p:nvSpPr>
        <p:spPr/>
        <p:txBody>
          <a:bodyPr>
            <a:normAutofit/>
          </a:bodyPr>
          <a:lstStyle/>
          <a:p>
            <a:pPr marL="457200" lvl="1" indent="0">
              <a:lnSpc>
                <a:spcPct val="80000"/>
              </a:lnSpc>
              <a:buNone/>
              <a:defRPr/>
            </a:pPr>
            <a:endParaRPr lang="nl-BE" sz="2000" dirty="0" smtClean="0"/>
          </a:p>
          <a:p>
            <a:pPr marL="457200" lvl="1" indent="0">
              <a:lnSpc>
                <a:spcPct val="80000"/>
              </a:lnSpc>
              <a:buNone/>
              <a:defRPr/>
            </a:pPr>
            <a:r>
              <a:rPr lang="nl-BE" sz="2000" dirty="0" smtClean="0">
                <a:solidFill>
                  <a:schemeClr val="tx1">
                    <a:lumMod val="65000"/>
                    <a:lumOff val="35000"/>
                  </a:schemeClr>
                </a:solidFill>
              </a:rPr>
              <a:t>Akten </a:t>
            </a:r>
            <a:r>
              <a:rPr lang="nl-BE" sz="2000" dirty="0">
                <a:solidFill>
                  <a:schemeClr val="tx1">
                    <a:lumMod val="65000"/>
                    <a:lumOff val="35000"/>
                  </a:schemeClr>
                </a:solidFill>
              </a:rPr>
              <a:t>afgeleverd </a:t>
            </a:r>
            <a:r>
              <a:rPr lang="nl-BE" sz="2000" i="1" dirty="0">
                <a:solidFill>
                  <a:schemeClr val="tx1">
                    <a:lumMod val="65000"/>
                    <a:lumOff val="35000"/>
                  </a:schemeClr>
                </a:solidFill>
              </a:rPr>
              <a:t>vóór</a:t>
            </a:r>
            <a:r>
              <a:rPr lang="nl-BE" sz="2000" dirty="0">
                <a:solidFill>
                  <a:schemeClr val="tx1">
                    <a:lumMod val="65000"/>
                    <a:lumOff val="35000"/>
                  </a:schemeClr>
                </a:solidFill>
              </a:rPr>
              <a:t> 30/09/2000</a:t>
            </a:r>
          </a:p>
          <a:p>
            <a:pPr marL="990600" lvl="1" indent="-533400">
              <a:lnSpc>
                <a:spcPct val="80000"/>
              </a:lnSpc>
              <a:buNone/>
              <a:defRPr/>
            </a:pPr>
            <a:endParaRPr lang="nl-BE" sz="2000" dirty="0">
              <a:solidFill>
                <a:schemeClr val="tx1">
                  <a:lumMod val="65000"/>
                  <a:lumOff val="35000"/>
                </a:schemeClr>
              </a:solidFill>
            </a:endParaRPr>
          </a:p>
          <a:p>
            <a:pPr lvl="2" indent="-285750">
              <a:lnSpc>
                <a:spcPct val="80000"/>
              </a:lnSpc>
              <a:defRPr/>
            </a:pPr>
            <a:r>
              <a:rPr lang="nl-BE" sz="2000" dirty="0">
                <a:solidFill>
                  <a:schemeClr val="tx1">
                    <a:lumMod val="65000"/>
                    <a:lumOff val="35000"/>
                  </a:schemeClr>
                </a:solidFill>
              </a:rPr>
              <a:t>Diploma hoger secundair onderwijs (ASO, TSO, KSO)</a:t>
            </a:r>
          </a:p>
          <a:p>
            <a:pPr lvl="2" indent="-285750">
              <a:lnSpc>
                <a:spcPct val="80000"/>
              </a:lnSpc>
              <a:defRPr/>
            </a:pPr>
            <a:r>
              <a:rPr lang="nl-BE" sz="2000" dirty="0">
                <a:solidFill>
                  <a:schemeClr val="tx1">
                    <a:lumMod val="65000"/>
                    <a:lumOff val="35000"/>
                  </a:schemeClr>
                </a:solidFill>
              </a:rPr>
              <a:t>Diploma hoger secundair beroepsonderwijs afdeling handel, boekhouden, verkoop of kantoor</a:t>
            </a:r>
          </a:p>
          <a:p>
            <a:pPr lvl="2" indent="-285750">
              <a:lnSpc>
                <a:spcPct val="80000"/>
              </a:lnSpc>
              <a:defRPr/>
            </a:pPr>
            <a:r>
              <a:rPr lang="nl-BE" sz="2000" dirty="0">
                <a:solidFill>
                  <a:schemeClr val="tx1">
                    <a:lumMod val="65000"/>
                    <a:lumOff val="35000"/>
                  </a:schemeClr>
                </a:solidFill>
              </a:rPr>
              <a:t>Attest eerste jaar ondernemersopleiding</a:t>
            </a:r>
          </a:p>
          <a:p>
            <a:pPr lvl="2" indent="-285750">
              <a:lnSpc>
                <a:spcPct val="80000"/>
              </a:lnSpc>
              <a:defRPr/>
            </a:pPr>
            <a:r>
              <a:rPr lang="nl-BE" sz="2000" dirty="0">
                <a:solidFill>
                  <a:schemeClr val="tx1">
                    <a:lumMod val="65000"/>
                    <a:lumOff val="35000"/>
                  </a:schemeClr>
                </a:solidFill>
              </a:rPr>
              <a:t>Gelijkwaardig verklaard buitenlands </a:t>
            </a:r>
            <a:r>
              <a:rPr lang="nl-BE" sz="2000" dirty="0" smtClean="0">
                <a:solidFill>
                  <a:schemeClr val="tx1">
                    <a:lumMod val="65000"/>
                    <a:lumOff val="35000"/>
                  </a:schemeClr>
                </a:solidFill>
              </a:rPr>
              <a:t>diploma</a:t>
            </a:r>
            <a:endParaRPr lang="nl-BE" sz="2000" dirty="0">
              <a:solidFill>
                <a:schemeClr val="tx1">
                  <a:lumMod val="65000"/>
                  <a:lumOff val="35000"/>
                </a:schemeClr>
              </a:solidFill>
            </a:endParaRPr>
          </a:p>
          <a:p>
            <a:pPr lvl="2" indent="-285750">
              <a:lnSpc>
                <a:spcPct val="80000"/>
              </a:lnSpc>
              <a:defRPr/>
            </a:pPr>
            <a:r>
              <a:rPr lang="nl-BE" sz="2000" dirty="0">
                <a:solidFill>
                  <a:schemeClr val="tx1">
                    <a:lumMod val="65000"/>
                    <a:lumOff val="35000"/>
                  </a:schemeClr>
                </a:solidFill>
              </a:rPr>
              <a:t>Cursus bedrijfsbeheer (avondschool – middenstandopleiding)</a:t>
            </a:r>
          </a:p>
          <a:p>
            <a:pPr lvl="2" indent="-285750">
              <a:lnSpc>
                <a:spcPct val="80000"/>
              </a:lnSpc>
              <a:defRPr/>
            </a:pPr>
            <a:r>
              <a:rPr lang="nl-BE" sz="2000" dirty="0">
                <a:solidFill>
                  <a:schemeClr val="tx1">
                    <a:lumMod val="65000"/>
                    <a:lumOff val="35000"/>
                  </a:schemeClr>
                </a:solidFill>
              </a:rPr>
              <a:t>Getuigschrift basiskennis bedrijfsbeheer uitgereikt door de centrale examencommissie</a:t>
            </a:r>
          </a:p>
          <a:p>
            <a:pPr lvl="2" indent="-285750">
              <a:lnSpc>
                <a:spcPct val="80000"/>
              </a:lnSpc>
              <a:defRPr/>
            </a:pPr>
            <a:r>
              <a:rPr lang="nl-BE" sz="2000" dirty="0">
                <a:solidFill>
                  <a:schemeClr val="tx1">
                    <a:lumMod val="65000"/>
                    <a:lumOff val="35000"/>
                  </a:schemeClr>
                </a:solidFill>
              </a:rPr>
              <a:t>Aanvullend getuigschrift over de basiskennis bedrijfsbeheer:</a:t>
            </a:r>
          </a:p>
          <a:p>
            <a:pPr marL="990600" lvl="1" indent="-533400">
              <a:lnSpc>
                <a:spcPct val="80000"/>
              </a:lnSpc>
              <a:buNone/>
              <a:defRPr/>
            </a:pPr>
            <a:r>
              <a:rPr lang="nl-BE" sz="1600" dirty="0">
                <a:solidFill>
                  <a:schemeClr val="tx1">
                    <a:lumMod val="65000"/>
                    <a:lumOff val="35000"/>
                  </a:schemeClr>
                </a:solidFill>
              </a:rPr>
              <a:t>		TSO: indien behaald in 5e of 6e leerjaar</a:t>
            </a:r>
          </a:p>
          <a:p>
            <a:pPr marL="990600" lvl="1" indent="-533400">
              <a:lnSpc>
                <a:spcPct val="80000"/>
              </a:lnSpc>
              <a:buNone/>
              <a:defRPr/>
            </a:pPr>
            <a:r>
              <a:rPr lang="nl-BE" sz="1600" dirty="0">
                <a:solidFill>
                  <a:schemeClr val="tx1">
                    <a:lumMod val="65000"/>
                    <a:lumOff val="35000"/>
                  </a:schemeClr>
                </a:solidFill>
              </a:rPr>
              <a:t>		BSO: indien behaald in 6e of 7e jaar</a:t>
            </a:r>
          </a:p>
          <a:p>
            <a:pPr marL="0" indent="0">
              <a:buNone/>
              <a:defRPr/>
            </a:pPr>
            <a:endParaRPr lang="nl-BE" sz="2800" dirty="0" smtClean="0">
              <a:solidFill>
                <a:schemeClr val="tx1">
                  <a:lumMod val="65000"/>
                  <a:lumOff val="35000"/>
                </a:schemeClr>
              </a:solidFill>
              <a:cs typeface="Calibri" pitchFamily="34" charset="0"/>
            </a:endParaRPr>
          </a:p>
          <a:p>
            <a:pPr>
              <a:defRPr/>
            </a:pPr>
            <a:endParaRPr lang="nl-BE" dirty="0" smtClean="0">
              <a:solidFill>
                <a:schemeClr val="tx1">
                  <a:lumMod val="65000"/>
                  <a:lumOff val="35000"/>
                </a:schemeClr>
              </a:solidFill>
              <a:cs typeface="Calibri" pitchFamily="34" charset="0"/>
            </a:endParaRPr>
          </a:p>
        </p:txBody>
      </p:sp>
    </p:spTree>
    <p:extLst>
      <p:ext uri="{BB962C8B-B14F-4D97-AF65-F5344CB8AC3E}">
        <p14:creationId xmlns:p14="http://schemas.microsoft.com/office/powerpoint/2010/main" val="2425062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450937"/>
            <a:ext cx="6256751" cy="530138"/>
          </a:xfrm>
        </p:spPr>
        <p:txBody>
          <a:bodyPr>
            <a:normAutofit/>
          </a:bodyPr>
          <a:lstStyle/>
          <a:p>
            <a:pPr algn="l"/>
            <a:r>
              <a:rPr lang="nl-BE" sz="2400" b="0" dirty="0" smtClean="0">
                <a:solidFill>
                  <a:schemeClr val="accent5"/>
                </a:solidFill>
              </a:rPr>
              <a:t>Gereglementeerde Beroepen </a:t>
            </a:r>
            <a:endParaRPr lang="nl-BE" sz="2400" b="0" dirty="0">
              <a:solidFill>
                <a:schemeClr val="accent5"/>
              </a:solidFill>
            </a:endParaRPr>
          </a:p>
        </p:txBody>
      </p:sp>
      <p:sp>
        <p:nvSpPr>
          <p:cNvPr id="11" name="Tijdelijke aanduiding voor inhoud 10"/>
          <p:cNvSpPr>
            <a:spLocks noGrp="1"/>
          </p:cNvSpPr>
          <p:nvPr>
            <p:ph idx="1"/>
          </p:nvPr>
        </p:nvSpPr>
        <p:spPr/>
        <p:txBody>
          <a:bodyPr>
            <a:normAutofit/>
          </a:bodyPr>
          <a:lstStyle/>
          <a:p>
            <a:pPr>
              <a:defRPr/>
            </a:pPr>
            <a:endParaRPr lang="nl-BE" sz="2800" dirty="0" smtClean="0">
              <a:solidFill>
                <a:schemeClr val="tx1">
                  <a:lumMod val="65000"/>
                  <a:lumOff val="35000"/>
                </a:schemeClr>
              </a:solidFill>
              <a:cs typeface="Calibri" pitchFamily="34" charset="0"/>
            </a:endParaRPr>
          </a:p>
          <a:p>
            <a:pPr>
              <a:defRPr/>
            </a:pPr>
            <a:endParaRPr lang="nl-BE" dirty="0" smtClean="0">
              <a:solidFill>
                <a:schemeClr val="tx1">
                  <a:lumMod val="65000"/>
                  <a:lumOff val="35000"/>
                </a:schemeClr>
              </a:solidFill>
              <a:cs typeface="Calibri" pitchFamily="34" charset="0"/>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21" y="1196752"/>
            <a:ext cx="6604950" cy="5524373"/>
          </a:xfrm>
          <a:prstGeom prst="rect">
            <a:avLst/>
          </a:prstGeom>
        </p:spPr>
      </p:pic>
    </p:spTree>
    <p:extLst>
      <p:ext uri="{BB962C8B-B14F-4D97-AF65-F5344CB8AC3E}">
        <p14:creationId xmlns:p14="http://schemas.microsoft.com/office/powerpoint/2010/main" val="431459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450937"/>
            <a:ext cx="6256751" cy="530138"/>
          </a:xfrm>
        </p:spPr>
        <p:txBody>
          <a:bodyPr>
            <a:normAutofit/>
          </a:bodyPr>
          <a:lstStyle/>
          <a:p>
            <a:pPr algn="l"/>
            <a:r>
              <a:rPr lang="nl-BE" sz="2400" b="0" dirty="0" smtClean="0">
                <a:solidFill>
                  <a:schemeClr val="accent5"/>
                </a:solidFill>
              </a:rPr>
              <a:t>Gereglementeerde Beroepen </a:t>
            </a:r>
            <a:endParaRPr lang="nl-BE" sz="2400" b="0" dirty="0">
              <a:solidFill>
                <a:schemeClr val="accent5"/>
              </a:solidFill>
            </a:endParaRPr>
          </a:p>
        </p:txBody>
      </p:sp>
      <p:sp>
        <p:nvSpPr>
          <p:cNvPr id="11" name="Tijdelijke aanduiding voor inhoud 10"/>
          <p:cNvSpPr>
            <a:spLocks noGrp="1"/>
          </p:cNvSpPr>
          <p:nvPr>
            <p:ph idx="1"/>
          </p:nvPr>
        </p:nvSpPr>
        <p:spPr/>
        <p:txBody>
          <a:bodyPr>
            <a:normAutofit/>
          </a:bodyPr>
          <a:lstStyle/>
          <a:p>
            <a:pPr>
              <a:defRPr/>
            </a:pPr>
            <a:endParaRPr lang="nl-BE" sz="2800" dirty="0" smtClean="0">
              <a:solidFill>
                <a:schemeClr val="tx1">
                  <a:lumMod val="65000"/>
                  <a:lumOff val="35000"/>
                </a:schemeClr>
              </a:solidFill>
              <a:cs typeface="Calibri" pitchFamily="34" charset="0"/>
            </a:endParaRPr>
          </a:p>
          <a:p>
            <a:pPr>
              <a:defRPr/>
            </a:pPr>
            <a:endParaRPr lang="nl-BE" dirty="0" smtClean="0">
              <a:solidFill>
                <a:schemeClr val="tx1">
                  <a:lumMod val="65000"/>
                  <a:lumOff val="35000"/>
                </a:schemeClr>
              </a:solidFill>
              <a:cs typeface="Calibri"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218" y="1804133"/>
            <a:ext cx="7232007" cy="4000847"/>
          </a:xfrm>
          <a:prstGeom prst="rect">
            <a:avLst/>
          </a:prstGeom>
        </p:spPr>
      </p:pic>
    </p:spTree>
    <p:extLst>
      <p:ext uri="{BB962C8B-B14F-4D97-AF65-F5344CB8AC3E}">
        <p14:creationId xmlns:p14="http://schemas.microsoft.com/office/powerpoint/2010/main" val="2377696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450937"/>
            <a:ext cx="6256751" cy="530138"/>
          </a:xfrm>
        </p:spPr>
        <p:txBody>
          <a:bodyPr>
            <a:normAutofit/>
          </a:bodyPr>
          <a:lstStyle/>
          <a:p>
            <a:pPr algn="l"/>
            <a:r>
              <a:rPr lang="nl-BE" sz="2400" b="0" dirty="0" smtClean="0">
                <a:solidFill>
                  <a:schemeClr val="accent5"/>
                </a:solidFill>
              </a:rPr>
              <a:t>Ondernemingsloket </a:t>
            </a:r>
            <a:endParaRPr lang="nl-BE" sz="2400" b="0" dirty="0">
              <a:solidFill>
                <a:schemeClr val="accent5"/>
              </a:solidFill>
            </a:endParaRPr>
          </a:p>
        </p:txBody>
      </p:sp>
      <p:sp>
        <p:nvSpPr>
          <p:cNvPr id="11" name="Tijdelijke aanduiding voor inhoud 10"/>
          <p:cNvSpPr>
            <a:spLocks noGrp="1"/>
          </p:cNvSpPr>
          <p:nvPr>
            <p:ph idx="1"/>
          </p:nvPr>
        </p:nvSpPr>
        <p:spPr/>
        <p:txBody>
          <a:bodyPr>
            <a:normAutofit/>
          </a:bodyPr>
          <a:lstStyle/>
          <a:p>
            <a:pPr>
              <a:defRPr/>
            </a:pPr>
            <a:endParaRPr lang="nl-BE" sz="2800" dirty="0" smtClean="0">
              <a:solidFill>
                <a:schemeClr val="tx1">
                  <a:lumMod val="65000"/>
                  <a:lumOff val="35000"/>
                </a:schemeClr>
              </a:solidFill>
              <a:cs typeface="Calibri" pitchFamily="34" charset="0"/>
            </a:endParaRPr>
          </a:p>
          <a:p>
            <a:pPr>
              <a:defRPr/>
            </a:pPr>
            <a:r>
              <a:rPr lang="nl-BE" sz="2400" dirty="0" smtClean="0">
                <a:solidFill>
                  <a:schemeClr val="tx1">
                    <a:lumMod val="65000"/>
                    <a:lumOff val="35000"/>
                  </a:schemeClr>
                </a:solidFill>
                <a:cs typeface="Calibri" pitchFamily="34" charset="0"/>
              </a:rPr>
              <a:t>Ondernemingsnummer</a:t>
            </a:r>
          </a:p>
          <a:p>
            <a:pPr>
              <a:defRPr/>
            </a:pPr>
            <a:r>
              <a:rPr lang="nl-BE" sz="2400" dirty="0" smtClean="0">
                <a:solidFill>
                  <a:schemeClr val="tx1">
                    <a:lumMod val="65000"/>
                    <a:lumOff val="35000"/>
                  </a:schemeClr>
                </a:solidFill>
                <a:cs typeface="Calibri" pitchFamily="34" charset="0"/>
              </a:rPr>
              <a:t>Naam + handelsnaam</a:t>
            </a:r>
          </a:p>
          <a:p>
            <a:pPr>
              <a:defRPr/>
            </a:pPr>
            <a:r>
              <a:rPr lang="nl-BE" sz="2400" dirty="0" smtClean="0">
                <a:solidFill>
                  <a:schemeClr val="tx1">
                    <a:lumMod val="65000"/>
                    <a:lumOff val="35000"/>
                  </a:schemeClr>
                </a:solidFill>
                <a:cs typeface="Calibri" pitchFamily="34" charset="0"/>
              </a:rPr>
              <a:t>Bankrekeningnummer</a:t>
            </a:r>
          </a:p>
          <a:p>
            <a:pPr>
              <a:defRPr/>
            </a:pPr>
            <a:r>
              <a:rPr lang="nl-BE" sz="2400" dirty="0" smtClean="0">
                <a:solidFill>
                  <a:schemeClr val="tx1">
                    <a:lumMod val="65000"/>
                    <a:lumOff val="35000"/>
                  </a:schemeClr>
                </a:solidFill>
                <a:cs typeface="Calibri" pitchFamily="34" charset="0"/>
              </a:rPr>
              <a:t>Vestiging(en)</a:t>
            </a:r>
          </a:p>
          <a:p>
            <a:pPr>
              <a:defRPr/>
            </a:pPr>
            <a:r>
              <a:rPr lang="nl-BE" sz="2400" dirty="0">
                <a:solidFill>
                  <a:schemeClr val="tx1">
                    <a:lumMod val="65000"/>
                    <a:lumOff val="35000"/>
                  </a:schemeClr>
                </a:solidFill>
                <a:cs typeface="Calibri" pitchFamily="34" charset="0"/>
              </a:rPr>
              <a:t>Bedrijfsbeheer</a:t>
            </a:r>
          </a:p>
          <a:p>
            <a:pPr>
              <a:defRPr/>
            </a:pPr>
            <a:r>
              <a:rPr lang="nl-BE" sz="2400" dirty="0">
                <a:solidFill>
                  <a:schemeClr val="tx1">
                    <a:lumMod val="65000"/>
                    <a:lumOff val="35000"/>
                  </a:schemeClr>
                </a:solidFill>
                <a:cs typeface="Calibri" pitchFamily="34" charset="0"/>
              </a:rPr>
              <a:t>Beroepsbekwaamheid</a:t>
            </a:r>
          </a:p>
          <a:p>
            <a:pPr>
              <a:defRPr/>
            </a:pPr>
            <a:r>
              <a:rPr lang="nl-BE" sz="2400" dirty="0" smtClean="0">
                <a:solidFill>
                  <a:schemeClr val="tx1">
                    <a:lumMod val="65000"/>
                    <a:lumOff val="35000"/>
                  </a:schemeClr>
                </a:solidFill>
                <a:cs typeface="Calibri" pitchFamily="34" charset="0"/>
              </a:rPr>
              <a:t>Activiteiten !!</a:t>
            </a:r>
          </a:p>
          <a:p>
            <a:pPr>
              <a:defRPr/>
            </a:pPr>
            <a:endParaRPr lang="nl-BE" dirty="0" smtClean="0">
              <a:solidFill>
                <a:schemeClr val="tx1">
                  <a:lumMod val="65000"/>
                  <a:lumOff val="35000"/>
                </a:schemeClr>
              </a:solidFill>
              <a:cs typeface="Calibri" pitchFamily="34" charset="0"/>
            </a:endParaRPr>
          </a:p>
        </p:txBody>
      </p:sp>
    </p:spTree>
    <p:extLst>
      <p:ext uri="{BB962C8B-B14F-4D97-AF65-F5344CB8AC3E}">
        <p14:creationId xmlns:p14="http://schemas.microsoft.com/office/powerpoint/2010/main" val="1932778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Vaste titeldia ESZ">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sselende titeldia_N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ussen titeldia_N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itel met bullits, tek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5.xml><?xml version="1.0" encoding="utf-8"?>
<a:theme xmlns:a="http://schemas.openxmlformats.org/drawingml/2006/main" name="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ussen titeldia_NL_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Vaste titeldia ESZ">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B339A7AFA9CA4986F692E9105D01A6" ma:contentTypeVersion="0" ma:contentTypeDescription="Create a new document." ma:contentTypeScope="" ma:versionID="bc99b725da059d2e5a057151eba3889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2195BA-15A2-4A45-A415-6239462830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AF1B5B1-FE8A-4C08-A2EA-72587DA353CB}">
  <ds:schemaRefs>
    <ds:schemaRef ds:uri="http://schemas.microsoft.com/sharepoint/v3/contenttype/forms"/>
  </ds:schemaRefs>
</ds:datastoreItem>
</file>

<file path=customXml/itemProps3.xml><?xml version="1.0" encoding="utf-8"?>
<ds:datastoreItem xmlns:ds="http://schemas.openxmlformats.org/officeDocument/2006/customXml" ds:itemID="{A1337708-8D11-4D39-9E18-0F3565A39609}">
  <ds:schemaRefs>
    <ds:schemaRef ds:uri="http://purl.org/dc/dcmitype/"/>
    <ds:schemaRef ds:uri="http://schemas.microsoft.com/office/2006/documentManagement/types"/>
    <ds:schemaRef ds:uri="http://purl.org/dc/terms/"/>
    <ds:schemaRef ds:uri="http://purl.org/dc/elements/1.1/"/>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TotalTime>
  <Words>1315</Words>
  <Application>Microsoft Office PowerPoint</Application>
  <PresentationFormat>Diavoorstelling (4:3)</PresentationFormat>
  <Paragraphs>369</Paragraphs>
  <Slides>40</Slides>
  <Notes>27</Notes>
  <HiddenSlides>0</HiddenSlides>
  <MMClips>0</MMClips>
  <ScaleCrop>false</ScaleCrop>
  <HeadingPairs>
    <vt:vector size="6" baseType="variant">
      <vt:variant>
        <vt:lpstr>Gebruikte lettertypen</vt:lpstr>
      </vt:variant>
      <vt:variant>
        <vt:i4>11</vt:i4>
      </vt:variant>
      <vt:variant>
        <vt:lpstr>Thema</vt:lpstr>
      </vt:variant>
      <vt:variant>
        <vt:i4>11</vt:i4>
      </vt:variant>
      <vt:variant>
        <vt:lpstr>Diatitels</vt:lpstr>
      </vt:variant>
      <vt:variant>
        <vt:i4>40</vt:i4>
      </vt:variant>
    </vt:vector>
  </HeadingPairs>
  <TitlesOfParts>
    <vt:vector size="62" baseType="lpstr">
      <vt:lpstr>ＭＳ Ｐゴシック</vt:lpstr>
      <vt:lpstr>ＭＳ Ｐゴシック</vt:lpstr>
      <vt:lpstr>Adobe Arabic</vt:lpstr>
      <vt:lpstr>Arial</vt:lpstr>
      <vt:lpstr>Arial Black</vt:lpstr>
      <vt:lpstr>Calibri</vt:lpstr>
      <vt:lpstr>Courier New</vt:lpstr>
      <vt:lpstr>Gotham Rounded Bold</vt:lpstr>
      <vt:lpstr>Gotham Rounded Book</vt:lpstr>
      <vt:lpstr>Lucida Grande</vt:lpstr>
      <vt:lpstr>Wingdings</vt:lpstr>
      <vt:lpstr>Vaste titeldia ESZ</vt:lpstr>
      <vt:lpstr>Wisselende titeldia_NL</vt:lpstr>
      <vt:lpstr>Tussen titeldia_NL</vt:lpstr>
      <vt:lpstr>Titel met bullits, tekst</vt:lpstr>
      <vt:lpstr>Aangepast ontwerp</vt:lpstr>
      <vt:lpstr>Tussen titeldia_NL_2</vt:lpstr>
      <vt:lpstr>1_Vaste titeldia ESZ</vt:lpstr>
      <vt:lpstr>Kantoorthema</vt:lpstr>
      <vt:lpstr>2_Kantoorthema</vt:lpstr>
      <vt:lpstr>3_Kantoorthema</vt:lpstr>
      <vt:lpstr>4_Kantoorthema</vt:lpstr>
      <vt:lpstr> </vt:lpstr>
      <vt:lpstr>Administratieve formaliteiten( BVBA)</vt:lpstr>
      <vt:lpstr>Kruispuntbank Ondernemingen KBO</vt:lpstr>
      <vt:lpstr>Ondernemingsloket : controle</vt:lpstr>
      <vt:lpstr>Bedrijfsbeheer </vt:lpstr>
      <vt:lpstr>Bedrijfsbeheer </vt:lpstr>
      <vt:lpstr>Gereglementeerde Beroepen </vt:lpstr>
      <vt:lpstr>Gereglementeerde Beroepen </vt:lpstr>
      <vt:lpstr>Ondernemingsloket </vt:lpstr>
      <vt:lpstr>Tip </vt:lpstr>
      <vt:lpstr>Activiteiten </vt:lpstr>
      <vt:lpstr>Kostprijs</vt:lpstr>
      <vt:lpstr>Administratieve formaliteiten</vt:lpstr>
      <vt:lpstr>Sociaal verzekeringsfonds</vt:lpstr>
      <vt:lpstr>Bijdragen afhankelijk van…. </vt:lpstr>
      <vt:lpstr>Bijdragen afhankelijk van…. </vt:lpstr>
      <vt:lpstr>STARTER  Hoofdberoep</vt:lpstr>
      <vt:lpstr>STARTER</vt:lpstr>
      <vt:lpstr>STARTEN IN DE LOOP VAN HET JAAR</vt:lpstr>
      <vt:lpstr>PowerPoint-presentatie</vt:lpstr>
      <vt:lpstr>PowerPoint-presentatie</vt:lpstr>
      <vt:lpstr>PowerPoint-presentatie</vt:lpstr>
      <vt:lpstr>PowerPoint-presentatie</vt:lpstr>
      <vt:lpstr>          Student - Ondernemer</vt:lpstr>
      <vt:lpstr>          Student - Ondernemer</vt:lpstr>
      <vt:lpstr>          Student - Ondernemer</vt:lpstr>
      <vt:lpstr> Berekening van de bijdragen   </vt:lpstr>
      <vt:lpstr>   Voorbeeld</vt:lpstr>
      <vt:lpstr>   Voorbeeld : start 28/03/2017 vs start 1/04/2017 </vt:lpstr>
      <vt:lpstr>   Voorbeeld : start 28/03/2017 vs start 1/04/2017 </vt:lpstr>
      <vt:lpstr>PowerPoint-presentatie</vt:lpstr>
      <vt:lpstr>PowerPoint-presentatie</vt:lpstr>
      <vt:lpstr>PowerPoint-presentatie</vt:lpstr>
      <vt:lpstr>PowerPoint-presentatie</vt:lpstr>
      <vt:lpstr>Voorbeeld</vt:lpstr>
      <vt:lpstr>           en Kinderbijslag… ??</vt:lpstr>
      <vt:lpstr>PowerPoint-presentatie</vt:lpstr>
      <vt:lpstr>PowerPoint-presentatie</vt:lpstr>
      <vt:lpstr>Contacteer ons</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Sam</dc:creator>
  <cp:lastModifiedBy>Annelies Schrooten</cp:lastModifiedBy>
  <cp:revision>260</cp:revision>
  <cp:lastPrinted>2016-12-20T12:32:22Z</cp:lastPrinted>
  <dcterms:created xsi:type="dcterms:W3CDTF">2012-09-25T10:35:48Z</dcterms:created>
  <dcterms:modified xsi:type="dcterms:W3CDTF">2017-03-16T20:16:01Z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0x010100A7B339A7AFA9CA4986F692E9105D01A6</vt:lpwstr>
  </property>
</Properties>
</file>