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theme/theme10.xml" ContentType="application/vnd.openxmlformats-officedocument.theme+xml"/>
  <Override PartName="/ppt/slideLayouts/slideLayout15.xml" ContentType="application/vnd.openxmlformats-officedocument.presentationml.slideLayout+xml"/>
  <Override PartName="/ppt/theme/theme11.xml" ContentType="application/vnd.openxmlformats-officedocument.theme+xml"/>
  <Override PartName="/ppt/slideLayouts/slideLayout1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media/image21.jpg" ContentType="image/jpg"/>
  <Override PartName="/ppt/media/image22.jpg" ContentType="image/jpg"/>
  <Override PartName="/ppt/media/image23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2.jpg" ContentType="image/jpg"/>
  <Override PartName="/ppt/media/image33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  <p:sldMasterId id="2147483697" r:id="rId2"/>
    <p:sldMasterId id="2147483672" r:id="rId3"/>
    <p:sldMasterId id="2147483679" r:id="rId4"/>
    <p:sldMasterId id="2147483681" r:id="rId5"/>
    <p:sldMasterId id="2147483683" r:id="rId6"/>
    <p:sldMasterId id="2147483685" r:id="rId7"/>
    <p:sldMasterId id="2147483687" r:id="rId8"/>
    <p:sldMasterId id="2147483689" r:id="rId9"/>
    <p:sldMasterId id="2147483691" r:id="rId10"/>
    <p:sldMasterId id="2147483693" r:id="rId11"/>
    <p:sldMasterId id="2147483695" r:id="rId12"/>
  </p:sldMasterIdLst>
  <p:notesMasterIdLst>
    <p:notesMasterId r:id="rId32"/>
  </p:notesMasterIdLst>
  <p:handoutMasterIdLst>
    <p:handoutMasterId r:id="rId33"/>
  </p:handoutMasterIdLst>
  <p:sldIdLst>
    <p:sldId id="295" r:id="rId13"/>
    <p:sldId id="312" r:id="rId14"/>
    <p:sldId id="317" r:id="rId15"/>
    <p:sldId id="318" r:id="rId16"/>
    <p:sldId id="322" r:id="rId17"/>
    <p:sldId id="319" r:id="rId18"/>
    <p:sldId id="323" r:id="rId19"/>
    <p:sldId id="320" r:id="rId20"/>
    <p:sldId id="326" r:id="rId21"/>
    <p:sldId id="324" r:id="rId22"/>
    <p:sldId id="327" r:id="rId23"/>
    <p:sldId id="304" r:id="rId24"/>
    <p:sldId id="307" r:id="rId25"/>
    <p:sldId id="297" r:id="rId26"/>
    <p:sldId id="285" r:id="rId27"/>
    <p:sldId id="313" r:id="rId28"/>
    <p:sldId id="277" r:id="rId29"/>
    <p:sldId id="278" r:id="rId30"/>
    <p:sldId id="34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4"/>
    <p:restoredTop sz="94599"/>
  </p:normalViewPr>
  <p:slideViewPr>
    <p:cSldViewPr snapToGrid="0" snapToObjects="1">
      <p:cViewPr varScale="1">
        <p:scale>
          <a:sx n="79" d="100"/>
          <a:sy n="79" d="100"/>
        </p:scale>
        <p:origin x="169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D2AB80-2679-E543-9ED7-45C471570B96}" type="doc">
      <dgm:prSet loTypeId="urn:microsoft.com/office/officeart/2008/layout/Lined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1F2DC8-5405-E54E-8EB9-4F43F6900606}">
      <dgm:prSet phldrT="[Text]"/>
      <dgm:spPr/>
      <dgm:t>
        <a:bodyPr/>
        <a:lstStyle/>
        <a:p>
          <a:r>
            <a:rPr lang="en-US" b="0" i="0" dirty="0">
              <a:solidFill>
                <a:schemeClr val="bg1"/>
              </a:solidFill>
              <a:latin typeface="Franklin Gothic Medium Cond" panose="020B0606030402020204" pitchFamily="34" charset="0"/>
            </a:rPr>
            <a:t>BANABA Programme + LSBU January or June/ September</a:t>
          </a:r>
        </a:p>
      </dgm:t>
    </dgm:pt>
    <dgm:pt modelId="{110B4BE5-6946-644D-9D4B-1371065FA98E}" type="parTrans" cxnId="{3BD2E718-E2BC-2F4D-88EC-D1C3B9BDE900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Franklin Gothic Medium Cond" panose="020B0606030402020204" pitchFamily="34" charset="0"/>
          </a:endParaRPr>
        </a:p>
      </dgm:t>
    </dgm:pt>
    <dgm:pt modelId="{30119EDE-30BB-4C4A-BB30-3E7171DFE2F8}" type="sibTrans" cxnId="{3BD2E718-E2BC-2F4D-88EC-D1C3B9BDE900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Franklin Gothic Medium Cond" panose="020B0606030402020204" pitchFamily="34" charset="0"/>
          </a:endParaRPr>
        </a:p>
      </dgm:t>
    </dgm:pt>
    <dgm:pt modelId="{3E3DE48F-2FB8-BE4D-A969-C2730C178234}">
      <dgm:prSet phldrT="[Text]"/>
      <dgm:spPr/>
      <dgm:t>
        <a:bodyPr/>
        <a:lstStyle/>
        <a:p>
          <a:r>
            <a:rPr lang="en-US" b="0" i="0" dirty="0">
              <a:solidFill>
                <a:schemeClr val="accent4"/>
              </a:solidFill>
              <a:latin typeface="Franklin Gothic Medium Cond" panose="020B0606030402020204" pitchFamily="34" charset="0"/>
            </a:rPr>
            <a:t>International Marketing</a:t>
          </a:r>
        </a:p>
      </dgm:t>
    </dgm:pt>
    <dgm:pt modelId="{D8D13D83-E1F9-CB41-879A-1FED6CA0F3AC}" type="parTrans" cxnId="{68A0ACE4-577E-FF41-9356-767843F69F60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Franklin Gothic Medium Cond" panose="020B0606030402020204" pitchFamily="34" charset="0"/>
          </a:endParaRPr>
        </a:p>
      </dgm:t>
    </dgm:pt>
    <dgm:pt modelId="{467A77A6-6AE3-3640-AF62-77B296302488}" type="sibTrans" cxnId="{68A0ACE4-577E-FF41-9356-767843F69F60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Franklin Gothic Medium Cond" panose="020B0606030402020204" pitchFamily="34" charset="0"/>
          </a:endParaRPr>
        </a:p>
      </dgm:t>
    </dgm:pt>
    <dgm:pt modelId="{7026D278-01B2-7B47-B233-8C468A0BD642}">
      <dgm:prSet phldrT="[Text]"/>
      <dgm:spPr/>
      <dgm:t>
        <a:bodyPr/>
        <a:lstStyle/>
        <a:p>
          <a:r>
            <a:rPr lang="en-US" b="0" i="0" dirty="0">
              <a:solidFill>
                <a:schemeClr val="accent1"/>
              </a:solidFill>
              <a:latin typeface="Franklin Gothic Medium Cond" panose="020B0606030402020204" pitchFamily="34" charset="0"/>
            </a:rPr>
            <a:t>Marketing</a:t>
          </a:r>
        </a:p>
      </dgm:t>
    </dgm:pt>
    <dgm:pt modelId="{DF53B150-2434-A642-99B5-F9B38C2F86FA}" type="parTrans" cxnId="{73A61910-2503-3D4A-97CA-524CB90C7213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Franklin Gothic Medium Cond" panose="020B0606030402020204" pitchFamily="34" charset="0"/>
          </a:endParaRPr>
        </a:p>
      </dgm:t>
    </dgm:pt>
    <dgm:pt modelId="{3FFD49F1-3F35-0348-95AF-C41A45C5961A}" type="sibTrans" cxnId="{73A61910-2503-3D4A-97CA-524CB90C7213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Franklin Gothic Medium Cond" panose="020B0606030402020204" pitchFamily="34" charset="0"/>
          </a:endParaRPr>
        </a:p>
      </dgm:t>
    </dgm:pt>
    <dgm:pt modelId="{E2D907FF-A147-6C46-BA75-E57A4DB12146}">
      <dgm:prSet phldrT="[Text]"/>
      <dgm:spPr/>
      <dgm:t>
        <a:bodyPr/>
        <a:lstStyle/>
        <a:p>
          <a:r>
            <a:rPr lang="en-US" b="0" i="0" dirty="0">
              <a:solidFill>
                <a:schemeClr val="accent6">
                  <a:lumMod val="60000"/>
                  <a:lumOff val="40000"/>
                </a:schemeClr>
              </a:solidFill>
              <a:latin typeface="Franklin Gothic Medium Cond" panose="020B0606030402020204" pitchFamily="34" charset="0"/>
            </a:rPr>
            <a:t>Marketing Communications</a:t>
          </a:r>
        </a:p>
      </dgm:t>
    </dgm:pt>
    <dgm:pt modelId="{A57B19B7-9DE3-DB4A-8907-8FD10167CE50}" type="parTrans" cxnId="{C4AD65B6-3F32-544E-B3DF-295732E6B111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Franklin Gothic Medium Cond" panose="020B0606030402020204" pitchFamily="34" charset="0"/>
          </a:endParaRPr>
        </a:p>
      </dgm:t>
    </dgm:pt>
    <dgm:pt modelId="{3040BA91-92E9-844E-A11F-60146D04709B}" type="sibTrans" cxnId="{C4AD65B6-3F32-544E-B3DF-295732E6B111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Franklin Gothic Medium Cond" panose="020B0606030402020204" pitchFamily="34" charset="0"/>
          </a:endParaRPr>
        </a:p>
      </dgm:t>
    </dgm:pt>
    <dgm:pt modelId="{9447A04B-A20E-7A41-94AE-F4A273A4E9DD}">
      <dgm:prSet phldrT="[Text]"/>
      <dgm:spPr/>
      <dgm:t>
        <a:bodyPr/>
        <a:lstStyle/>
        <a:p>
          <a:r>
            <a:rPr lang="en-US" b="0" i="0" dirty="0">
              <a:solidFill>
                <a:schemeClr val="accent2">
                  <a:lumMod val="75000"/>
                </a:schemeClr>
              </a:solidFill>
              <a:latin typeface="Franklin Gothic Medium Cond" panose="020B0606030402020204" pitchFamily="34" charset="0"/>
            </a:rPr>
            <a:t>International Business Management</a:t>
          </a:r>
        </a:p>
      </dgm:t>
    </dgm:pt>
    <dgm:pt modelId="{50634FD7-C134-0A45-9311-3DC15B080A14}" type="parTrans" cxnId="{35954E34-25AF-B240-AC4C-21771CEB45A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3F0970A-3DD0-B247-A67D-993AAEB09566}" type="sibTrans" cxnId="{35954E34-25AF-B240-AC4C-21771CEB45A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B7D4FCC-917C-6E4A-9BFE-08197B0EEF77}" type="pres">
      <dgm:prSet presAssocID="{19D2AB80-2679-E543-9ED7-45C471570B9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nl-NL"/>
        </a:p>
      </dgm:t>
    </dgm:pt>
    <dgm:pt modelId="{0C6C16D1-3CE5-1646-A7CD-2B9028FE5678}" type="pres">
      <dgm:prSet presAssocID="{8F1F2DC8-5405-E54E-8EB9-4F43F6900606}" presName="thickLine" presStyleLbl="alignNode1" presStyleIdx="0" presStyleCnt="1"/>
      <dgm:spPr/>
    </dgm:pt>
    <dgm:pt modelId="{A63D4FAB-817E-D849-8D0D-573C4B31AA0D}" type="pres">
      <dgm:prSet presAssocID="{8F1F2DC8-5405-E54E-8EB9-4F43F6900606}" presName="horz1" presStyleCnt="0"/>
      <dgm:spPr/>
    </dgm:pt>
    <dgm:pt modelId="{B170C9CC-1AAE-244B-8FF6-7956C88D5EBE}" type="pres">
      <dgm:prSet presAssocID="{8F1F2DC8-5405-E54E-8EB9-4F43F6900606}" presName="tx1" presStyleLbl="revTx" presStyleIdx="0" presStyleCnt="5"/>
      <dgm:spPr/>
      <dgm:t>
        <a:bodyPr/>
        <a:lstStyle/>
        <a:p>
          <a:endParaRPr lang="nl-NL"/>
        </a:p>
      </dgm:t>
    </dgm:pt>
    <dgm:pt modelId="{DEFA613B-67DB-3346-9A82-567D7AF641D2}" type="pres">
      <dgm:prSet presAssocID="{8F1F2DC8-5405-E54E-8EB9-4F43F6900606}" presName="vert1" presStyleCnt="0"/>
      <dgm:spPr/>
    </dgm:pt>
    <dgm:pt modelId="{319D7F04-C9DC-AB4B-B6E9-392524AD9FAB}" type="pres">
      <dgm:prSet presAssocID="{3E3DE48F-2FB8-BE4D-A969-C2730C178234}" presName="vertSpace2a" presStyleCnt="0"/>
      <dgm:spPr/>
    </dgm:pt>
    <dgm:pt modelId="{158279A0-4D86-5542-B798-0375EEBD1BD3}" type="pres">
      <dgm:prSet presAssocID="{3E3DE48F-2FB8-BE4D-A969-C2730C178234}" presName="horz2" presStyleCnt="0"/>
      <dgm:spPr/>
    </dgm:pt>
    <dgm:pt modelId="{D1A6597C-FC9C-B04F-92FA-E691BD9F49AD}" type="pres">
      <dgm:prSet presAssocID="{3E3DE48F-2FB8-BE4D-A969-C2730C178234}" presName="horzSpace2" presStyleCnt="0"/>
      <dgm:spPr/>
    </dgm:pt>
    <dgm:pt modelId="{784AD225-6B86-9A43-A40D-41DB056CF94E}" type="pres">
      <dgm:prSet presAssocID="{3E3DE48F-2FB8-BE4D-A969-C2730C178234}" presName="tx2" presStyleLbl="revTx" presStyleIdx="1" presStyleCnt="5"/>
      <dgm:spPr/>
      <dgm:t>
        <a:bodyPr/>
        <a:lstStyle/>
        <a:p>
          <a:endParaRPr lang="nl-NL"/>
        </a:p>
      </dgm:t>
    </dgm:pt>
    <dgm:pt modelId="{38281487-BE0E-4744-A889-073BBD3B1561}" type="pres">
      <dgm:prSet presAssocID="{3E3DE48F-2FB8-BE4D-A969-C2730C178234}" presName="vert2" presStyleCnt="0"/>
      <dgm:spPr/>
    </dgm:pt>
    <dgm:pt modelId="{71D32E3A-8FD5-084F-ACF3-FC424F54C765}" type="pres">
      <dgm:prSet presAssocID="{3E3DE48F-2FB8-BE4D-A969-C2730C178234}" presName="thinLine2b" presStyleLbl="callout" presStyleIdx="0" presStyleCnt="4"/>
      <dgm:spPr/>
    </dgm:pt>
    <dgm:pt modelId="{667D2CF1-8E4D-5648-AB39-06AA1E81BECD}" type="pres">
      <dgm:prSet presAssocID="{3E3DE48F-2FB8-BE4D-A969-C2730C178234}" presName="vertSpace2b" presStyleCnt="0"/>
      <dgm:spPr/>
    </dgm:pt>
    <dgm:pt modelId="{C32BC25B-D83E-ED40-AB97-C4DABC121C08}" type="pres">
      <dgm:prSet presAssocID="{7026D278-01B2-7B47-B233-8C468A0BD642}" presName="horz2" presStyleCnt="0"/>
      <dgm:spPr/>
    </dgm:pt>
    <dgm:pt modelId="{99F12412-9524-6243-A80B-543A7CD827BF}" type="pres">
      <dgm:prSet presAssocID="{7026D278-01B2-7B47-B233-8C468A0BD642}" presName="horzSpace2" presStyleCnt="0"/>
      <dgm:spPr/>
    </dgm:pt>
    <dgm:pt modelId="{2DCD2EED-4F1B-8843-9791-DB7B0B81115E}" type="pres">
      <dgm:prSet presAssocID="{7026D278-01B2-7B47-B233-8C468A0BD642}" presName="tx2" presStyleLbl="revTx" presStyleIdx="2" presStyleCnt="5"/>
      <dgm:spPr/>
      <dgm:t>
        <a:bodyPr/>
        <a:lstStyle/>
        <a:p>
          <a:endParaRPr lang="nl-NL"/>
        </a:p>
      </dgm:t>
    </dgm:pt>
    <dgm:pt modelId="{1031B8F0-E4CD-7E45-8806-1CC58DB2A772}" type="pres">
      <dgm:prSet presAssocID="{7026D278-01B2-7B47-B233-8C468A0BD642}" presName="vert2" presStyleCnt="0"/>
      <dgm:spPr/>
    </dgm:pt>
    <dgm:pt modelId="{C5CFDBCB-962D-AD4A-BF5B-CB53E6FD6EA1}" type="pres">
      <dgm:prSet presAssocID="{7026D278-01B2-7B47-B233-8C468A0BD642}" presName="thinLine2b" presStyleLbl="callout" presStyleIdx="1" presStyleCnt="4"/>
      <dgm:spPr/>
    </dgm:pt>
    <dgm:pt modelId="{EDE41AFF-DD06-1046-BDFE-8B59C4F05FEC}" type="pres">
      <dgm:prSet presAssocID="{7026D278-01B2-7B47-B233-8C468A0BD642}" presName="vertSpace2b" presStyleCnt="0"/>
      <dgm:spPr/>
    </dgm:pt>
    <dgm:pt modelId="{9B465763-77E1-624C-97A6-153D2AF69BF0}" type="pres">
      <dgm:prSet presAssocID="{E2D907FF-A147-6C46-BA75-E57A4DB12146}" presName="horz2" presStyleCnt="0"/>
      <dgm:spPr/>
    </dgm:pt>
    <dgm:pt modelId="{99A7FAAE-8706-2B44-AEC9-7B630D8E7EAC}" type="pres">
      <dgm:prSet presAssocID="{E2D907FF-A147-6C46-BA75-E57A4DB12146}" presName="horzSpace2" presStyleCnt="0"/>
      <dgm:spPr/>
    </dgm:pt>
    <dgm:pt modelId="{72EA6FA7-F8E4-5C4A-8CB0-F4621B376E5D}" type="pres">
      <dgm:prSet presAssocID="{E2D907FF-A147-6C46-BA75-E57A4DB12146}" presName="tx2" presStyleLbl="revTx" presStyleIdx="3" presStyleCnt="5"/>
      <dgm:spPr/>
      <dgm:t>
        <a:bodyPr/>
        <a:lstStyle/>
        <a:p>
          <a:endParaRPr lang="nl-NL"/>
        </a:p>
      </dgm:t>
    </dgm:pt>
    <dgm:pt modelId="{FF475B16-94FF-2246-9B54-4F994EEB603D}" type="pres">
      <dgm:prSet presAssocID="{E2D907FF-A147-6C46-BA75-E57A4DB12146}" presName="vert2" presStyleCnt="0"/>
      <dgm:spPr/>
    </dgm:pt>
    <dgm:pt modelId="{AAD7A8C2-964A-C140-B9FB-F83A4E9216B9}" type="pres">
      <dgm:prSet presAssocID="{E2D907FF-A147-6C46-BA75-E57A4DB12146}" presName="thinLine2b" presStyleLbl="callout" presStyleIdx="2" presStyleCnt="4"/>
      <dgm:spPr/>
    </dgm:pt>
    <dgm:pt modelId="{EF666B84-4DAE-864E-9F35-3406250E1585}" type="pres">
      <dgm:prSet presAssocID="{E2D907FF-A147-6C46-BA75-E57A4DB12146}" presName="vertSpace2b" presStyleCnt="0"/>
      <dgm:spPr/>
    </dgm:pt>
    <dgm:pt modelId="{08FCF762-7FDE-FC4E-AC85-8EC188646D95}" type="pres">
      <dgm:prSet presAssocID="{9447A04B-A20E-7A41-94AE-F4A273A4E9DD}" presName="horz2" presStyleCnt="0"/>
      <dgm:spPr/>
    </dgm:pt>
    <dgm:pt modelId="{8F49264E-CDD8-9F48-BCD5-E6909E82C5BD}" type="pres">
      <dgm:prSet presAssocID="{9447A04B-A20E-7A41-94AE-F4A273A4E9DD}" presName="horzSpace2" presStyleCnt="0"/>
      <dgm:spPr/>
    </dgm:pt>
    <dgm:pt modelId="{2B0D6D02-E268-7546-84AF-8DA8C81BF32C}" type="pres">
      <dgm:prSet presAssocID="{9447A04B-A20E-7A41-94AE-F4A273A4E9DD}" presName="tx2" presStyleLbl="revTx" presStyleIdx="4" presStyleCnt="5"/>
      <dgm:spPr/>
      <dgm:t>
        <a:bodyPr/>
        <a:lstStyle/>
        <a:p>
          <a:endParaRPr lang="nl-NL"/>
        </a:p>
      </dgm:t>
    </dgm:pt>
    <dgm:pt modelId="{5C265BE5-1288-1D42-931D-35DC55BF89F7}" type="pres">
      <dgm:prSet presAssocID="{9447A04B-A20E-7A41-94AE-F4A273A4E9DD}" presName="vert2" presStyleCnt="0"/>
      <dgm:spPr/>
    </dgm:pt>
    <dgm:pt modelId="{9AB159B4-7EDF-E44B-AC13-AF197244A66B}" type="pres">
      <dgm:prSet presAssocID="{9447A04B-A20E-7A41-94AE-F4A273A4E9DD}" presName="thinLine2b" presStyleLbl="callout" presStyleIdx="3" presStyleCnt="4"/>
      <dgm:spPr/>
    </dgm:pt>
    <dgm:pt modelId="{E7C6CBE8-C10F-F743-836B-C7F96FF4DFB4}" type="pres">
      <dgm:prSet presAssocID="{9447A04B-A20E-7A41-94AE-F4A273A4E9DD}" presName="vertSpace2b" presStyleCnt="0"/>
      <dgm:spPr/>
    </dgm:pt>
  </dgm:ptLst>
  <dgm:cxnLst>
    <dgm:cxn modelId="{C4AD65B6-3F32-544E-B3DF-295732E6B111}" srcId="{8F1F2DC8-5405-E54E-8EB9-4F43F6900606}" destId="{E2D907FF-A147-6C46-BA75-E57A4DB12146}" srcOrd="2" destOrd="0" parTransId="{A57B19B7-9DE3-DB4A-8907-8FD10167CE50}" sibTransId="{3040BA91-92E9-844E-A11F-60146D04709B}"/>
    <dgm:cxn modelId="{D225F3B0-4E3C-A344-900F-8DA2C61506E0}" type="presOf" srcId="{E2D907FF-A147-6C46-BA75-E57A4DB12146}" destId="{72EA6FA7-F8E4-5C4A-8CB0-F4621B376E5D}" srcOrd="0" destOrd="0" presId="urn:microsoft.com/office/officeart/2008/layout/LinedList"/>
    <dgm:cxn modelId="{73A61910-2503-3D4A-97CA-524CB90C7213}" srcId="{8F1F2DC8-5405-E54E-8EB9-4F43F6900606}" destId="{7026D278-01B2-7B47-B233-8C468A0BD642}" srcOrd="1" destOrd="0" parTransId="{DF53B150-2434-A642-99B5-F9B38C2F86FA}" sibTransId="{3FFD49F1-3F35-0348-95AF-C41A45C5961A}"/>
    <dgm:cxn modelId="{3BD2E718-E2BC-2F4D-88EC-D1C3B9BDE900}" srcId="{19D2AB80-2679-E543-9ED7-45C471570B96}" destId="{8F1F2DC8-5405-E54E-8EB9-4F43F6900606}" srcOrd="0" destOrd="0" parTransId="{110B4BE5-6946-644D-9D4B-1371065FA98E}" sibTransId="{30119EDE-30BB-4C4A-BB30-3E7171DFE2F8}"/>
    <dgm:cxn modelId="{D5E53637-BAE9-5E44-9232-68CD57FA8EAB}" type="presOf" srcId="{3E3DE48F-2FB8-BE4D-A969-C2730C178234}" destId="{784AD225-6B86-9A43-A40D-41DB056CF94E}" srcOrd="0" destOrd="0" presId="urn:microsoft.com/office/officeart/2008/layout/LinedList"/>
    <dgm:cxn modelId="{06F85AF5-DB7E-AB4B-9AC6-A6826915971A}" type="presOf" srcId="{9447A04B-A20E-7A41-94AE-F4A273A4E9DD}" destId="{2B0D6D02-E268-7546-84AF-8DA8C81BF32C}" srcOrd="0" destOrd="0" presId="urn:microsoft.com/office/officeart/2008/layout/LinedList"/>
    <dgm:cxn modelId="{D9919E76-C9DF-3E42-A8EB-943F11C329F1}" type="presOf" srcId="{19D2AB80-2679-E543-9ED7-45C471570B96}" destId="{9B7D4FCC-917C-6E4A-9BFE-08197B0EEF77}" srcOrd="0" destOrd="0" presId="urn:microsoft.com/office/officeart/2008/layout/LinedList"/>
    <dgm:cxn modelId="{35954E34-25AF-B240-AC4C-21771CEB45A1}" srcId="{8F1F2DC8-5405-E54E-8EB9-4F43F6900606}" destId="{9447A04B-A20E-7A41-94AE-F4A273A4E9DD}" srcOrd="3" destOrd="0" parTransId="{50634FD7-C134-0A45-9311-3DC15B080A14}" sibTransId="{33F0970A-3DD0-B247-A67D-993AAEB09566}"/>
    <dgm:cxn modelId="{68A0ACE4-577E-FF41-9356-767843F69F60}" srcId="{8F1F2DC8-5405-E54E-8EB9-4F43F6900606}" destId="{3E3DE48F-2FB8-BE4D-A969-C2730C178234}" srcOrd="0" destOrd="0" parTransId="{D8D13D83-E1F9-CB41-879A-1FED6CA0F3AC}" sibTransId="{467A77A6-6AE3-3640-AF62-77B296302488}"/>
    <dgm:cxn modelId="{44E819DC-784D-9F45-8C92-2C01B367568F}" type="presOf" srcId="{7026D278-01B2-7B47-B233-8C468A0BD642}" destId="{2DCD2EED-4F1B-8843-9791-DB7B0B81115E}" srcOrd="0" destOrd="0" presId="urn:microsoft.com/office/officeart/2008/layout/LinedList"/>
    <dgm:cxn modelId="{D6EB5C09-F8AA-764C-9E93-0A340BF35498}" type="presOf" srcId="{8F1F2DC8-5405-E54E-8EB9-4F43F6900606}" destId="{B170C9CC-1AAE-244B-8FF6-7956C88D5EBE}" srcOrd="0" destOrd="0" presId="urn:microsoft.com/office/officeart/2008/layout/LinedList"/>
    <dgm:cxn modelId="{6A5C8D49-B966-4A48-9132-16BC8665EFE7}" type="presParOf" srcId="{9B7D4FCC-917C-6E4A-9BFE-08197B0EEF77}" destId="{0C6C16D1-3CE5-1646-A7CD-2B9028FE5678}" srcOrd="0" destOrd="0" presId="urn:microsoft.com/office/officeart/2008/layout/LinedList"/>
    <dgm:cxn modelId="{C9ADFBE9-179A-E444-A47B-C8306CBCB029}" type="presParOf" srcId="{9B7D4FCC-917C-6E4A-9BFE-08197B0EEF77}" destId="{A63D4FAB-817E-D849-8D0D-573C4B31AA0D}" srcOrd="1" destOrd="0" presId="urn:microsoft.com/office/officeart/2008/layout/LinedList"/>
    <dgm:cxn modelId="{18120532-CB43-444F-91C5-C4926A083D91}" type="presParOf" srcId="{A63D4FAB-817E-D849-8D0D-573C4B31AA0D}" destId="{B170C9CC-1AAE-244B-8FF6-7956C88D5EBE}" srcOrd="0" destOrd="0" presId="urn:microsoft.com/office/officeart/2008/layout/LinedList"/>
    <dgm:cxn modelId="{4F1F10D6-B46D-2F4C-B41C-B37579CBFBE0}" type="presParOf" srcId="{A63D4FAB-817E-D849-8D0D-573C4B31AA0D}" destId="{DEFA613B-67DB-3346-9A82-567D7AF641D2}" srcOrd="1" destOrd="0" presId="urn:microsoft.com/office/officeart/2008/layout/LinedList"/>
    <dgm:cxn modelId="{77DF8583-03AA-154A-9AB4-AB08EF38A4EC}" type="presParOf" srcId="{DEFA613B-67DB-3346-9A82-567D7AF641D2}" destId="{319D7F04-C9DC-AB4B-B6E9-392524AD9FAB}" srcOrd="0" destOrd="0" presId="urn:microsoft.com/office/officeart/2008/layout/LinedList"/>
    <dgm:cxn modelId="{7A76068B-FB9F-6641-8521-F902E01B354F}" type="presParOf" srcId="{DEFA613B-67DB-3346-9A82-567D7AF641D2}" destId="{158279A0-4D86-5542-B798-0375EEBD1BD3}" srcOrd="1" destOrd="0" presId="urn:microsoft.com/office/officeart/2008/layout/LinedList"/>
    <dgm:cxn modelId="{18FA75FA-1ACE-714B-9D3D-0AEE08838C54}" type="presParOf" srcId="{158279A0-4D86-5542-B798-0375EEBD1BD3}" destId="{D1A6597C-FC9C-B04F-92FA-E691BD9F49AD}" srcOrd="0" destOrd="0" presId="urn:microsoft.com/office/officeart/2008/layout/LinedList"/>
    <dgm:cxn modelId="{1A78A0FD-7441-BD45-A5E6-9F76DAF3B71C}" type="presParOf" srcId="{158279A0-4D86-5542-B798-0375EEBD1BD3}" destId="{784AD225-6B86-9A43-A40D-41DB056CF94E}" srcOrd="1" destOrd="0" presId="urn:microsoft.com/office/officeart/2008/layout/LinedList"/>
    <dgm:cxn modelId="{6962B3D3-28EF-054C-B773-762F3DA75EA8}" type="presParOf" srcId="{158279A0-4D86-5542-B798-0375EEBD1BD3}" destId="{38281487-BE0E-4744-A889-073BBD3B1561}" srcOrd="2" destOrd="0" presId="urn:microsoft.com/office/officeart/2008/layout/LinedList"/>
    <dgm:cxn modelId="{4DACA9BD-323A-C94C-9C7A-0FD2AEFB9095}" type="presParOf" srcId="{DEFA613B-67DB-3346-9A82-567D7AF641D2}" destId="{71D32E3A-8FD5-084F-ACF3-FC424F54C765}" srcOrd="2" destOrd="0" presId="urn:microsoft.com/office/officeart/2008/layout/LinedList"/>
    <dgm:cxn modelId="{95B31241-2DD8-E34A-9B35-F178A98E1933}" type="presParOf" srcId="{DEFA613B-67DB-3346-9A82-567D7AF641D2}" destId="{667D2CF1-8E4D-5648-AB39-06AA1E81BECD}" srcOrd="3" destOrd="0" presId="urn:microsoft.com/office/officeart/2008/layout/LinedList"/>
    <dgm:cxn modelId="{1032B538-B1B5-6F44-855A-6668FE11E55D}" type="presParOf" srcId="{DEFA613B-67DB-3346-9A82-567D7AF641D2}" destId="{C32BC25B-D83E-ED40-AB97-C4DABC121C08}" srcOrd="4" destOrd="0" presId="urn:microsoft.com/office/officeart/2008/layout/LinedList"/>
    <dgm:cxn modelId="{C8C0F127-518D-A141-908A-910B9F77ACCB}" type="presParOf" srcId="{C32BC25B-D83E-ED40-AB97-C4DABC121C08}" destId="{99F12412-9524-6243-A80B-543A7CD827BF}" srcOrd="0" destOrd="0" presId="urn:microsoft.com/office/officeart/2008/layout/LinedList"/>
    <dgm:cxn modelId="{13152AA3-58DD-9345-8883-5D1E406C66FC}" type="presParOf" srcId="{C32BC25B-D83E-ED40-AB97-C4DABC121C08}" destId="{2DCD2EED-4F1B-8843-9791-DB7B0B81115E}" srcOrd="1" destOrd="0" presId="urn:microsoft.com/office/officeart/2008/layout/LinedList"/>
    <dgm:cxn modelId="{CE0C7B5D-3D69-B343-A34F-7174B7F289DB}" type="presParOf" srcId="{C32BC25B-D83E-ED40-AB97-C4DABC121C08}" destId="{1031B8F0-E4CD-7E45-8806-1CC58DB2A772}" srcOrd="2" destOrd="0" presId="urn:microsoft.com/office/officeart/2008/layout/LinedList"/>
    <dgm:cxn modelId="{D107E056-6EAF-C343-B882-CCB24911E450}" type="presParOf" srcId="{DEFA613B-67DB-3346-9A82-567D7AF641D2}" destId="{C5CFDBCB-962D-AD4A-BF5B-CB53E6FD6EA1}" srcOrd="5" destOrd="0" presId="urn:microsoft.com/office/officeart/2008/layout/LinedList"/>
    <dgm:cxn modelId="{920F8F85-5DBC-824C-9609-2C7E2C973D3A}" type="presParOf" srcId="{DEFA613B-67DB-3346-9A82-567D7AF641D2}" destId="{EDE41AFF-DD06-1046-BDFE-8B59C4F05FEC}" srcOrd="6" destOrd="0" presId="urn:microsoft.com/office/officeart/2008/layout/LinedList"/>
    <dgm:cxn modelId="{D33C69D4-1C3B-5C45-834F-DC25AD9CF711}" type="presParOf" srcId="{DEFA613B-67DB-3346-9A82-567D7AF641D2}" destId="{9B465763-77E1-624C-97A6-153D2AF69BF0}" srcOrd="7" destOrd="0" presId="urn:microsoft.com/office/officeart/2008/layout/LinedList"/>
    <dgm:cxn modelId="{D695B841-F26E-CF41-A1E1-8A09AF80268E}" type="presParOf" srcId="{9B465763-77E1-624C-97A6-153D2AF69BF0}" destId="{99A7FAAE-8706-2B44-AEC9-7B630D8E7EAC}" srcOrd="0" destOrd="0" presId="urn:microsoft.com/office/officeart/2008/layout/LinedList"/>
    <dgm:cxn modelId="{9897678F-0EC4-9148-BF0F-6B638EE59661}" type="presParOf" srcId="{9B465763-77E1-624C-97A6-153D2AF69BF0}" destId="{72EA6FA7-F8E4-5C4A-8CB0-F4621B376E5D}" srcOrd="1" destOrd="0" presId="urn:microsoft.com/office/officeart/2008/layout/LinedList"/>
    <dgm:cxn modelId="{F8028C54-6024-8E4A-A36B-053209A95CE8}" type="presParOf" srcId="{9B465763-77E1-624C-97A6-153D2AF69BF0}" destId="{FF475B16-94FF-2246-9B54-4F994EEB603D}" srcOrd="2" destOrd="0" presId="urn:microsoft.com/office/officeart/2008/layout/LinedList"/>
    <dgm:cxn modelId="{1C58B2D7-9A25-E347-AB92-559B1406840D}" type="presParOf" srcId="{DEFA613B-67DB-3346-9A82-567D7AF641D2}" destId="{AAD7A8C2-964A-C140-B9FB-F83A4E9216B9}" srcOrd="8" destOrd="0" presId="urn:microsoft.com/office/officeart/2008/layout/LinedList"/>
    <dgm:cxn modelId="{72964905-6BD9-C240-958D-AD2EEBA01717}" type="presParOf" srcId="{DEFA613B-67DB-3346-9A82-567D7AF641D2}" destId="{EF666B84-4DAE-864E-9F35-3406250E1585}" srcOrd="9" destOrd="0" presId="urn:microsoft.com/office/officeart/2008/layout/LinedList"/>
    <dgm:cxn modelId="{08BAFF76-D6DB-8048-AD9D-22B6EE5413C1}" type="presParOf" srcId="{DEFA613B-67DB-3346-9A82-567D7AF641D2}" destId="{08FCF762-7FDE-FC4E-AC85-8EC188646D95}" srcOrd="10" destOrd="0" presId="urn:microsoft.com/office/officeart/2008/layout/LinedList"/>
    <dgm:cxn modelId="{7DF02803-07E5-DC47-91F1-D7125B1339D2}" type="presParOf" srcId="{08FCF762-7FDE-FC4E-AC85-8EC188646D95}" destId="{8F49264E-CDD8-9F48-BCD5-E6909E82C5BD}" srcOrd="0" destOrd="0" presId="urn:microsoft.com/office/officeart/2008/layout/LinedList"/>
    <dgm:cxn modelId="{AF697D20-4F2E-1B41-81C4-B83C04502E78}" type="presParOf" srcId="{08FCF762-7FDE-FC4E-AC85-8EC188646D95}" destId="{2B0D6D02-E268-7546-84AF-8DA8C81BF32C}" srcOrd="1" destOrd="0" presId="urn:microsoft.com/office/officeart/2008/layout/LinedList"/>
    <dgm:cxn modelId="{31305419-33DA-D34B-9B18-4C3A13A45E43}" type="presParOf" srcId="{08FCF762-7FDE-FC4E-AC85-8EC188646D95}" destId="{5C265BE5-1288-1D42-931D-35DC55BF89F7}" srcOrd="2" destOrd="0" presId="urn:microsoft.com/office/officeart/2008/layout/LinedList"/>
    <dgm:cxn modelId="{9A03C3CA-ECAE-444E-8379-56478A5BA264}" type="presParOf" srcId="{DEFA613B-67DB-3346-9A82-567D7AF641D2}" destId="{9AB159B4-7EDF-E44B-AC13-AF197244A66B}" srcOrd="11" destOrd="0" presId="urn:microsoft.com/office/officeart/2008/layout/LinedList"/>
    <dgm:cxn modelId="{A969611F-0510-2941-8498-BD1900903ED4}" type="presParOf" srcId="{DEFA613B-67DB-3346-9A82-567D7AF641D2}" destId="{E7C6CBE8-C10F-F743-836B-C7F96FF4DFB4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4FC412-4A92-E540-9168-4ED1349F6E6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D28CCD-246C-5D4C-828C-9B5A16F0E79D}">
      <dgm:prSet phldrT="[Text]"/>
      <dgm:spPr/>
      <dgm:t>
        <a:bodyPr/>
        <a:lstStyle/>
        <a:p>
          <a:r>
            <a:rPr lang="en-US" b="0" i="0" dirty="0">
              <a:latin typeface="Franklin Gothic Medium Cond" panose="020B0606030402020204" pitchFamily="34" charset="0"/>
            </a:rPr>
            <a:t>MSc International Marketing </a:t>
          </a:r>
        </a:p>
      </dgm:t>
    </dgm:pt>
    <dgm:pt modelId="{0AD087C9-2A77-A04C-8DC9-811EBC93462A}" type="parTrans" cxnId="{75034885-06BC-594D-B2F4-6014C75AAD4E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B2C26731-16B2-8E47-858C-355751E9EE43}" type="sibTrans" cxnId="{75034885-06BC-594D-B2F4-6014C75AAD4E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B9650EE6-F05C-5049-A97E-0F0A9585B1A6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lang="en-GB" b="0" i="0" dirty="0">
              <a:solidFill>
                <a:schemeClr val="lt1"/>
              </a:solidFill>
              <a:effectLst/>
              <a:latin typeface="Franklin Gothic Medium Cond" panose="020B0606030402020204" pitchFamily="34" charset="0"/>
              <a:ea typeface="+mn-ea"/>
              <a:cs typeface="+mn-cs"/>
            </a:rPr>
            <a:t>International Management Track</a:t>
          </a:r>
          <a:endParaRPr lang="en-US" b="0" i="0" dirty="0">
            <a:latin typeface="Franklin Gothic Medium Cond" panose="020B0606030402020204" pitchFamily="34" charset="0"/>
          </a:endParaRPr>
        </a:p>
      </dgm:t>
    </dgm:pt>
    <dgm:pt modelId="{595B0042-41EC-4041-983F-A1F83D97249F}" type="parTrans" cxnId="{EBDD51F3-66A2-774F-870C-94BB2A66A2CB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E52FD083-7DFB-6747-B934-670C612A8574}" type="sibTrans" cxnId="{EBDD51F3-66A2-774F-870C-94BB2A66A2CB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F6B27A02-BBAC-F847-B0E0-C8007B52CAFD}">
      <dgm:prSet phldrT="[Text]"/>
      <dgm:spPr/>
      <dgm:t>
        <a:bodyPr/>
        <a:lstStyle/>
        <a:p>
          <a:r>
            <a:rPr lang="en-GB" b="0" i="0" dirty="0">
              <a:latin typeface="Franklin Gothic Medium Cond" panose="020B0606030402020204" pitchFamily="34" charset="0"/>
            </a:rPr>
            <a:t>Digital Marketing &amp; Communications Track</a:t>
          </a:r>
          <a:endParaRPr lang="en-US" b="0" i="0" dirty="0">
            <a:latin typeface="Franklin Gothic Medium Cond" panose="020B0606030402020204" pitchFamily="34" charset="0"/>
          </a:endParaRPr>
        </a:p>
      </dgm:t>
    </dgm:pt>
    <dgm:pt modelId="{4FA044D6-0322-C54C-8F27-3C9DCDF454FD}" type="parTrans" cxnId="{6FCB4BEA-32D9-E04F-BB27-828389719023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2602F586-3809-6941-A468-793584ED0772}" type="sibTrans" cxnId="{6FCB4BEA-32D9-E04F-BB27-828389719023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ED9D2ADA-B54A-9141-8755-41E11B2FD84B}" type="pres">
      <dgm:prSet presAssocID="{4D4FC412-4A92-E540-9168-4ED1349F6E6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7A7A9AE9-2E60-044C-AB1F-8349E0285C69}" type="pres">
      <dgm:prSet presAssocID="{0ED28CCD-246C-5D4C-828C-9B5A16F0E79D}" presName="centerShape" presStyleLbl="node0" presStyleIdx="0" presStyleCnt="1"/>
      <dgm:spPr/>
      <dgm:t>
        <a:bodyPr/>
        <a:lstStyle/>
        <a:p>
          <a:endParaRPr lang="nl-NL"/>
        </a:p>
      </dgm:t>
    </dgm:pt>
    <dgm:pt modelId="{BD9BA1F0-BD78-BE41-B4C3-91192AB50FF8}" type="pres">
      <dgm:prSet presAssocID="{595B0042-41EC-4041-983F-A1F83D97249F}" presName="parTrans" presStyleLbl="bgSibTrans2D1" presStyleIdx="0" presStyleCnt="2"/>
      <dgm:spPr/>
      <dgm:t>
        <a:bodyPr/>
        <a:lstStyle/>
        <a:p>
          <a:endParaRPr lang="nl-NL"/>
        </a:p>
      </dgm:t>
    </dgm:pt>
    <dgm:pt modelId="{B6AB9328-FFC0-1E45-B451-CC97B7F0F0E4}" type="pres">
      <dgm:prSet presAssocID="{B9650EE6-F05C-5049-A97E-0F0A9585B1A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74A3D51-F8EE-7F4D-9F5F-DD5CD1197FD9}" type="pres">
      <dgm:prSet presAssocID="{4FA044D6-0322-C54C-8F27-3C9DCDF454FD}" presName="parTrans" presStyleLbl="bgSibTrans2D1" presStyleIdx="1" presStyleCnt="2"/>
      <dgm:spPr/>
      <dgm:t>
        <a:bodyPr/>
        <a:lstStyle/>
        <a:p>
          <a:endParaRPr lang="nl-NL"/>
        </a:p>
      </dgm:t>
    </dgm:pt>
    <dgm:pt modelId="{6169B774-79C7-8446-A561-2198D01CF21F}" type="pres">
      <dgm:prSet presAssocID="{F6B27A02-BBAC-F847-B0E0-C8007B52CAF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EBDD51F3-66A2-774F-870C-94BB2A66A2CB}" srcId="{0ED28CCD-246C-5D4C-828C-9B5A16F0E79D}" destId="{B9650EE6-F05C-5049-A97E-0F0A9585B1A6}" srcOrd="0" destOrd="0" parTransId="{595B0042-41EC-4041-983F-A1F83D97249F}" sibTransId="{E52FD083-7DFB-6747-B934-670C612A8574}"/>
    <dgm:cxn modelId="{73475DFA-7637-F94E-977B-C598C1FF4880}" type="presOf" srcId="{0ED28CCD-246C-5D4C-828C-9B5A16F0E79D}" destId="{7A7A9AE9-2E60-044C-AB1F-8349E0285C69}" srcOrd="0" destOrd="0" presId="urn:microsoft.com/office/officeart/2005/8/layout/radial4"/>
    <dgm:cxn modelId="{B12DC3CC-E5EB-3042-BF9D-04069A2001DC}" type="presOf" srcId="{4D4FC412-4A92-E540-9168-4ED1349F6E62}" destId="{ED9D2ADA-B54A-9141-8755-41E11B2FD84B}" srcOrd="0" destOrd="0" presId="urn:microsoft.com/office/officeart/2005/8/layout/radial4"/>
    <dgm:cxn modelId="{55562C5E-3584-1743-8C20-5BC6A4A6D835}" type="presOf" srcId="{B9650EE6-F05C-5049-A97E-0F0A9585B1A6}" destId="{B6AB9328-FFC0-1E45-B451-CC97B7F0F0E4}" srcOrd="0" destOrd="0" presId="urn:microsoft.com/office/officeart/2005/8/layout/radial4"/>
    <dgm:cxn modelId="{75034885-06BC-594D-B2F4-6014C75AAD4E}" srcId="{4D4FC412-4A92-E540-9168-4ED1349F6E62}" destId="{0ED28CCD-246C-5D4C-828C-9B5A16F0E79D}" srcOrd="0" destOrd="0" parTransId="{0AD087C9-2A77-A04C-8DC9-811EBC93462A}" sibTransId="{B2C26731-16B2-8E47-858C-355751E9EE43}"/>
    <dgm:cxn modelId="{64517D41-BC15-364C-8AB7-94D2C04B3314}" type="presOf" srcId="{F6B27A02-BBAC-F847-B0E0-C8007B52CAFD}" destId="{6169B774-79C7-8446-A561-2198D01CF21F}" srcOrd="0" destOrd="0" presId="urn:microsoft.com/office/officeart/2005/8/layout/radial4"/>
    <dgm:cxn modelId="{F5A3DEBB-573B-274E-BA43-B84FACFCB6CC}" type="presOf" srcId="{4FA044D6-0322-C54C-8F27-3C9DCDF454FD}" destId="{374A3D51-F8EE-7F4D-9F5F-DD5CD1197FD9}" srcOrd="0" destOrd="0" presId="urn:microsoft.com/office/officeart/2005/8/layout/radial4"/>
    <dgm:cxn modelId="{6FCB4BEA-32D9-E04F-BB27-828389719023}" srcId="{0ED28CCD-246C-5D4C-828C-9B5A16F0E79D}" destId="{F6B27A02-BBAC-F847-B0E0-C8007B52CAFD}" srcOrd="1" destOrd="0" parTransId="{4FA044D6-0322-C54C-8F27-3C9DCDF454FD}" sibTransId="{2602F586-3809-6941-A468-793584ED0772}"/>
    <dgm:cxn modelId="{992C3CA4-9AF3-B846-8F45-045F81BCC886}" type="presOf" srcId="{595B0042-41EC-4041-983F-A1F83D97249F}" destId="{BD9BA1F0-BD78-BE41-B4C3-91192AB50FF8}" srcOrd="0" destOrd="0" presId="urn:microsoft.com/office/officeart/2005/8/layout/radial4"/>
    <dgm:cxn modelId="{3BEEAEFE-DD62-EA47-A9D9-F1FF983FDB94}" type="presParOf" srcId="{ED9D2ADA-B54A-9141-8755-41E11B2FD84B}" destId="{7A7A9AE9-2E60-044C-AB1F-8349E0285C69}" srcOrd="0" destOrd="0" presId="urn:microsoft.com/office/officeart/2005/8/layout/radial4"/>
    <dgm:cxn modelId="{B3B26AA4-E81E-1F4E-B6B6-AC1327FB0E9E}" type="presParOf" srcId="{ED9D2ADA-B54A-9141-8755-41E11B2FD84B}" destId="{BD9BA1F0-BD78-BE41-B4C3-91192AB50FF8}" srcOrd="1" destOrd="0" presId="urn:microsoft.com/office/officeart/2005/8/layout/radial4"/>
    <dgm:cxn modelId="{7E7A4017-8A95-5F4C-858A-3128BABAC2F0}" type="presParOf" srcId="{ED9D2ADA-B54A-9141-8755-41E11B2FD84B}" destId="{B6AB9328-FFC0-1E45-B451-CC97B7F0F0E4}" srcOrd="2" destOrd="0" presId="urn:microsoft.com/office/officeart/2005/8/layout/radial4"/>
    <dgm:cxn modelId="{A1076EF2-F2C1-ED47-8C20-97320AB89999}" type="presParOf" srcId="{ED9D2ADA-B54A-9141-8755-41E11B2FD84B}" destId="{374A3D51-F8EE-7F4D-9F5F-DD5CD1197FD9}" srcOrd="3" destOrd="0" presId="urn:microsoft.com/office/officeart/2005/8/layout/radial4"/>
    <dgm:cxn modelId="{7BA8BB4F-5457-8946-9420-85DC859BCFF9}" type="presParOf" srcId="{ED9D2ADA-B54A-9141-8755-41E11B2FD84B}" destId="{6169B774-79C7-8446-A561-2198D01CF21F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4FC412-4A92-E540-9168-4ED1349F6E6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D28CCD-246C-5D4C-828C-9B5A16F0E79D}">
      <dgm:prSet phldrT="[Text]"/>
      <dgm:spPr/>
      <dgm:t>
        <a:bodyPr/>
        <a:lstStyle/>
        <a:p>
          <a:r>
            <a:rPr lang="en-US" b="0" i="0" dirty="0">
              <a:latin typeface="Franklin Gothic Medium Cond" panose="020B0606030402020204" pitchFamily="34" charset="0"/>
            </a:rPr>
            <a:t>MSc Marketing </a:t>
          </a:r>
        </a:p>
      </dgm:t>
    </dgm:pt>
    <dgm:pt modelId="{0AD087C9-2A77-A04C-8DC9-811EBC93462A}" type="parTrans" cxnId="{75034885-06BC-594D-B2F4-6014C75AAD4E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B2C26731-16B2-8E47-858C-355751E9EE43}" type="sibTrans" cxnId="{75034885-06BC-594D-B2F4-6014C75AAD4E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B9650EE6-F05C-5049-A97E-0F0A9585B1A6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lang="en-GB" b="0" i="0" dirty="0">
              <a:latin typeface="Franklin Gothic Medium Cond" panose="020B0606030402020204" pitchFamily="34" charset="0"/>
            </a:rPr>
            <a:t>Cultural Management Track</a:t>
          </a:r>
          <a:endParaRPr lang="en-US" b="0" i="0" dirty="0">
            <a:latin typeface="Franklin Gothic Medium Cond" panose="020B0606030402020204" pitchFamily="34" charset="0"/>
          </a:endParaRPr>
        </a:p>
      </dgm:t>
    </dgm:pt>
    <dgm:pt modelId="{595B0042-41EC-4041-983F-A1F83D97249F}" type="parTrans" cxnId="{EBDD51F3-66A2-774F-870C-94BB2A66A2CB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E52FD083-7DFB-6747-B934-670C612A8574}" type="sibTrans" cxnId="{EBDD51F3-66A2-774F-870C-94BB2A66A2CB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F6B27A02-BBAC-F847-B0E0-C8007B52CAFD}">
      <dgm:prSet phldrT="[Text]"/>
      <dgm:spPr/>
      <dgm:t>
        <a:bodyPr/>
        <a:lstStyle/>
        <a:p>
          <a:r>
            <a:rPr lang="en-GB" b="0" i="0" dirty="0">
              <a:latin typeface="Franklin Gothic Medium Cond" panose="020B0606030402020204" pitchFamily="34" charset="0"/>
            </a:rPr>
            <a:t>Digital Marketing &amp; Communications Track</a:t>
          </a:r>
          <a:endParaRPr lang="en-US" b="0" i="0" dirty="0">
            <a:latin typeface="Franklin Gothic Medium Cond" panose="020B0606030402020204" pitchFamily="34" charset="0"/>
          </a:endParaRPr>
        </a:p>
      </dgm:t>
    </dgm:pt>
    <dgm:pt modelId="{4FA044D6-0322-C54C-8F27-3C9DCDF454FD}" type="parTrans" cxnId="{6FCB4BEA-32D9-E04F-BB27-828389719023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2602F586-3809-6941-A468-793584ED0772}" type="sibTrans" cxnId="{6FCB4BEA-32D9-E04F-BB27-828389719023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ED9D2ADA-B54A-9141-8755-41E11B2FD84B}" type="pres">
      <dgm:prSet presAssocID="{4D4FC412-4A92-E540-9168-4ED1349F6E6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7A7A9AE9-2E60-044C-AB1F-8349E0285C69}" type="pres">
      <dgm:prSet presAssocID="{0ED28CCD-246C-5D4C-828C-9B5A16F0E79D}" presName="centerShape" presStyleLbl="node0" presStyleIdx="0" presStyleCnt="1"/>
      <dgm:spPr/>
      <dgm:t>
        <a:bodyPr/>
        <a:lstStyle/>
        <a:p>
          <a:endParaRPr lang="nl-NL"/>
        </a:p>
      </dgm:t>
    </dgm:pt>
    <dgm:pt modelId="{BD9BA1F0-BD78-BE41-B4C3-91192AB50FF8}" type="pres">
      <dgm:prSet presAssocID="{595B0042-41EC-4041-983F-A1F83D97249F}" presName="parTrans" presStyleLbl="bgSibTrans2D1" presStyleIdx="0" presStyleCnt="2"/>
      <dgm:spPr/>
      <dgm:t>
        <a:bodyPr/>
        <a:lstStyle/>
        <a:p>
          <a:endParaRPr lang="nl-NL"/>
        </a:p>
      </dgm:t>
    </dgm:pt>
    <dgm:pt modelId="{B6AB9328-FFC0-1E45-B451-CC97B7F0F0E4}" type="pres">
      <dgm:prSet presAssocID="{B9650EE6-F05C-5049-A97E-0F0A9585B1A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74A3D51-F8EE-7F4D-9F5F-DD5CD1197FD9}" type="pres">
      <dgm:prSet presAssocID="{4FA044D6-0322-C54C-8F27-3C9DCDF454FD}" presName="parTrans" presStyleLbl="bgSibTrans2D1" presStyleIdx="1" presStyleCnt="2"/>
      <dgm:spPr/>
      <dgm:t>
        <a:bodyPr/>
        <a:lstStyle/>
        <a:p>
          <a:endParaRPr lang="nl-NL"/>
        </a:p>
      </dgm:t>
    </dgm:pt>
    <dgm:pt modelId="{6169B774-79C7-8446-A561-2198D01CF21F}" type="pres">
      <dgm:prSet presAssocID="{F6B27A02-BBAC-F847-B0E0-C8007B52CAF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EBDD51F3-66A2-774F-870C-94BB2A66A2CB}" srcId="{0ED28CCD-246C-5D4C-828C-9B5A16F0E79D}" destId="{B9650EE6-F05C-5049-A97E-0F0A9585B1A6}" srcOrd="0" destOrd="0" parTransId="{595B0042-41EC-4041-983F-A1F83D97249F}" sibTransId="{E52FD083-7DFB-6747-B934-670C612A8574}"/>
    <dgm:cxn modelId="{73475DFA-7637-F94E-977B-C598C1FF4880}" type="presOf" srcId="{0ED28CCD-246C-5D4C-828C-9B5A16F0E79D}" destId="{7A7A9AE9-2E60-044C-AB1F-8349E0285C69}" srcOrd="0" destOrd="0" presId="urn:microsoft.com/office/officeart/2005/8/layout/radial4"/>
    <dgm:cxn modelId="{B12DC3CC-E5EB-3042-BF9D-04069A2001DC}" type="presOf" srcId="{4D4FC412-4A92-E540-9168-4ED1349F6E62}" destId="{ED9D2ADA-B54A-9141-8755-41E11B2FD84B}" srcOrd="0" destOrd="0" presId="urn:microsoft.com/office/officeart/2005/8/layout/radial4"/>
    <dgm:cxn modelId="{55562C5E-3584-1743-8C20-5BC6A4A6D835}" type="presOf" srcId="{B9650EE6-F05C-5049-A97E-0F0A9585B1A6}" destId="{B6AB9328-FFC0-1E45-B451-CC97B7F0F0E4}" srcOrd="0" destOrd="0" presId="urn:microsoft.com/office/officeart/2005/8/layout/radial4"/>
    <dgm:cxn modelId="{75034885-06BC-594D-B2F4-6014C75AAD4E}" srcId="{4D4FC412-4A92-E540-9168-4ED1349F6E62}" destId="{0ED28CCD-246C-5D4C-828C-9B5A16F0E79D}" srcOrd="0" destOrd="0" parTransId="{0AD087C9-2A77-A04C-8DC9-811EBC93462A}" sibTransId="{B2C26731-16B2-8E47-858C-355751E9EE43}"/>
    <dgm:cxn modelId="{64517D41-BC15-364C-8AB7-94D2C04B3314}" type="presOf" srcId="{F6B27A02-BBAC-F847-B0E0-C8007B52CAFD}" destId="{6169B774-79C7-8446-A561-2198D01CF21F}" srcOrd="0" destOrd="0" presId="urn:microsoft.com/office/officeart/2005/8/layout/radial4"/>
    <dgm:cxn modelId="{F5A3DEBB-573B-274E-BA43-B84FACFCB6CC}" type="presOf" srcId="{4FA044D6-0322-C54C-8F27-3C9DCDF454FD}" destId="{374A3D51-F8EE-7F4D-9F5F-DD5CD1197FD9}" srcOrd="0" destOrd="0" presId="urn:microsoft.com/office/officeart/2005/8/layout/radial4"/>
    <dgm:cxn modelId="{6FCB4BEA-32D9-E04F-BB27-828389719023}" srcId="{0ED28CCD-246C-5D4C-828C-9B5A16F0E79D}" destId="{F6B27A02-BBAC-F847-B0E0-C8007B52CAFD}" srcOrd="1" destOrd="0" parTransId="{4FA044D6-0322-C54C-8F27-3C9DCDF454FD}" sibTransId="{2602F586-3809-6941-A468-793584ED0772}"/>
    <dgm:cxn modelId="{992C3CA4-9AF3-B846-8F45-045F81BCC886}" type="presOf" srcId="{595B0042-41EC-4041-983F-A1F83D97249F}" destId="{BD9BA1F0-BD78-BE41-B4C3-91192AB50FF8}" srcOrd="0" destOrd="0" presId="urn:microsoft.com/office/officeart/2005/8/layout/radial4"/>
    <dgm:cxn modelId="{3BEEAEFE-DD62-EA47-A9D9-F1FF983FDB94}" type="presParOf" srcId="{ED9D2ADA-B54A-9141-8755-41E11B2FD84B}" destId="{7A7A9AE9-2E60-044C-AB1F-8349E0285C69}" srcOrd="0" destOrd="0" presId="urn:microsoft.com/office/officeart/2005/8/layout/radial4"/>
    <dgm:cxn modelId="{B3B26AA4-E81E-1F4E-B6B6-AC1327FB0E9E}" type="presParOf" srcId="{ED9D2ADA-B54A-9141-8755-41E11B2FD84B}" destId="{BD9BA1F0-BD78-BE41-B4C3-91192AB50FF8}" srcOrd="1" destOrd="0" presId="urn:microsoft.com/office/officeart/2005/8/layout/radial4"/>
    <dgm:cxn modelId="{7E7A4017-8A95-5F4C-858A-3128BABAC2F0}" type="presParOf" srcId="{ED9D2ADA-B54A-9141-8755-41E11B2FD84B}" destId="{B6AB9328-FFC0-1E45-B451-CC97B7F0F0E4}" srcOrd="2" destOrd="0" presId="urn:microsoft.com/office/officeart/2005/8/layout/radial4"/>
    <dgm:cxn modelId="{A1076EF2-F2C1-ED47-8C20-97320AB89999}" type="presParOf" srcId="{ED9D2ADA-B54A-9141-8755-41E11B2FD84B}" destId="{374A3D51-F8EE-7F4D-9F5F-DD5CD1197FD9}" srcOrd="3" destOrd="0" presId="urn:microsoft.com/office/officeart/2005/8/layout/radial4"/>
    <dgm:cxn modelId="{7BA8BB4F-5457-8946-9420-85DC859BCFF9}" type="presParOf" srcId="{ED9D2ADA-B54A-9141-8755-41E11B2FD84B}" destId="{6169B774-79C7-8446-A561-2198D01CF21F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4FC412-4A92-E540-9168-4ED1349F6E6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D28CCD-246C-5D4C-828C-9B5A16F0E79D}">
      <dgm:prSet phldrT="[Text]"/>
      <dgm:spPr/>
      <dgm:t>
        <a:bodyPr/>
        <a:lstStyle/>
        <a:p>
          <a:r>
            <a:rPr lang="en-US" b="0" i="0" dirty="0">
              <a:latin typeface="Franklin Gothic Medium Cond" panose="020B0606030402020204" pitchFamily="34" charset="0"/>
            </a:rPr>
            <a:t>MSc Marketing </a:t>
          </a:r>
        </a:p>
        <a:p>
          <a:r>
            <a:rPr lang="en-US" b="0" i="0" dirty="0">
              <a:latin typeface="Franklin Gothic Medium Cond" panose="020B0606030402020204" pitchFamily="34" charset="0"/>
            </a:rPr>
            <a:t>Communications</a:t>
          </a:r>
        </a:p>
      </dgm:t>
    </dgm:pt>
    <dgm:pt modelId="{0AD087C9-2A77-A04C-8DC9-811EBC93462A}" type="parTrans" cxnId="{75034885-06BC-594D-B2F4-6014C75AAD4E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B2C26731-16B2-8E47-858C-355751E9EE43}" type="sibTrans" cxnId="{75034885-06BC-594D-B2F4-6014C75AAD4E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B9650EE6-F05C-5049-A97E-0F0A9585B1A6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lang="en-GB" b="0" i="0" dirty="0">
              <a:solidFill>
                <a:schemeClr val="lt1"/>
              </a:solidFill>
              <a:effectLst/>
              <a:latin typeface="Franklin Gothic Medium Cond" panose="020B0606030402020204" pitchFamily="34" charset="0"/>
              <a:ea typeface="+mn-ea"/>
              <a:cs typeface="+mn-cs"/>
            </a:rPr>
            <a:t>International Management Track</a:t>
          </a:r>
          <a:endParaRPr lang="en-US" b="0" i="0" dirty="0">
            <a:latin typeface="Franklin Gothic Medium Cond" panose="020B0606030402020204" pitchFamily="34" charset="0"/>
          </a:endParaRPr>
        </a:p>
      </dgm:t>
    </dgm:pt>
    <dgm:pt modelId="{595B0042-41EC-4041-983F-A1F83D97249F}" type="parTrans" cxnId="{EBDD51F3-66A2-774F-870C-94BB2A66A2CB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E52FD083-7DFB-6747-B934-670C612A8574}" type="sibTrans" cxnId="{EBDD51F3-66A2-774F-870C-94BB2A66A2CB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F6B27A02-BBAC-F847-B0E0-C8007B52CAFD}">
      <dgm:prSet phldrT="[Text]"/>
      <dgm:spPr/>
      <dgm:t>
        <a:bodyPr/>
        <a:lstStyle/>
        <a:p>
          <a:r>
            <a:rPr lang="en-GB" b="0" i="0" dirty="0">
              <a:latin typeface="Franklin Gothic Medium Cond" panose="020B0606030402020204" pitchFamily="34" charset="0"/>
            </a:rPr>
            <a:t>Digital Marketing &amp; Communications Track</a:t>
          </a:r>
          <a:endParaRPr lang="en-US" b="0" i="0" dirty="0">
            <a:latin typeface="Franklin Gothic Medium Cond" panose="020B0606030402020204" pitchFamily="34" charset="0"/>
          </a:endParaRPr>
        </a:p>
      </dgm:t>
    </dgm:pt>
    <dgm:pt modelId="{4FA044D6-0322-C54C-8F27-3C9DCDF454FD}" type="parTrans" cxnId="{6FCB4BEA-32D9-E04F-BB27-828389719023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2602F586-3809-6941-A468-793584ED0772}" type="sibTrans" cxnId="{6FCB4BEA-32D9-E04F-BB27-828389719023}">
      <dgm:prSet/>
      <dgm:spPr/>
      <dgm:t>
        <a:bodyPr/>
        <a:lstStyle/>
        <a:p>
          <a:endParaRPr lang="en-US" b="0" i="0">
            <a:latin typeface="Franklin Gothic Medium Cond" panose="020B0606030402020204" pitchFamily="34" charset="0"/>
          </a:endParaRPr>
        </a:p>
      </dgm:t>
    </dgm:pt>
    <dgm:pt modelId="{ED9D2ADA-B54A-9141-8755-41E11B2FD84B}" type="pres">
      <dgm:prSet presAssocID="{4D4FC412-4A92-E540-9168-4ED1349F6E6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7A7A9AE9-2E60-044C-AB1F-8349E0285C69}" type="pres">
      <dgm:prSet presAssocID="{0ED28CCD-246C-5D4C-828C-9B5A16F0E79D}" presName="centerShape" presStyleLbl="node0" presStyleIdx="0" presStyleCnt="1"/>
      <dgm:spPr/>
      <dgm:t>
        <a:bodyPr/>
        <a:lstStyle/>
        <a:p>
          <a:endParaRPr lang="nl-NL"/>
        </a:p>
      </dgm:t>
    </dgm:pt>
    <dgm:pt modelId="{BD9BA1F0-BD78-BE41-B4C3-91192AB50FF8}" type="pres">
      <dgm:prSet presAssocID="{595B0042-41EC-4041-983F-A1F83D97249F}" presName="parTrans" presStyleLbl="bgSibTrans2D1" presStyleIdx="0" presStyleCnt="2"/>
      <dgm:spPr/>
      <dgm:t>
        <a:bodyPr/>
        <a:lstStyle/>
        <a:p>
          <a:endParaRPr lang="nl-NL"/>
        </a:p>
      </dgm:t>
    </dgm:pt>
    <dgm:pt modelId="{B6AB9328-FFC0-1E45-B451-CC97B7F0F0E4}" type="pres">
      <dgm:prSet presAssocID="{B9650EE6-F05C-5049-A97E-0F0A9585B1A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74A3D51-F8EE-7F4D-9F5F-DD5CD1197FD9}" type="pres">
      <dgm:prSet presAssocID="{4FA044D6-0322-C54C-8F27-3C9DCDF454FD}" presName="parTrans" presStyleLbl="bgSibTrans2D1" presStyleIdx="1" presStyleCnt="2"/>
      <dgm:spPr/>
      <dgm:t>
        <a:bodyPr/>
        <a:lstStyle/>
        <a:p>
          <a:endParaRPr lang="nl-NL"/>
        </a:p>
      </dgm:t>
    </dgm:pt>
    <dgm:pt modelId="{6169B774-79C7-8446-A561-2198D01CF21F}" type="pres">
      <dgm:prSet presAssocID="{F6B27A02-BBAC-F847-B0E0-C8007B52CAF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EBDD51F3-66A2-774F-870C-94BB2A66A2CB}" srcId="{0ED28CCD-246C-5D4C-828C-9B5A16F0E79D}" destId="{B9650EE6-F05C-5049-A97E-0F0A9585B1A6}" srcOrd="0" destOrd="0" parTransId="{595B0042-41EC-4041-983F-A1F83D97249F}" sibTransId="{E52FD083-7DFB-6747-B934-670C612A8574}"/>
    <dgm:cxn modelId="{73475DFA-7637-F94E-977B-C598C1FF4880}" type="presOf" srcId="{0ED28CCD-246C-5D4C-828C-9B5A16F0E79D}" destId="{7A7A9AE9-2E60-044C-AB1F-8349E0285C69}" srcOrd="0" destOrd="0" presId="urn:microsoft.com/office/officeart/2005/8/layout/radial4"/>
    <dgm:cxn modelId="{B12DC3CC-E5EB-3042-BF9D-04069A2001DC}" type="presOf" srcId="{4D4FC412-4A92-E540-9168-4ED1349F6E62}" destId="{ED9D2ADA-B54A-9141-8755-41E11B2FD84B}" srcOrd="0" destOrd="0" presId="urn:microsoft.com/office/officeart/2005/8/layout/radial4"/>
    <dgm:cxn modelId="{55562C5E-3584-1743-8C20-5BC6A4A6D835}" type="presOf" srcId="{B9650EE6-F05C-5049-A97E-0F0A9585B1A6}" destId="{B6AB9328-FFC0-1E45-B451-CC97B7F0F0E4}" srcOrd="0" destOrd="0" presId="urn:microsoft.com/office/officeart/2005/8/layout/radial4"/>
    <dgm:cxn modelId="{75034885-06BC-594D-B2F4-6014C75AAD4E}" srcId="{4D4FC412-4A92-E540-9168-4ED1349F6E62}" destId="{0ED28CCD-246C-5D4C-828C-9B5A16F0E79D}" srcOrd="0" destOrd="0" parTransId="{0AD087C9-2A77-A04C-8DC9-811EBC93462A}" sibTransId="{B2C26731-16B2-8E47-858C-355751E9EE43}"/>
    <dgm:cxn modelId="{64517D41-BC15-364C-8AB7-94D2C04B3314}" type="presOf" srcId="{F6B27A02-BBAC-F847-B0E0-C8007B52CAFD}" destId="{6169B774-79C7-8446-A561-2198D01CF21F}" srcOrd="0" destOrd="0" presId="urn:microsoft.com/office/officeart/2005/8/layout/radial4"/>
    <dgm:cxn modelId="{F5A3DEBB-573B-274E-BA43-B84FACFCB6CC}" type="presOf" srcId="{4FA044D6-0322-C54C-8F27-3C9DCDF454FD}" destId="{374A3D51-F8EE-7F4D-9F5F-DD5CD1197FD9}" srcOrd="0" destOrd="0" presId="urn:microsoft.com/office/officeart/2005/8/layout/radial4"/>
    <dgm:cxn modelId="{6FCB4BEA-32D9-E04F-BB27-828389719023}" srcId="{0ED28CCD-246C-5D4C-828C-9B5A16F0E79D}" destId="{F6B27A02-BBAC-F847-B0E0-C8007B52CAFD}" srcOrd="1" destOrd="0" parTransId="{4FA044D6-0322-C54C-8F27-3C9DCDF454FD}" sibTransId="{2602F586-3809-6941-A468-793584ED0772}"/>
    <dgm:cxn modelId="{992C3CA4-9AF3-B846-8F45-045F81BCC886}" type="presOf" srcId="{595B0042-41EC-4041-983F-A1F83D97249F}" destId="{BD9BA1F0-BD78-BE41-B4C3-91192AB50FF8}" srcOrd="0" destOrd="0" presId="urn:microsoft.com/office/officeart/2005/8/layout/radial4"/>
    <dgm:cxn modelId="{3BEEAEFE-DD62-EA47-A9D9-F1FF983FDB94}" type="presParOf" srcId="{ED9D2ADA-B54A-9141-8755-41E11B2FD84B}" destId="{7A7A9AE9-2E60-044C-AB1F-8349E0285C69}" srcOrd="0" destOrd="0" presId="urn:microsoft.com/office/officeart/2005/8/layout/radial4"/>
    <dgm:cxn modelId="{B3B26AA4-E81E-1F4E-B6B6-AC1327FB0E9E}" type="presParOf" srcId="{ED9D2ADA-B54A-9141-8755-41E11B2FD84B}" destId="{BD9BA1F0-BD78-BE41-B4C3-91192AB50FF8}" srcOrd="1" destOrd="0" presId="urn:microsoft.com/office/officeart/2005/8/layout/radial4"/>
    <dgm:cxn modelId="{7E7A4017-8A95-5F4C-858A-3128BABAC2F0}" type="presParOf" srcId="{ED9D2ADA-B54A-9141-8755-41E11B2FD84B}" destId="{B6AB9328-FFC0-1E45-B451-CC97B7F0F0E4}" srcOrd="2" destOrd="0" presId="urn:microsoft.com/office/officeart/2005/8/layout/radial4"/>
    <dgm:cxn modelId="{A1076EF2-F2C1-ED47-8C20-97320AB89999}" type="presParOf" srcId="{ED9D2ADA-B54A-9141-8755-41E11B2FD84B}" destId="{374A3D51-F8EE-7F4D-9F5F-DD5CD1197FD9}" srcOrd="3" destOrd="0" presId="urn:microsoft.com/office/officeart/2005/8/layout/radial4"/>
    <dgm:cxn modelId="{7BA8BB4F-5457-8946-9420-85DC859BCFF9}" type="presParOf" srcId="{ED9D2ADA-B54A-9141-8755-41E11B2FD84B}" destId="{6169B774-79C7-8446-A561-2198D01CF21F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1D1BF5-5A5B-B845-A519-9BF10F3E82D5}" type="doc">
      <dgm:prSet loTypeId="urn:microsoft.com/office/officeart/2005/8/layout/defaul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6C9D55-A97E-6044-9296-9B1F4399CC80}">
      <dgm:prSet/>
      <dgm:spPr/>
      <dgm:t>
        <a:bodyPr/>
        <a:lstStyle/>
        <a:p>
          <a:r>
            <a:rPr lang="en-US"/>
            <a:t>Managing virtual work</a:t>
          </a:r>
          <a:endParaRPr lang="en-GB"/>
        </a:p>
      </dgm:t>
    </dgm:pt>
    <dgm:pt modelId="{27BFBB3F-1B8B-884D-A1C2-D58DCCBEF113}" type="parTrans" cxnId="{0DCCF0A0-42B7-C84A-8120-68A78F123E51}">
      <dgm:prSet/>
      <dgm:spPr/>
      <dgm:t>
        <a:bodyPr/>
        <a:lstStyle/>
        <a:p>
          <a:endParaRPr lang="en-US"/>
        </a:p>
      </dgm:t>
    </dgm:pt>
    <dgm:pt modelId="{691A9991-B22B-4548-B64B-797AAD1BCCD1}" type="sibTrans" cxnId="{0DCCF0A0-42B7-C84A-8120-68A78F123E51}">
      <dgm:prSet/>
      <dgm:spPr/>
      <dgm:t>
        <a:bodyPr/>
        <a:lstStyle/>
        <a:p>
          <a:endParaRPr lang="en-US"/>
        </a:p>
      </dgm:t>
    </dgm:pt>
    <dgm:pt modelId="{B7F7FE46-E840-0948-8EE5-673EE148877C}">
      <dgm:prSet/>
      <dgm:spPr/>
      <dgm:t>
        <a:bodyPr/>
        <a:lstStyle/>
        <a:p>
          <a:r>
            <a:rPr lang="en-US"/>
            <a:t>Everyday sustainability for business</a:t>
          </a:r>
          <a:endParaRPr lang="en-GB"/>
        </a:p>
      </dgm:t>
    </dgm:pt>
    <dgm:pt modelId="{7162FBAD-AA85-0F4B-82BC-2C5E10D282D5}" type="parTrans" cxnId="{4A7AA0AE-48A2-4047-A794-90998E02E09A}">
      <dgm:prSet/>
      <dgm:spPr/>
      <dgm:t>
        <a:bodyPr/>
        <a:lstStyle/>
        <a:p>
          <a:endParaRPr lang="en-US"/>
        </a:p>
      </dgm:t>
    </dgm:pt>
    <dgm:pt modelId="{2080A785-E100-8548-A6A1-D00B3360822B}" type="sibTrans" cxnId="{4A7AA0AE-48A2-4047-A794-90998E02E09A}">
      <dgm:prSet/>
      <dgm:spPr/>
      <dgm:t>
        <a:bodyPr/>
        <a:lstStyle/>
        <a:p>
          <a:endParaRPr lang="en-US"/>
        </a:p>
      </dgm:t>
    </dgm:pt>
    <dgm:pt modelId="{CD92C08E-CC00-3045-9B1B-1A372909F306}">
      <dgm:prSet/>
      <dgm:spPr/>
      <dgm:t>
        <a:bodyPr/>
        <a:lstStyle/>
        <a:p>
          <a:r>
            <a:rPr lang="en-US"/>
            <a:t>Global operations and logistics</a:t>
          </a:r>
          <a:endParaRPr lang="en-GB"/>
        </a:p>
      </dgm:t>
    </dgm:pt>
    <dgm:pt modelId="{58D54A4E-2FF7-FA4B-A5DB-0ACE2158D066}" type="parTrans" cxnId="{F8D043C6-CA9D-E247-805B-A41F29C7696C}">
      <dgm:prSet/>
      <dgm:spPr/>
      <dgm:t>
        <a:bodyPr/>
        <a:lstStyle/>
        <a:p>
          <a:endParaRPr lang="en-US"/>
        </a:p>
      </dgm:t>
    </dgm:pt>
    <dgm:pt modelId="{0F17A7A1-4F32-8240-BE78-69CADFF86FF3}" type="sibTrans" cxnId="{F8D043C6-CA9D-E247-805B-A41F29C7696C}">
      <dgm:prSet/>
      <dgm:spPr/>
      <dgm:t>
        <a:bodyPr/>
        <a:lstStyle/>
        <a:p>
          <a:endParaRPr lang="en-US"/>
        </a:p>
      </dgm:t>
    </dgm:pt>
    <dgm:pt modelId="{F4217151-E245-F847-BFEC-A2FC4CB8E5C2}">
      <dgm:prSet/>
      <dgm:spPr/>
      <dgm:t>
        <a:bodyPr/>
        <a:lstStyle/>
        <a:p>
          <a:r>
            <a:rPr lang="en-US"/>
            <a:t>Digital &amp; social media marketing </a:t>
          </a:r>
          <a:endParaRPr lang="en-GB"/>
        </a:p>
      </dgm:t>
    </dgm:pt>
    <dgm:pt modelId="{3A88F012-947E-C142-8153-2543D392B947}" type="parTrans" cxnId="{09705C44-3639-5043-B7FA-8B6953ED17FF}">
      <dgm:prSet/>
      <dgm:spPr/>
      <dgm:t>
        <a:bodyPr/>
        <a:lstStyle/>
        <a:p>
          <a:endParaRPr lang="en-US"/>
        </a:p>
      </dgm:t>
    </dgm:pt>
    <dgm:pt modelId="{A5E7A887-CA9A-6543-AE3F-C5A4A23CBB0F}" type="sibTrans" cxnId="{09705C44-3639-5043-B7FA-8B6953ED17FF}">
      <dgm:prSet/>
      <dgm:spPr/>
      <dgm:t>
        <a:bodyPr/>
        <a:lstStyle/>
        <a:p>
          <a:endParaRPr lang="en-US"/>
        </a:p>
      </dgm:t>
    </dgm:pt>
    <dgm:pt modelId="{574BC862-9CFA-C640-B841-411CAF7793E6}">
      <dgm:prSet/>
      <dgm:spPr/>
      <dgm:t>
        <a:bodyPr/>
        <a:lstStyle/>
        <a:p>
          <a:r>
            <a:rPr lang="en-US"/>
            <a:t>Marketing Science</a:t>
          </a:r>
          <a:endParaRPr lang="en-GB"/>
        </a:p>
      </dgm:t>
    </dgm:pt>
    <dgm:pt modelId="{C4B005BB-6ACF-724D-9B9E-DF4E6F686696}" type="parTrans" cxnId="{24BDA2A2-3860-B24F-BA4B-E165B5F885FF}">
      <dgm:prSet/>
      <dgm:spPr/>
      <dgm:t>
        <a:bodyPr/>
        <a:lstStyle/>
        <a:p>
          <a:endParaRPr lang="en-US"/>
        </a:p>
      </dgm:t>
    </dgm:pt>
    <dgm:pt modelId="{D4104BC0-ED78-AE40-89D7-7F42EFAF7682}" type="sibTrans" cxnId="{24BDA2A2-3860-B24F-BA4B-E165B5F885FF}">
      <dgm:prSet/>
      <dgm:spPr/>
      <dgm:t>
        <a:bodyPr/>
        <a:lstStyle/>
        <a:p>
          <a:endParaRPr lang="en-US"/>
        </a:p>
      </dgm:t>
    </dgm:pt>
    <dgm:pt modelId="{2A0FC6FA-A3FB-5142-8CA8-42447EF4816F}">
      <dgm:prSet/>
      <dgm:spPr/>
      <dgm:t>
        <a:bodyPr/>
        <a:lstStyle/>
        <a:p>
          <a:r>
            <a:rPr lang="en-US"/>
            <a:t>Effective business negotiation</a:t>
          </a:r>
          <a:endParaRPr lang="en-GB"/>
        </a:p>
      </dgm:t>
    </dgm:pt>
    <dgm:pt modelId="{D8D5A84A-2EB9-8648-8B6D-F899E4672781}" type="parTrans" cxnId="{2AF0819E-7779-5F47-8964-1648143C7F4F}">
      <dgm:prSet/>
      <dgm:spPr/>
      <dgm:t>
        <a:bodyPr/>
        <a:lstStyle/>
        <a:p>
          <a:endParaRPr lang="en-US"/>
        </a:p>
      </dgm:t>
    </dgm:pt>
    <dgm:pt modelId="{26D166C8-39DF-9645-8274-0AC58653EE3E}" type="sibTrans" cxnId="{2AF0819E-7779-5F47-8964-1648143C7F4F}">
      <dgm:prSet/>
      <dgm:spPr/>
      <dgm:t>
        <a:bodyPr/>
        <a:lstStyle/>
        <a:p>
          <a:endParaRPr lang="en-US"/>
        </a:p>
      </dgm:t>
    </dgm:pt>
    <dgm:pt modelId="{F5F3CEF9-BEC0-0346-BC30-8D270BC3CD11}">
      <dgm:prSet/>
      <dgm:spPr/>
      <dgm:t>
        <a:bodyPr/>
        <a:lstStyle/>
        <a:p>
          <a:r>
            <a:rPr lang="en-US"/>
            <a:t>Public relations</a:t>
          </a:r>
          <a:endParaRPr lang="en-GB"/>
        </a:p>
      </dgm:t>
    </dgm:pt>
    <dgm:pt modelId="{F6763806-5887-7E40-A279-292522AAF9BF}" type="parTrans" cxnId="{861C5069-FA6B-9042-9AC9-BF651014BEE9}">
      <dgm:prSet/>
      <dgm:spPr/>
      <dgm:t>
        <a:bodyPr/>
        <a:lstStyle/>
        <a:p>
          <a:endParaRPr lang="en-US"/>
        </a:p>
      </dgm:t>
    </dgm:pt>
    <dgm:pt modelId="{55A0687C-862B-5949-BC2B-B0C87E299572}" type="sibTrans" cxnId="{861C5069-FA6B-9042-9AC9-BF651014BEE9}">
      <dgm:prSet/>
      <dgm:spPr/>
      <dgm:t>
        <a:bodyPr/>
        <a:lstStyle/>
        <a:p>
          <a:endParaRPr lang="en-US"/>
        </a:p>
      </dgm:t>
    </dgm:pt>
    <dgm:pt modelId="{E607753F-914F-4E46-B56C-BBCF53F2DA88}">
      <dgm:prSet/>
      <dgm:spPr/>
      <dgm:t>
        <a:bodyPr/>
        <a:lstStyle/>
        <a:p>
          <a:r>
            <a:rPr lang="en-US"/>
            <a:t>Corporate lobbying for marketing</a:t>
          </a:r>
          <a:endParaRPr lang="en-GB"/>
        </a:p>
      </dgm:t>
    </dgm:pt>
    <dgm:pt modelId="{782A1CC6-5D92-F941-A382-3E70F2F7C2AD}" type="parTrans" cxnId="{981DB106-822B-424E-9B26-CCC2D98F553E}">
      <dgm:prSet/>
      <dgm:spPr/>
      <dgm:t>
        <a:bodyPr/>
        <a:lstStyle/>
        <a:p>
          <a:endParaRPr lang="en-US"/>
        </a:p>
      </dgm:t>
    </dgm:pt>
    <dgm:pt modelId="{8C85C981-E775-BC4F-83A4-FC0F000ED1E7}" type="sibTrans" cxnId="{981DB106-822B-424E-9B26-CCC2D98F553E}">
      <dgm:prSet/>
      <dgm:spPr/>
      <dgm:t>
        <a:bodyPr/>
        <a:lstStyle/>
        <a:p>
          <a:endParaRPr lang="en-US"/>
        </a:p>
      </dgm:t>
    </dgm:pt>
    <dgm:pt modelId="{FC6B58DB-A80D-A24F-A9C3-7891C0BEC85E}">
      <dgm:prSet/>
      <dgm:spPr/>
      <dgm:t>
        <a:bodyPr/>
        <a:lstStyle/>
        <a:p>
          <a:r>
            <a:rPr lang="en-US" dirty="0"/>
            <a:t>Brand Management</a:t>
          </a:r>
          <a:endParaRPr lang="en-GB" dirty="0"/>
        </a:p>
      </dgm:t>
    </dgm:pt>
    <dgm:pt modelId="{C5B75048-B557-7643-9A57-F181D3E3FFD9}" type="parTrans" cxnId="{221E7EC7-1474-304F-9363-42D9A5A3EDAA}">
      <dgm:prSet/>
      <dgm:spPr/>
      <dgm:t>
        <a:bodyPr/>
        <a:lstStyle/>
        <a:p>
          <a:endParaRPr lang="en-US"/>
        </a:p>
      </dgm:t>
    </dgm:pt>
    <dgm:pt modelId="{782D598D-B35A-814A-B5F3-534C6769A19B}" type="sibTrans" cxnId="{221E7EC7-1474-304F-9363-42D9A5A3EDAA}">
      <dgm:prSet/>
      <dgm:spPr/>
      <dgm:t>
        <a:bodyPr/>
        <a:lstStyle/>
        <a:p>
          <a:endParaRPr lang="en-US"/>
        </a:p>
      </dgm:t>
    </dgm:pt>
    <dgm:pt modelId="{383BDCEF-AA2B-FA4F-9515-9683BC1E030B}">
      <dgm:prSet/>
      <dgm:spPr/>
      <dgm:t>
        <a:bodyPr/>
        <a:lstStyle/>
        <a:p>
          <a:r>
            <a:rPr lang="en-GB" dirty="0"/>
            <a:t>Marketing for SMEs</a:t>
          </a:r>
        </a:p>
      </dgm:t>
    </dgm:pt>
    <dgm:pt modelId="{F6F78798-8AEB-D145-927D-96FBB0478E65}" type="parTrans" cxnId="{ED0ED4F3-5E67-B34B-B69C-0D90A7172EDA}">
      <dgm:prSet/>
      <dgm:spPr/>
      <dgm:t>
        <a:bodyPr/>
        <a:lstStyle/>
        <a:p>
          <a:endParaRPr lang="en-US"/>
        </a:p>
      </dgm:t>
    </dgm:pt>
    <dgm:pt modelId="{CEB8F167-AA74-134C-9527-F30479884FB6}" type="sibTrans" cxnId="{ED0ED4F3-5E67-B34B-B69C-0D90A7172EDA}">
      <dgm:prSet/>
      <dgm:spPr/>
      <dgm:t>
        <a:bodyPr/>
        <a:lstStyle/>
        <a:p>
          <a:endParaRPr lang="en-US"/>
        </a:p>
      </dgm:t>
    </dgm:pt>
    <dgm:pt modelId="{34C7178E-485E-A24F-A676-AD2F2D15B326}" type="pres">
      <dgm:prSet presAssocID="{7B1D1BF5-5A5B-B845-A519-9BF10F3E82D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2D57AAA-053B-8C45-9092-D23C81DD979E}" type="pres">
      <dgm:prSet presAssocID="{BA6C9D55-A97E-6044-9296-9B1F4399CC80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06FCD07-1798-FF47-8453-E0E798FCF26D}" type="pres">
      <dgm:prSet presAssocID="{691A9991-B22B-4548-B64B-797AAD1BCCD1}" presName="sibTrans" presStyleCnt="0"/>
      <dgm:spPr/>
    </dgm:pt>
    <dgm:pt modelId="{8D81945A-0261-9543-B5BA-154B4C8836D9}" type="pres">
      <dgm:prSet presAssocID="{B7F7FE46-E840-0948-8EE5-673EE148877C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6DD908E-D265-6C44-A7ED-30FB77CDC750}" type="pres">
      <dgm:prSet presAssocID="{2080A785-E100-8548-A6A1-D00B3360822B}" presName="sibTrans" presStyleCnt="0"/>
      <dgm:spPr/>
    </dgm:pt>
    <dgm:pt modelId="{C3DB03B9-315C-0C45-B9D7-E2C1E47B41A4}" type="pres">
      <dgm:prSet presAssocID="{CD92C08E-CC00-3045-9B1B-1A372909F306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CF68AE3-0006-0847-8EA2-84AA74B4C5DE}" type="pres">
      <dgm:prSet presAssocID="{0F17A7A1-4F32-8240-BE78-69CADFF86FF3}" presName="sibTrans" presStyleCnt="0"/>
      <dgm:spPr/>
    </dgm:pt>
    <dgm:pt modelId="{17CCD60E-D7F7-E745-A43D-DEC2A2F633A9}" type="pres">
      <dgm:prSet presAssocID="{F4217151-E245-F847-BFEC-A2FC4CB8E5C2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D7DF09A-83E8-1442-BD47-058A36DC5A09}" type="pres">
      <dgm:prSet presAssocID="{A5E7A887-CA9A-6543-AE3F-C5A4A23CBB0F}" presName="sibTrans" presStyleCnt="0"/>
      <dgm:spPr/>
    </dgm:pt>
    <dgm:pt modelId="{25FB4231-49D2-B741-AC07-2E04AD43ECDA}" type="pres">
      <dgm:prSet presAssocID="{574BC862-9CFA-C640-B841-411CAF7793E6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C603513-F1A3-174A-BFEB-917C34212127}" type="pres">
      <dgm:prSet presAssocID="{D4104BC0-ED78-AE40-89D7-7F42EFAF7682}" presName="sibTrans" presStyleCnt="0"/>
      <dgm:spPr/>
    </dgm:pt>
    <dgm:pt modelId="{1739943C-0632-2641-85AF-8FB3CCEBA79A}" type="pres">
      <dgm:prSet presAssocID="{2A0FC6FA-A3FB-5142-8CA8-42447EF4816F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438D924-6EDE-434B-A253-DC0897B1D74C}" type="pres">
      <dgm:prSet presAssocID="{26D166C8-39DF-9645-8274-0AC58653EE3E}" presName="sibTrans" presStyleCnt="0"/>
      <dgm:spPr/>
    </dgm:pt>
    <dgm:pt modelId="{DB3F1E01-B34B-5646-AD84-533CBA84066C}" type="pres">
      <dgm:prSet presAssocID="{F5F3CEF9-BEC0-0346-BC30-8D270BC3CD11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946276F-128B-FC4D-802C-2CD7B1967D35}" type="pres">
      <dgm:prSet presAssocID="{55A0687C-862B-5949-BC2B-B0C87E299572}" presName="sibTrans" presStyleCnt="0"/>
      <dgm:spPr/>
    </dgm:pt>
    <dgm:pt modelId="{7AA1F508-757A-124F-B8F5-F705ABD720DB}" type="pres">
      <dgm:prSet presAssocID="{E607753F-914F-4E46-B56C-BBCF53F2DA88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673E07B-0262-1E43-9C63-CF4AF6FEE80C}" type="pres">
      <dgm:prSet presAssocID="{8C85C981-E775-BC4F-83A4-FC0F000ED1E7}" presName="sibTrans" presStyleCnt="0"/>
      <dgm:spPr/>
    </dgm:pt>
    <dgm:pt modelId="{4F97B641-1928-AB47-8F91-44F0CE635193}" type="pres">
      <dgm:prSet presAssocID="{FC6B58DB-A80D-A24F-A9C3-7891C0BEC85E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D7167E3-D66F-BA45-BB7D-CD1EA8B20131}" type="pres">
      <dgm:prSet presAssocID="{782D598D-B35A-814A-B5F3-534C6769A19B}" presName="sibTrans" presStyleCnt="0"/>
      <dgm:spPr/>
    </dgm:pt>
    <dgm:pt modelId="{91CC8AAF-F440-F643-852F-679C0D6133F4}" type="pres">
      <dgm:prSet presAssocID="{383BDCEF-AA2B-FA4F-9515-9683BC1E030B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ED0ED4F3-5E67-B34B-B69C-0D90A7172EDA}" srcId="{7B1D1BF5-5A5B-B845-A519-9BF10F3E82D5}" destId="{383BDCEF-AA2B-FA4F-9515-9683BC1E030B}" srcOrd="9" destOrd="0" parTransId="{F6F78798-8AEB-D145-927D-96FBB0478E65}" sibTransId="{CEB8F167-AA74-134C-9527-F30479884FB6}"/>
    <dgm:cxn modelId="{3E7766FF-F6AD-BB48-85AD-D1D13EE31453}" type="presOf" srcId="{BA6C9D55-A97E-6044-9296-9B1F4399CC80}" destId="{E2D57AAA-053B-8C45-9092-D23C81DD979E}" srcOrd="0" destOrd="0" presId="urn:microsoft.com/office/officeart/2005/8/layout/default"/>
    <dgm:cxn modelId="{4C1EA7FE-E8FC-AF4B-85E8-FAE23D313D4F}" type="presOf" srcId="{F4217151-E245-F847-BFEC-A2FC4CB8E5C2}" destId="{17CCD60E-D7F7-E745-A43D-DEC2A2F633A9}" srcOrd="0" destOrd="0" presId="urn:microsoft.com/office/officeart/2005/8/layout/default"/>
    <dgm:cxn modelId="{FD2206EE-2822-4F43-BF44-37CAD5979D2D}" type="presOf" srcId="{574BC862-9CFA-C640-B841-411CAF7793E6}" destId="{25FB4231-49D2-B741-AC07-2E04AD43ECDA}" srcOrd="0" destOrd="0" presId="urn:microsoft.com/office/officeart/2005/8/layout/default"/>
    <dgm:cxn modelId="{221E7EC7-1474-304F-9363-42D9A5A3EDAA}" srcId="{7B1D1BF5-5A5B-B845-A519-9BF10F3E82D5}" destId="{FC6B58DB-A80D-A24F-A9C3-7891C0BEC85E}" srcOrd="8" destOrd="0" parTransId="{C5B75048-B557-7643-9A57-F181D3E3FFD9}" sibTransId="{782D598D-B35A-814A-B5F3-534C6769A19B}"/>
    <dgm:cxn modelId="{F6AA9A38-9FE0-B047-A2D2-D0FB8A02F9B7}" type="presOf" srcId="{E607753F-914F-4E46-B56C-BBCF53F2DA88}" destId="{7AA1F508-757A-124F-B8F5-F705ABD720DB}" srcOrd="0" destOrd="0" presId="urn:microsoft.com/office/officeart/2005/8/layout/default"/>
    <dgm:cxn modelId="{5200697E-69AA-8446-B31D-48C3653578DB}" type="presOf" srcId="{FC6B58DB-A80D-A24F-A9C3-7891C0BEC85E}" destId="{4F97B641-1928-AB47-8F91-44F0CE635193}" srcOrd="0" destOrd="0" presId="urn:microsoft.com/office/officeart/2005/8/layout/default"/>
    <dgm:cxn modelId="{9E89B46C-007D-FA43-971E-A3C09494FDE1}" type="presOf" srcId="{2A0FC6FA-A3FB-5142-8CA8-42447EF4816F}" destId="{1739943C-0632-2641-85AF-8FB3CCEBA79A}" srcOrd="0" destOrd="0" presId="urn:microsoft.com/office/officeart/2005/8/layout/default"/>
    <dgm:cxn modelId="{34AD469E-5935-B74F-89DB-81F3CAEC4038}" type="presOf" srcId="{383BDCEF-AA2B-FA4F-9515-9683BC1E030B}" destId="{91CC8AAF-F440-F643-852F-679C0D6133F4}" srcOrd="0" destOrd="0" presId="urn:microsoft.com/office/officeart/2005/8/layout/default"/>
    <dgm:cxn modelId="{8BEDA08F-7F93-3F49-8326-13CE2B6805CD}" type="presOf" srcId="{7B1D1BF5-5A5B-B845-A519-9BF10F3E82D5}" destId="{34C7178E-485E-A24F-A676-AD2F2D15B326}" srcOrd="0" destOrd="0" presId="urn:microsoft.com/office/officeart/2005/8/layout/default"/>
    <dgm:cxn modelId="{861C5069-FA6B-9042-9AC9-BF651014BEE9}" srcId="{7B1D1BF5-5A5B-B845-A519-9BF10F3E82D5}" destId="{F5F3CEF9-BEC0-0346-BC30-8D270BC3CD11}" srcOrd="6" destOrd="0" parTransId="{F6763806-5887-7E40-A279-292522AAF9BF}" sibTransId="{55A0687C-862B-5949-BC2B-B0C87E299572}"/>
    <dgm:cxn modelId="{CFEF1EE9-E703-CA44-9BE2-406CC3BE2FC0}" type="presOf" srcId="{B7F7FE46-E840-0948-8EE5-673EE148877C}" destId="{8D81945A-0261-9543-B5BA-154B4C8836D9}" srcOrd="0" destOrd="0" presId="urn:microsoft.com/office/officeart/2005/8/layout/default"/>
    <dgm:cxn modelId="{981DB106-822B-424E-9B26-CCC2D98F553E}" srcId="{7B1D1BF5-5A5B-B845-A519-9BF10F3E82D5}" destId="{E607753F-914F-4E46-B56C-BBCF53F2DA88}" srcOrd="7" destOrd="0" parTransId="{782A1CC6-5D92-F941-A382-3E70F2F7C2AD}" sibTransId="{8C85C981-E775-BC4F-83A4-FC0F000ED1E7}"/>
    <dgm:cxn modelId="{2FAD4E36-4908-9B4D-85E9-D77E04655139}" type="presOf" srcId="{F5F3CEF9-BEC0-0346-BC30-8D270BC3CD11}" destId="{DB3F1E01-B34B-5646-AD84-533CBA84066C}" srcOrd="0" destOrd="0" presId="urn:microsoft.com/office/officeart/2005/8/layout/default"/>
    <dgm:cxn modelId="{F8D043C6-CA9D-E247-805B-A41F29C7696C}" srcId="{7B1D1BF5-5A5B-B845-A519-9BF10F3E82D5}" destId="{CD92C08E-CC00-3045-9B1B-1A372909F306}" srcOrd="2" destOrd="0" parTransId="{58D54A4E-2FF7-FA4B-A5DB-0ACE2158D066}" sibTransId="{0F17A7A1-4F32-8240-BE78-69CADFF86FF3}"/>
    <dgm:cxn modelId="{09705C44-3639-5043-B7FA-8B6953ED17FF}" srcId="{7B1D1BF5-5A5B-B845-A519-9BF10F3E82D5}" destId="{F4217151-E245-F847-BFEC-A2FC4CB8E5C2}" srcOrd="3" destOrd="0" parTransId="{3A88F012-947E-C142-8153-2543D392B947}" sibTransId="{A5E7A887-CA9A-6543-AE3F-C5A4A23CBB0F}"/>
    <dgm:cxn modelId="{24BDA2A2-3860-B24F-BA4B-E165B5F885FF}" srcId="{7B1D1BF5-5A5B-B845-A519-9BF10F3E82D5}" destId="{574BC862-9CFA-C640-B841-411CAF7793E6}" srcOrd="4" destOrd="0" parTransId="{C4B005BB-6ACF-724D-9B9E-DF4E6F686696}" sibTransId="{D4104BC0-ED78-AE40-89D7-7F42EFAF7682}"/>
    <dgm:cxn modelId="{6F5E420C-7738-8143-867C-62E16C17739B}" type="presOf" srcId="{CD92C08E-CC00-3045-9B1B-1A372909F306}" destId="{C3DB03B9-315C-0C45-B9D7-E2C1E47B41A4}" srcOrd="0" destOrd="0" presId="urn:microsoft.com/office/officeart/2005/8/layout/default"/>
    <dgm:cxn modelId="{2AF0819E-7779-5F47-8964-1648143C7F4F}" srcId="{7B1D1BF5-5A5B-B845-A519-9BF10F3E82D5}" destId="{2A0FC6FA-A3FB-5142-8CA8-42447EF4816F}" srcOrd="5" destOrd="0" parTransId="{D8D5A84A-2EB9-8648-8B6D-F899E4672781}" sibTransId="{26D166C8-39DF-9645-8274-0AC58653EE3E}"/>
    <dgm:cxn modelId="{0DCCF0A0-42B7-C84A-8120-68A78F123E51}" srcId="{7B1D1BF5-5A5B-B845-A519-9BF10F3E82D5}" destId="{BA6C9D55-A97E-6044-9296-9B1F4399CC80}" srcOrd="0" destOrd="0" parTransId="{27BFBB3F-1B8B-884D-A1C2-D58DCCBEF113}" sibTransId="{691A9991-B22B-4548-B64B-797AAD1BCCD1}"/>
    <dgm:cxn modelId="{4A7AA0AE-48A2-4047-A794-90998E02E09A}" srcId="{7B1D1BF5-5A5B-B845-A519-9BF10F3E82D5}" destId="{B7F7FE46-E840-0948-8EE5-673EE148877C}" srcOrd="1" destOrd="0" parTransId="{7162FBAD-AA85-0F4B-82BC-2C5E10D282D5}" sibTransId="{2080A785-E100-8548-A6A1-D00B3360822B}"/>
    <dgm:cxn modelId="{1A4759C3-3762-DE42-91A5-94F0D7433C99}" type="presParOf" srcId="{34C7178E-485E-A24F-A676-AD2F2D15B326}" destId="{E2D57AAA-053B-8C45-9092-D23C81DD979E}" srcOrd="0" destOrd="0" presId="urn:microsoft.com/office/officeart/2005/8/layout/default"/>
    <dgm:cxn modelId="{DA3FBF23-D14E-3642-8EB8-2D634AB2DB8F}" type="presParOf" srcId="{34C7178E-485E-A24F-A676-AD2F2D15B326}" destId="{606FCD07-1798-FF47-8453-E0E798FCF26D}" srcOrd="1" destOrd="0" presId="urn:microsoft.com/office/officeart/2005/8/layout/default"/>
    <dgm:cxn modelId="{CEE5BE48-0C65-7E4E-B4FC-1526C3D5FA4A}" type="presParOf" srcId="{34C7178E-485E-A24F-A676-AD2F2D15B326}" destId="{8D81945A-0261-9543-B5BA-154B4C8836D9}" srcOrd="2" destOrd="0" presId="urn:microsoft.com/office/officeart/2005/8/layout/default"/>
    <dgm:cxn modelId="{0C77B0B8-518F-D94F-B4F1-6A016E58BDBA}" type="presParOf" srcId="{34C7178E-485E-A24F-A676-AD2F2D15B326}" destId="{D6DD908E-D265-6C44-A7ED-30FB77CDC750}" srcOrd="3" destOrd="0" presId="urn:microsoft.com/office/officeart/2005/8/layout/default"/>
    <dgm:cxn modelId="{D616E77D-5FC5-B34B-A6CA-DFE3FA8224DA}" type="presParOf" srcId="{34C7178E-485E-A24F-A676-AD2F2D15B326}" destId="{C3DB03B9-315C-0C45-B9D7-E2C1E47B41A4}" srcOrd="4" destOrd="0" presId="urn:microsoft.com/office/officeart/2005/8/layout/default"/>
    <dgm:cxn modelId="{502987AF-15C3-B445-B5D5-7478DB75D5A3}" type="presParOf" srcId="{34C7178E-485E-A24F-A676-AD2F2D15B326}" destId="{BCF68AE3-0006-0847-8EA2-84AA74B4C5DE}" srcOrd="5" destOrd="0" presId="urn:microsoft.com/office/officeart/2005/8/layout/default"/>
    <dgm:cxn modelId="{40590238-B6C5-DF4D-BEE8-2CE5CA4A6BFA}" type="presParOf" srcId="{34C7178E-485E-A24F-A676-AD2F2D15B326}" destId="{17CCD60E-D7F7-E745-A43D-DEC2A2F633A9}" srcOrd="6" destOrd="0" presId="urn:microsoft.com/office/officeart/2005/8/layout/default"/>
    <dgm:cxn modelId="{40364DB2-35E1-924F-AD81-CE12DF8F2404}" type="presParOf" srcId="{34C7178E-485E-A24F-A676-AD2F2D15B326}" destId="{4D7DF09A-83E8-1442-BD47-058A36DC5A09}" srcOrd="7" destOrd="0" presId="urn:microsoft.com/office/officeart/2005/8/layout/default"/>
    <dgm:cxn modelId="{9EE375C9-1836-B44C-8BD0-EE49CD76DEE6}" type="presParOf" srcId="{34C7178E-485E-A24F-A676-AD2F2D15B326}" destId="{25FB4231-49D2-B741-AC07-2E04AD43ECDA}" srcOrd="8" destOrd="0" presId="urn:microsoft.com/office/officeart/2005/8/layout/default"/>
    <dgm:cxn modelId="{FB9651F0-B3FE-8941-99D2-42CA1D2D1A79}" type="presParOf" srcId="{34C7178E-485E-A24F-A676-AD2F2D15B326}" destId="{AC603513-F1A3-174A-BFEB-917C34212127}" srcOrd="9" destOrd="0" presId="urn:microsoft.com/office/officeart/2005/8/layout/default"/>
    <dgm:cxn modelId="{B5175E89-A3A6-E948-9C34-CB8B04D27BC5}" type="presParOf" srcId="{34C7178E-485E-A24F-A676-AD2F2D15B326}" destId="{1739943C-0632-2641-85AF-8FB3CCEBA79A}" srcOrd="10" destOrd="0" presId="urn:microsoft.com/office/officeart/2005/8/layout/default"/>
    <dgm:cxn modelId="{9A80C582-D9CF-1241-A686-561A783C5B22}" type="presParOf" srcId="{34C7178E-485E-A24F-A676-AD2F2D15B326}" destId="{0438D924-6EDE-434B-A253-DC0897B1D74C}" srcOrd="11" destOrd="0" presId="urn:microsoft.com/office/officeart/2005/8/layout/default"/>
    <dgm:cxn modelId="{3419263A-1231-D643-8E1D-58A46B2CB474}" type="presParOf" srcId="{34C7178E-485E-A24F-A676-AD2F2D15B326}" destId="{DB3F1E01-B34B-5646-AD84-533CBA84066C}" srcOrd="12" destOrd="0" presId="urn:microsoft.com/office/officeart/2005/8/layout/default"/>
    <dgm:cxn modelId="{5E6CF0F1-58CB-0D45-99F8-D68555C26D03}" type="presParOf" srcId="{34C7178E-485E-A24F-A676-AD2F2D15B326}" destId="{A946276F-128B-FC4D-802C-2CD7B1967D35}" srcOrd="13" destOrd="0" presId="urn:microsoft.com/office/officeart/2005/8/layout/default"/>
    <dgm:cxn modelId="{DC016E01-3C39-DB49-AED4-D0067789E225}" type="presParOf" srcId="{34C7178E-485E-A24F-A676-AD2F2D15B326}" destId="{7AA1F508-757A-124F-B8F5-F705ABD720DB}" srcOrd="14" destOrd="0" presId="urn:microsoft.com/office/officeart/2005/8/layout/default"/>
    <dgm:cxn modelId="{0DF4ACAD-9496-2B43-8A0E-38B8E902091F}" type="presParOf" srcId="{34C7178E-485E-A24F-A676-AD2F2D15B326}" destId="{9673E07B-0262-1E43-9C63-CF4AF6FEE80C}" srcOrd="15" destOrd="0" presId="urn:microsoft.com/office/officeart/2005/8/layout/default"/>
    <dgm:cxn modelId="{E6595B84-EEE2-4F4C-8F4A-B8F4ED133B57}" type="presParOf" srcId="{34C7178E-485E-A24F-A676-AD2F2D15B326}" destId="{4F97B641-1928-AB47-8F91-44F0CE635193}" srcOrd="16" destOrd="0" presId="urn:microsoft.com/office/officeart/2005/8/layout/default"/>
    <dgm:cxn modelId="{DAA665D1-55A1-0549-8D0A-5DC48F3427F7}" type="presParOf" srcId="{34C7178E-485E-A24F-A676-AD2F2D15B326}" destId="{8D7167E3-D66F-BA45-BB7D-CD1EA8B20131}" srcOrd="17" destOrd="0" presId="urn:microsoft.com/office/officeart/2005/8/layout/default"/>
    <dgm:cxn modelId="{92F016E0-798A-634E-93BE-EE9C8C35F02F}" type="presParOf" srcId="{34C7178E-485E-A24F-A676-AD2F2D15B326}" destId="{91CC8AAF-F440-F643-852F-679C0D6133F4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0DA42F-D4FB-6F48-93F6-652FB5325A00}" type="doc">
      <dgm:prSet loTypeId="urn:microsoft.com/office/officeart/2008/layout/VerticalCurvedList" loCatId="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EC144D33-B886-004F-BDE1-A4EB6FF0524B}">
      <dgm:prSet phldrT="[Text]"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 b="1" i="0" dirty="0">
              <a:solidFill>
                <a:srgbClr val="7030A0"/>
              </a:solidFill>
              <a:effectLst>
                <a:outerShdw blurRad="50800" dist="38100" dir="2700000" algn="tl" rotWithShape="0">
                  <a:schemeClr val="accent3">
                    <a:alpha val="40000"/>
                  </a:schemeClr>
                </a:outerShdw>
              </a:effectLst>
              <a:latin typeface="Franklin Gothic Medium Cond" panose="020B0603020102020204" pitchFamily="34" charset="0"/>
            </a:rPr>
            <a:t>Residential weekends</a:t>
          </a:r>
          <a:endParaRPr lang="en-US" b="1" i="0" dirty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gm:t>
    </dgm:pt>
    <dgm:pt modelId="{504A6EB9-762D-B44F-A1A8-FD8DF311B3EF}" type="parTrans" cxnId="{D61313D5-CE21-904D-B07B-FA273B6B4829}">
      <dgm:prSet/>
      <dgm:spPr/>
      <dgm:t>
        <a:bodyPr/>
        <a:lstStyle/>
        <a:p>
          <a:endParaRPr lang="en-US" b="1" i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gm:t>
    </dgm:pt>
    <dgm:pt modelId="{E70D5775-B655-2E46-8936-84CD3CBBEC68}" type="sibTrans" cxnId="{D61313D5-CE21-904D-B07B-FA273B6B4829}">
      <dgm:prSet/>
      <dgm:spPr/>
      <dgm:t>
        <a:bodyPr/>
        <a:lstStyle/>
        <a:p>
          <a:endParaRPr lang="en-US" b="1" i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gm:t>
    </dgm:pt>
    <dgm:pt modelId="{FEA428DA-51C5-BC44-B332-EA833C09BADD}">
      <dgm:prSet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 b="1" i="0" dirty="0">
              <a:solidFill>
                <a:srgbClr val="7030A0"/>
              </a:solidFill>
              <a:effectLst>
                <a:outerShdw blurRad="50800" dist="38100" dir="2700000" algn="tl" rotWithShape="0">
                  <a:schemeClr val="accent3">
                    <a:alpha val="40000"/>
                  </a:schemeClr>
                </a:outerShdw>
              </a:effectLst>
              <a:latin typeface="Franklin Gothic Medium Cond" panose="020B0603020102020204" pitchFamily="34" charset="0"/>
            </a:rPr>
            <a:t>The opportunity to obtain the Chartered Institute of Marketing (CIM) Diploma</a:t>
          </a:r>
        </a:p>
      </dgm:t>
    </dgm:pt>
    <dgm:pt modelId="{D90F1764-B990-314C-904D-9C47E48B825C}" type="parTrans" cxnId="{0D040089-3686-8448-9CC7-5942F16A6188}">
      <dgm:prSet/>
      <dgm:spPr/>
      <dgm:t>
        <a:bodyPr/>
        <a:lstStyle/>
        <a:p>
          <a:endParaRPr lang="en-US" b="1" i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gm:t>
    </dgm:pt>
    <dgm:pt modelId="{BC0C60DE-5F06-4B4C-BCB7-3ECBF1C96DE7}" type="sibTrans" cxnId="{0D040089-3686-8448-9CC7-5942F16A6188}">
      <dgm:prSet/>
      <dgm:spPr/>
      <dgm:t>
        <a:bodyPr/>
        <a:lstStyle/>
        <a:p>
          <a:endParaRPr lang="en-US" b="1" i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gm:t>
    </dgm:pt>
    <dgm:pt modelId="{BA930DFF-FA07-D54B-B548-864DD5CFD25F}">
      <dgm:prSet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 b="1" i="0" dirty="0">
              <a:solidFill>
                <a:srgbClr val="7030A0"/>
              </a:solidFill>
              <a:effectLst>
                <a:outerShdw blurRad="50800" dist="38100" dir="2700000" algn="tl" rotWithShape="0">
                  <a:schemeClr val="accent3">
                    <a:alpha val="40000"/>
                  </a:schemeClr>
                </a:outerShdw>
              </a:effectLst>
              <a:latin typeface="Franklin Gothic Medium Cond" panose="020B0603020102020204" pitchFamily="34" charset="0"/>
            </a:rPr>
            <a:t>The opportunity for consultancy practice</a:t>
          </a:r>
        </a:p>
      </dgm:t>
    </dgm:pt>
    <dgm:pt modelId="{BEA71917-7BF6-3B49-890D-AA9C4E8DB4BA}" type="parTrans" cxnId="{D8424E23-FBD4-8042-A986-46A338CA7F06}">
      <dgm:prSet/>
      <dgm:spPr/>
      <dgm:t>
        <a:bodyPr/>
        <a:lstStyle/>
        <a:p>
          <a:endParaRPr lang="en-US" b="1" i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gm:t>
    </dgm:pt>
    <dgm:pt modelId="{ECB3CEE2-267A-0E42-9F51-4CEC28370F22}" type="sibTrans" cxnId="{D8424E23-FBD4-8042-A986-46A338CA7F06}">
      <dgm:prSet/>
      <dgm:spPr/>
      <dgm:t>
        <a:bodyPr/>
        <a:lstStyle/>
        <a:p>
          <a:endParaRPr lang="en-US" b="1" i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gm:t>
    </dgm:pt>
    <dgm:pt modelId="{EAF91BB6-6031-804B-89ED-30AF4784FAE2}">
      <dgm:prSet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 b="1" i="0" dirty="0">
              <a:solidFill>
                <a:srgbClr val="7030A0"/>
              </a:solidFill>
              <a:effectLst>
                <a:outerShdw blurRad="50800" dist="38100" dir="2700000" algn="tl" rotWithShape="0">
                  <a:schemeClr val="accent3">
                    <a:alpha val="40000"/>
                  </a:schemeClr>
                </a:outerShdw>
              </a:effectLst>
              <a:latin typeface="Franklin Gothic Medium Cond" panose="020B0603020102020204" pitchFamily="34" charset="0"/>
            </a:rPr>
            <a:t>Opportunity to carry out a project that suits the students  career needs</a:t>
          </a:r>
        </a:p>
      </dgm:t>
    </dgm:pt>
    <dgm:pt modelId="{4F97273B-052B-AB41-9ED1-E6BC332F8F82}" type="parTrans" cxnId="{49D49D85-CE08-5E45-A8DC-7A7B9BE7B468}">
      <dgm:prSet/>
      <dgm:spPr/>
      <dgm:t>
        <a:bodyPr/>
        <a:lstStyle/>
        <a:p>
          <a:endParaRPr lang="en-US" b="1" i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gm:t>
    </dgm:pt>
    <dgm:pt modelId="{AF7734B8-AAAE-1848-B774-75984E177000}" type="sibTrans" cxnId="{49D49D85-CE08-5E45-A8DC-7A7B9BE7B468}">
      <dgm:prSet/>
      <dgm:spPr/>
      <dgm:t>
        <a:bodyPr/>
        <a:lstStyle/>
        <a:p>
          <a:endParaRPr lang="en-US" b="1" i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gm:t>
    </dgm:pt>
    <dgm:pt modelId="{97DB8315-DC74-D24B-9B9F-CB2F14F796BC}">
      <dgm:prSet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 b="1" i="0" dirty="0">
              <a:solidFill>
                <a:srgbClr val="7030A0"/>
              </a:solidFill>
              <a:effectLst>
                <a:outerShdw blurRad="50800" dist="38100" dir="2700000" algn="tl" rotWithShape="0">
                  <a:schemeClr val="accent3">
                    <a:alpha val="40000"/>
                  </a:schemeClr>
                </a:outerShdw>
              </a:effectLst>
              <a:latin typeface="Franklin Gothic Medium Cond" panose="020B0603020102020204" pitchFamily="34" charset="0"/>
            </a:rPr>
            <a:t>Business start-up advice &amp; support during the programme for budding entrepreneurs</a:t>
          </a:r>
        </a:p>
      </dgm:t>
    </dgm:pt>
    <dgm:pt modelId="{E650B41F-5CC6-4D44-8039-911D2FEFBE8A}" type="parTrans" cxnId="{4A5B1F6F-A2A0-CD4F-BFEE-AB4FC003FFF2}">
      <dgm:prSet/>
      <dgm:spPr/>
      <dgm:t>
        <a:bodyPr/>
        <a:lstStyle/>
        <a:p>
          <a:endParaRPr lang="en-US" b="1" i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gm:t>
    </dgm:pt>
    <dgm:pt modelId="{73FB35A4-F390-204B-885A-FEFFE006B264}" type="sibTrans" cxnId="{4A5B1F6F-A2A0-CD4F-BFEE-AB4FC003FFF2}">
      <dgm:prSet/>
      <dgm:spPr/>
      <dgm:t>
        <a:bodyPr/>
        <a:lstStyle/>
        <a:p>
          <a:endParaRPr lang="en-US" b="1" i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gm:t>
    </dgm:pt>
    <dgm:pt modelId="{0167A381-207F-EB43-B962-5C93EE1F16AB}">
      <dgm:prSet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 b="1" i="0" dirty="0">
              <a:solidFill>
                <a:srgbClr val="7030A0"/>
              </a:solidFill>
              <a:effectLst>
                <a:outerShdw blurRad="50800" dist="38100" dir="2700000" algn="tl" rotWithShape="0">
                  <a:schemeClr val="accent3">
                    <a:alpha val="40000"/>
                  </a:schemeClr>
                </a:outerShdw>
              </a:effectLst>
              <a:latin typeface="Franklin Gothic Medium Cond" panose="020B0603020102020204" pitchFamily="34" charset="0"/>
            </a:rPr>
            <a:t>Opportunities to network with our post graduate research &amp; enterprise community</a:t>
          </a:r>
        </a:p>
      </dgm:t>
    </dgm:pt>
    <dgm:pt modelId="{6D2E627F-F47A-B947-B560-5B655843D9E0}" type="parTrans" cxnId="{DF919EB1-4F66-9F49-AE09-9E5AF97735AB}">
      <dgm:prSet/>
      <dgm:spPr/>
      <dgm:t>
        <a:bodyPr/>
        <a:lstStyle/>
        <a:p>
          <a:endParaRPr lang="en-US" b="1" i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gm:t>
    </dgm:pt>
    <dgm:pt modelId="{09F5BF81-BE81-9948-88F8-B6EA947FE493}" type="sibTrans" cxnId="{DF919EB1-4F66-9F49-AE09-9E5AF97735AB}">
      <dgm:prSet/>
      <dgm:spPr/>
      <dgm:t>
        <a:bodyPr/>
        <a:lstStyle/>
        <a:p>
          <a:endParaRPr lang="en-US" b="1" i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gm:t>
    </dgm:pt>
    <dgm:pt modelId="{98512803-E74D-DA4E-BD2F-B88E28CF0AC4}">
      <dgm:prSet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 b="1" i="0" dirty="0">
              <a:solidFill>
                <a:srgbClr val="7030A0"/>
              </a:solidFill>
              <a:effectLst>
                <a:outerShdw blurRad="50800" dist="38100" dir="2700000" algn="tl" rotWithShape="0">
                  <a:schemeClr val="accent3">
                    <a:alpha val="40000"/>
                  </a:schemeClr>
                </a:outerShdw>
              </a:effectLst>
              <a:latin typeface="Franklin Gothic Medium Cond" panose="020B0603020102020204" pitchFamily="34" charset="0"/>
            </a:rPr>
            <a:t>Based in the heart of London</a:t>
          </a:r>
        </a:p>
      </dgm:t>
    </dgm:pt>
    <dgm:pt modelId="{63BF84D4-9479-2F41-B48C-D7625FDE79BB}" type="parTrans" cxnId="{32A947D9-E62C-024C-A058-0F2587BB2108}">
      <dgm:prSet/>
      <dgm:spPr/>
      <dgm:t>
        <a:bodyPr/>
        <a:lstStyle/>
        <a:p>
          <a:endParaRPr lang="en-US" b="1" i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gm:t>
    </dgm:pt>
    <dgm:pt modelId="{537CA219-DF4F-204D-B80B-C5694BD70897}" type="sibTrans" cxnId="{32A947D9-E62C-024C-A058-0F2587BB2108}">
      <dgm:prSet/>
      <dgm:spPr/>
      <dgm:t>
        <a:bodyPr/>
        <a:lstStyle/>
        <a:p>
          <a:endParaRPr lang="en-US" b="1" i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gm:t>
    </dgm:pt>
    <dgm:pt modelId="{4995F2C1-3FF9-9B44-BAF2-B01C83E2D941}">
      <dgm:prSet/>
      <dgm:spPr/>
      <dgm:t>
        <a:bodyPr/>
        <a:lstStyle/>
        <a:p>
          <a:endParaRPr lang="en-US">
            <a:solidFill>
              <a:srgbClr val="7030A0"/>
            </a:solidFill>
          </a:endParaRPr>
        </a:p>
      </dgm:t>
    </dgm:pt>
    <dgm:pt modelId="{16691920-9CB3-274E-A0B5-FB93F8D33E83}" type="parTrans" cxnId="{2A271A5D-19B0-E448-B267-BCF77255D6BA}">
      <dgm:prSet/>
      <dgm:spPr/>
      <dgm:t>
        <a:bodyPr/>
        <a:lstStyle/>
        <a:p>
          <a:endParaRPr lang="en-US" b="1" i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gm:t>
    </dgm:pt>
    <dgm:pt modelId="{76100494-2531-6247-81D2-9AAF2EA07441}" type="sibTrans" cxnId="{2A271A5D-19B0-E448-B267-BCF77255D6BA}">
      <dgm:prSet/>
      <dgm:spPr/>
      <dgm:t>
        <a:bodyPr/>
        <a:lstStyle/>
        <a:p>
          <a:endParaRPr lang="en-US" b="1" i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gm:t>
    </dgm:pt>
    <dgm:pt modelId="{32EEDA28-599A-CA47-8D77-08615A5D248C}" type="pres">
      <dgm:prSet presAssocID="{B60DA42F-D4FB-6F48-93F6-652FB5325A0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nl-NL"/>
        </a:p>
      </dgm:t>
    </dgm:pt>
    <dgm:pt modelId="{0ACC9DEB-42E7-AD49-8BD2-41B166E97D1C}" type="pres">
      <dgm:prSet presAssocID="{B60DA42F-D4FB-6F48-93F6-652FB5325A00}" presName="Name1" presStyleCnt="0"/>
      <dgm:spPr/>
    </dgm:pt>
    <dgm:pt modelId="{5B1F2CC0-2E2D-D64E-A806-12EC78915D92}" type="pres">
      <dgm:prSet presAssocID="{B60DA42F-D4FB-6F48-93F6-652FB5325A00}" presName="cycle" presStyleCnt="0"/>
      <dgm:spPr/>
    </dgm:pt>
    <dgm:pt modelId="{6D88614B-B385-174E-B8A3-CFF4CC734715}" type="pres">
      <dgm:prSet presAssocID="{B60DA42F-D4FB-6F48-93F6-652FB5325A00}" presName="srcNode" presStyleLbl="node1" presStyleIdx="0" presStyleCnt="7"/>
      <dgm:spPr/>
    </dgm:pt>
    <dgm:pt modelId="{65A2966F-D394-BB42-A566-6F96526AC66A}" type="pres">
      <dgm:prSet presAssocID="{B60DA42F-D4FB-6F48-93F6-652FB5325A00}" presName="conn" presStyleLbl="parChTrans1D2" presStyleIdx="0" presStyleCnt="1"/>
      <dgm:spPr/>
      <dgm:t>
        <a:bodyPr/>
        <a:lstStyle/>
        <a:p>
          <a:endParaRPr lang="nl-NL"/>
        </a:p>
      </dgm:t>
    </dgm:pt>
    <dgm:pt modelId="{EB52B1CB-BFEC-F84E-8C73-29DB0AE2B4E4}" type="pres">
      <dgm:prSet presAssocID="{B60DA42F-D4FB-6F48-93F6-652FB5325A00}" presName="extraNode" presStyleLbl="node1" presStyleIdx="0" presStyleCnt="7"/>
      <dgm:spPr/>
    </dgm:pt>
    <dgm:pt modelId="{89EE75FC-67E7-3546-AB99-B652BA89B453}" type="pres">
      <dgm:prSet presAssocID="{B60DA42F-D4FB-6F48-93F6-652FB5325A00}" presName="dstNode" presStyleLbl="node1" presStyleIdx="0" presStyleCnt="7"/>
      <dgm:spPr/>
    </dgm:pt>
    <dgm:pt modelId="{6780B8F5-1794-D443-8DCE-AFD3007B2381}" type="pres">
      <dgm:prSet presAssocID="{EC144D33-B886-004F-BDE1-A4EB6FF0524B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65911D9-6434-144B-8B88-A0D94323D6D7}" type="pres">
      <dgm:prSet presAssocID="{EC144D33-B886-004F-BDE1-A4EB6FF0524B}" presName="accent_1" presStyleCnt="0"/>
      <dgm:spPr/>
    </dgm:pt>
    <dgm:pt modelId="{3360334B-48F6-384B-A166-C5FD4F5B90BA}" type="pres">
      <dgm:prSet presAssocID="{EC144D33-B886-004F-BDE1-A4EB6FF0524B}" presName="accentRepeatNode" presStyleLbl="solidFgAcc1" presStyleIdx="0" presStyleCnt="7"/>
      <dgm:spPr/>
    </dgm:pt>
    <dgm:pt modelId="{3C28F483-5D21-284A-8BAE-1E7B1FA49E85}" type="pres">
      <dgm:prSet presAssocID="{FEA428DA-51C5-BC44-B332-EA833C09BADD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8AAE2EB-6F3E-C24A-9289-F33813030EE0}" type="pres">
      <dgm:prSet presAssocID="{FEA428DA-51C5-BC44-B332-EA833C09BADD}" presName="accent_2" presStyleCnt="0"/>
      <dgm:spPr/>
    </dgm:pt>
    <dgm:pt modelId="{9AEE91DB-F33A-9A4E-AAFF-07D8E4720155}" type="pres">
      <dgm:prSet presAssocID="{FEA428DA-51C5-BC44-B332-EA833C09BADD}" presName="accentRepeatNode" presStyleLbl="solidFgAcc1" presStyleIdx="1" presStyleCnt="7"/>
      <dgm:spPr/>
    </dgm:pt>
    <dgm:pt modelId="{7DC7AC7B-E524-4342-9199-A536C340F27C}" type="pres">
      <dgm:prSet presAssocID="{BA930DFF-FA07-D54B-B548-864DD5CFD25F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EEC82BF-81C9-DB4B-8715-FA4F5AA57ABE}" type="pres">
      <dgm:prSet presAssocID="{BA930DFF-FA07-D54B-B548-864DD5CFD25F}" presName="accent_3" presStyleCnt="0"/>
      <dgm:spPr/>
    </dgm:pt>
    <dgm:pt modelId="{504278B5-E432-8A46-A49E-749A89C8CECE}" type="pres">
      <dgm:prSet presAssocID="{BA930DFF-FA07-D54B-B548-864DD5CFD25F}" presName="accentRepeatNode" presStyleLbl="solidFgAcc1" presStyleIdx="2" presStyleCnt="7"/>
      <dgm:spPr/>
    </dgm:pt>
    <dgm:pt modelId="{787346FC-CD36-D744-BCD0-55B932D35157}" type="pres">
      <dgm:prSet presAssocID="{EAF91BB6-6031-804B-89ED-30AF4784FAE2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7AA6C1F-5FCC-0146-BB07-58065A84B009}" type="pres">
      <dgm:prSet presAssocID="{EAF91BB6-6031-804B-89ED-30AF4784FAE2}" presName="accent_4" presStyleCnt="0"/>
      <dgm:spPr/>
    </dgm:pt>
    <dgm:pt modelId="{35953C87-776D-C74C-B90D-C8EB51F34997}" type="pres">
      <dgm:prSet presAssocID="{EAF91BB6-6031-804B-89ED-30AF4784FAE2}" presName="accentRepeatNode" presStyleLbl="solidFgAcc1" presStyleIdx="3" presStyleCnt="7"/>
      <dgm:spPr/>
    </dgm:pt>
    <dgm:pt modelId="{9C50CFA1-C11D-F943-AEF8-DAE32E7C0C71}" type="pres">
      <dgm:prSet presAssocID="{97DB8315-DC74-D24B-9B9F-CB2F14F796BC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F1A4C74-1528-C245-BB2F-63B172D98BA3}" type="pres">
      <dgm:prSet presAssocID="{97DB8315-DC74-D24B-9B9F-CB2F14F796BC}" presName="accent_5" presStyleCnt="0"/>
      <dgm:spPr/>
    </dgm:pt>
    <dgm:pt modelId="{DF1081AA-6E84-734F-B629-8024067F08E1}" type="pres">
      <dgm:prSet presAssocID="{97DB8315-DC74-D24B-9B9F-CB2F14F796BC}" presName="accentRepeatNode" presStyleLbl="solidFgAcc1" presStyleIdx="4" presStyleCnt="7"/>
      <dgm:spPr/>
    </dgm:pt>
    <dgm:pt modelId="{C7AB2D0E-A1F0-4A42-B933-12B4AF9A118A}" type="pres">
      <dgm:prSet presAssocID="{0167A381-207F-EB43-B962-5C93EE1F16A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AAEC96E-E800-7C46-A85D-12E2FF3B08D5}" type="pres">
      <dgm:prSet presAssocID="{0167A381-207F-EB43-B962-5C93EE1F16AB}" presName="accent_6" presStyleCnt="0"/>
      <dgm:spPr/>
    </dgm:pt>
    <dgm:pt modelId="{959C0BF4-41B1-F345-96DA-A1C17E047D2C}" type="pres">
      <dgm:prSet presAssocID="{0167A381-207F-EB43-B962-5C93EE1F16AB}" presName="accentRepeatNode" presStyleLbl="solidFgAcc1" presStyleIdx="5" presStyleCnt="7"/>
      <dgm:spPr/>
    </dgm:pt>
    <dgm:pt modelId="{8DCFCE41-3A23-6949-8DCF-24BEE9DE7198}" type="pres">
      <dgm:prSet presAssocID="{98512803-E74D-DA4E-BD2F-B88E28CF0AC4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4600FE9-ADBE-7F41-8CE4-EBBBB5622DF6}" type="pres">
      <dgm:prSet presAssocID="{98512803-E74D-DA4E-BD2F-B88E28CF0AC4}" presName="accent_7" presStyleCnt="0"/>
      <dgm:spPr/>
    </dgm:pt>
    <dgm:pt modelId="{C5DC4F21-3FF4-D943-8DA2-A1FB40493CE6}" type="pres">
      <dgm:prSet presAssocID="{98512803-E74D-DA4E-BD2F-B88E28CF0AC4}" presName="accentRepeatNode" presStyleLbl="solidFgAcc1" presStyleIdx="6" presStyleCnt="7"/>
      <dgm:spPr/>
    </dgm:pt>
  </dgm:ptLst>
  <dgm:cxnLst>
    <dgm:cxn modelId="{D61313D5-CE21-904D-B07B-FA273B6B4829}" srcId="{B60DA42F-D4FB-6F48-93F6-652FB5325A00}" destId="{EC144D33-B886-004F-BDE1-A4EB6FF0524B}" srcOrd="0" destOrd="0" parTransId="{504A6EB9-762D-B44F-A1A8-FD8DF311B3EF}" sibTransId="{E70D5775-B655-2E46-8936-84CD3CBBEC68}"/>
    <dgm:cxn modelId="{43939EB6-7677-2F48-8409-40FCAFC4F7EB}" type="presOf" srcId="{0167A381-207F-EB43-B962-5C93EE1F16AB}" destId="{C7AB2D0E-A1F0-4A42-B933-12B4AF9A118A}" srcOrd="0" destOrd="0" presId="urn:microsoft.com/office/officeart/2008/layout/VerticalCurvedList"/>
    <dgm:cxn modelId="{2A271A5D-19B0-E448-B267-BCF77255D6BA}" srcId="{B60DA42F-D4FB-6F48-93F6-652FB5325A00}" destId="{4995F2C1-3FF9-9B44-BAF2-B01C83E2D941}" srcOrd="7" destOrd="0" parTransId="{16691920-9CB3-274E-A0B5-FB93F8D33E83}" sibTransId="{76100494-2531-6247-81D2-9AAF2EA07441}"/>
    <dgm:cxn modelId="{10B2C201-AEF6-1F4E-9C45-A22B32AC7BEA}" type="presOf" srcId="{BA930DFF-FA07-D54B-B548-864DD5CFD25F}" destId="{7DC7AC7B-E524-4342-9199-A536C340F27C}" srcOrd="0" destOrd="0" presId="urn:microsoft.com/office/officeart/2008/layout/VerticalCurvedList"/>
    <dgm:cxn modelId="{32A947D9-E62C-024C-A058-0F2587BB2108}" srcId="{B60DA42F-D4FB-6F48-93F6-652FB5325A00}" destId="{98512803-E74D-DA4E-BD2F-B88E28CF0AC4}" srcOrd="6" destOrd="0" parTransId="{63BF84D4-9479-2F41-B48C-D7625FDE79BB}" sibTransId="{537CA219-DF4F-204D-B80B-C5694BD70897}"/>
    <dgm:cxn modelId="{49D49D85-CE08-5E45-A8DC-7A7B9BE7B468}" srcId="{B60DA42F-D4FB-6F48-93F6-652FB5325A00}" destId="{EAF91BB6-6031-804B-89ED-30AF4784FAE2}" srcOrd="3" destOrd="0" parTransId="{4F97273B-052B-AB41-9ED1-E6BC332F8F82}" sibTransId="{AF7734B8-AAAE-1848-B774-75984E177000}"/>
    <dgm:cxn modelId="{DF919EB1-4F66-9F49-AE09-9E5AF97735AB}" srcId="{B60DA42F-D4FB-6F48-93F6-652FB5325A00}" destId="{0167A381-207F-EB43-B962-5C93EE1F16AB}" srcOrd="5" destOrd="0" parTransId="{6D2E627F-F47A-B947-B560-5B655843D9E0}" sibTransId="{09F5BF81-BE81-9948-88F8-B6EA947FE493}"/>
    <dgm:cxn modelId="{469E057B-742C-7D43-8441-F338F48DA68D}" type="presOf" srcId="{97DB8315-DC74-D24B-9B9F-CB2F14F796BC}" destId="{9C50CFA1-C11D-F943-AEF8-DAE32E7C0C71}" srcOrd="0" destOrd="0" presId="urn:microsoft.com/office/officeart/2008/layout/VerticalCurvedList"/>
    <dgm:cxn modelId="{6D3AD0D0-6947-A64F-808D-28A5CF3542A4}" type="presOf" srcId="{B60DA42F-D4FB-6F48-93F6-652FB5325A00}" destId="{32EEDA28-599A-CA47-8D77-08615A5D248C}" srcOrd="0" destOrd="0" presId="urn:microsoft.com/office/officeart/2008/layout/VerticalCurvedList"/>
    <dgm:cxn modelId="{CCBE9B59-9D63-704F-8350-9A62873A15E5}" type="presOf" srcId="{98512803-E74D-DA4E-BD2F-B88E28CF0AC4}" destId="{8DCFCE41-3A23-6949-8DCF-24BEE9DE7198}" srcOrd="0" destOrd="0" presId="urn:microsoft.com/office/officeart/2008/layout/VerticalCurvedList"/>
    <dgm:cxn modelId="{D8424E23-FBD4-8042-A986-46A338CA7F06}" srcId="{B60DA42F-D4FB-6F48-93F6-652FB5325A00}" destId="{BA930DFF-FA07-D54B-B548-864DD5CFD25F}" srcOrd="2" destOrd="0" parTransId="{BEA71917-7BF6-3B49-890D-AA9C4E8DB4BA}" sibTransId="{ECB3CEE2-267A-0E42-9F51-4CEC28370F22}"/>
    <dgm:cxn modelId="{6C48A410-E56C-114A-AED5-1D5778348A5D}" type="presOf" srcId="{EAF91BB6-6031-804B-89ED-30AF4784FAE2}" destId="{787346FC-CD36-D744-BCD0-55B932D35157}" srcOrd="0" destOrd="0" presId="urn:microsoft.com/office/officeart/2008/layout/VerticalCurvedList"/>
    <dgm:cxn modelId="{4417DBE0-53B6-BB4B-955C-5835125EA163}" type="presOf" srcId="{EC144D33-B886-004F-BDE1-A4EB6FF0524B}" destId="{6780B8F5-1794-D443-8DCE-AFD3007B2381}" srcOrd="0" destOrd="0" presId="urn:microsoft.com/office/officeart/2008/layout/VerticalCurvedList"/>
    <dgm:cxn modelId="{4A5B1F6F-A2A0-CD4F-BFEE-AB4FC003FFF2}" srcId="{B60DA42F-D4FB-6F48-93F6-652FB5325A00}" destId="{97DB8315-DC74-D24B-9B9F-CB2F14F796BC}" srcOrd="4" destOrd="0" parTransId="{E650B41F-5CC6-4D44-8039-911D2FEFBE8A}" sibTransId="{73FB35A4-F390-204B-885A-FEFFE006B264}"/>
    <dgm:cxn modelId="{0D040089-3686-8448-9CC7-5942F16A6188}" srcId="{B60DA42F-D4FB-6F48-93F6-652FB5325A00}" destId="{FEA428DA-51C5-BC44-B332-EA833C09BADD}" srcOrd="1" destOrd="0" parTransId="{D90F1764-B990-314C-904D-9C47E48B825C}" sibTransId="{BC0C60DE-5F06-4B4C-BCB7-3ECBF1C96DE7}"/>
    <dgm:cxn modelId="{04E45645-AF7E-E849-97A9-DE5833D711F4}" type="presOf" srcId="{E70D5775-B655-2E46-8936-84CD3CBBEC68}" destId="{65A2966F-D394-BB42-A566-6F96526AC66A}" srcOrd="0" destOrd="0" presId="urn:microsoft.com/office/officeart/2008/layout/VerticalCurvedList"/>
    <dgm:cxn modelId="{29632BBD-FDD7-214C-A381-BD3DC2D5EAE1}" type="presOf" srcId="{FEA428DA-51C5-BC44-B332-EA833C09BADD}" destId="{3C28F483-5D21-284A-8BAE-1E7B1FA49E85}" srcOrd="0" destOrd="0" presId="urn:microsoft.com/office/officeart/2008/layout/VerticalCurvedList"/>
    <dgm:cxn modelId="{578F1918-5E14-4C43-8F60-B234BA95246F}" type="presParOf" srcId="{32EEDA28-599A-CA47-8D77-08615A5D248C}" destId="{0ACC9DEB-42E7-AD49-8BD2-41B166E97D1C}" srcOrd="0" destOrd="0" presId="urn:microsoft.com/office/officeart/2008/layout/VerticalCurvedList"/>
    <dgm:cxn modelId="{071D544D-188A-9847-94DD-31EE56AE53C9}" type="presParOf" srcId="{0ACC9DEB-42E7-AD49-8BD2-41B166E97D1C}" destId="{5B1F2CC0-2E2D-D64E-A806-12EC78915D92}" srcOrd="0" destOrd="0" presId="urn:microsoft.com/office/officeart/2008/layout/VerticalCurvedList"/>
    <dgm:cxn modelId="{5C4C5017-EADD-0347-A6EB-B4395F0CBA0E}" type="presParOf" srcId="{5B1F2CC0-2E2D-D64E-A806-12EC78915D92}" destId="{6D88614B-B385-174E-B8A3-CFF4CC734715}" srcOrd="0" destOrd="0" presId="urn:microsoft.com/office/officeart/2008/layout/VerticalCurvedList"/>
    <dgm:cxn modelId="{C67ECDE1-2EBA-734E-A1B3-0F9B878D174C}" type="presParOf" srcId="{5B1F2CC0-2E2D-D64E-A806-12EC78915D92}" destId="{65A2966F-D394-BB42-A566-6F96526AC66A}" srcOrd="1" destOrd="0" presId="urn:microsoft.com/office/officeart/2008/layout/VerticalCurvedList"/>
    <dgm:cxn modelId="{EA6A5B6A-936A-614B-B68B-4F18D8726B36}" type="presParOf" srcId="{5B1F2CC0-2E2D-D64E-A806-12EC78915D92}" destId="{EB52B1CB-BFEC-F84E-8C73-29DB0AE2B4E4}" srcOrd="2" destOrd="0" presId="urn:microsoft.com/office/officeart/2008/layout/VerticalCurvedList"/>
    <dgm:cxn modelId="{D8C201FF-10C9-1446-A518-1D5A06F85AE4}" type="presParOf" srcId="{5B1F2CC0-2E2D-D64E-A806-12EC78915D92}" destId="{89EE75FC-67E7-3546-AB99-B652BA89B453}" srcOrd="3" destOrd="0" presId="urn:microsoft.com/office/officeart/2008/layout/VerticalCurvedList"/>
    <dgm:cxn modelId="{9F2512DD-25DC-1D4F-A462-3759DEBBAD1B}" type="presParOf" srcId="{0ACC9DEB-42E7-AD49-8BD2-41B166E97D1C}" destId="{6780B8F5-1794-D443-8DCE-AFD3007B2381}" srcOrd="1" destOrd="0" presId="urn:microsoft.com/office/officeart/2008/layout/VerticalCurvedList"/>
    <dgm:cxn modelId="{5A0642FD-EF03-CF4C-854F-4F71D269A45D}" type="presParOf" srcId="{0ACC9DEB-42E7-AD49-8BD2-41B166E97D1C}" destId="{F65911D9-6434-144B-8B88-A0D94323D6D7}" srcOrd="2" destOrd="0" presId="urn:microsoft.com/office/officeart/2008/layout/VerticalCurvedList"/>
    <dgm:cxn modelId="{E9758DDB-EC14-A84D-809C-E783AF7A2A26}" type="presParOf" srcId="{F65911D9-6434-144B-8B88-A0D94323D6D7}" destId="{3360334B-48F6-384B-A166-C5FD4F5B90BA}" srcOrd="0" destOrd="0" presId="urn:microsoft.com/office/officeart/2008/layout/VerticalCurvedList"/>
    <dgm:cxn modelId="{27778F68-51B9-4A42-A3C9-64E493BE1C08}" type="presParOf" srcId="{0ACC9DEB-42E7-AD49-8BD2-41B166E97D1C}" destId="{3C28F483-5D21-284A-8BAE-1E7B1FA49E85}" srcOrd="3" destOrd="0" presId="urn:microsoft.com/office/officeart/2008/layout/VerticalCurvedList"/>
    <dgm:cxn modelId="{323FF379-AA8E-2046-A485-3EBBB127F7B3}" type="presParOf" srcId="{0ACC9DEB-42E7-AD49-8BD2-41B166E97D1C}" destId="{F8AAE2EB-6F3E-C24A-9289-F33813030EE0}" srcOrd="4" destOrd="0" presId="urn:microsoft.com/office/officeart/2008/layout/VerticalCurvedList"/>
    <dgm:cxn modelId="{5ECE02A1-4265-7248-98E5-94B7B5B82DF1}" type="presParOf" srcId="{F8AAE2EB-6F3E-C24A-9289-F33813030EE0}" destId="{9AEE91DB-F33A-9A4E-AAFF-07D8E4720155}" srcOrd="0" destOrd="0" presId="urn:microsoft.com/office/officeart/2008/layout/VerticalCurvedList"/>
    <dgm:cxn modelId="{02CA71B5-7FB2-5142-BB23-A69157A128FE}" type="presParOf" srcId="{0ACC9DEB-42E7-AD49-8BD2-41B166E97D1C}" destId="{7DC7AC7B-E524-4342-9199-A536C340F27C}" srcOrd="5" destOrd="0" presId="urn:microsoft.com/office/officeart/2008/layout/VerticalCurvedList"/>
    <dgm:cxn modelId="{F94F808E-1FEF-024C-A472-1DF1148556F0}" type="presParOf" srcId="{0ACC9DEB-42E7-AD49-8BD2-41B166E97D1C}" destId="{8EEC82BF-81C9-DB4B-8715-FA4F5AA57ABE}" srcOrd="6" destOrd="0" presId="urn:microsoft.com/office/officeart/2008/layout/VerticalCurvedList"/>
    <dgm:cxn modelId="{AA248A21-EFC7-A84A-A49D-0A9B02FCDFE7}" type="presParOf" srcId="{8EEC82BF-81C9-DB4B-8715-FA4F5AA57ABE}" destId="{504278B5-E432-8A46-A49E-749A89C8CECE}" srcOrd="0" destOrd="0" presId="urn:microsoft.com/office/officeart/2008/layout/VerticalCurvedList"/>
    <dgm:cxn modelId="{85E31797-60E3-994E-9B45-2E41433DF6AD}" type="presParOf" srcId="{0ACC9DEB-42E7-AD49-8BD2-41B166E97D1C}" destId="{787346FC-CD36-D744-BCD0-55B932D35157}" srcOrd="7" destOrd="0" presId="urn:microsoft.com/office/officeart/2008/layout/VerticalCurvedList"/>
    <dgm:cxn modelId="{79D4A09E-22BC-EB4E-99DF-6C5BB0D231B2}" type="presParOf" srcId="{0ACC9DEB-42E7-AD49-8BD2-41B166E97D1C}" destId="{37AA6C1F-5FCC-0146-BB07-58065A84B009}" srcOrd="8" destOrd="0" presId="urn:microsoft.com/office/officeart/2008/layout/VerticalCurvedList"/>
    <dgm:cxn modelId="{359A4636-258A-A546-A2FD-1E867336EBE7}" type="presParOf" srcId="{37AA6C1F-5FCC-0146-BB07-58065A84B009}" destId="{35953C87-776D-C74C-B90D-C8EB51F34997}" srcOrd="0" destOrd="0" presId="urn:microsoft.com/office/officeart/2008/layout/VerticalCurvedList"/>
    <dgm:cxn modelId="{2B51E967-A680-C44A-912F-4B2E400A866A}" type="presParOf" srcId="{0ACC9DEB-42E7-AD49-8BD2-41B166E97D1C}" destId="{9C50CFA1-C11D-F943-AEF8-DAE32E7C0C71}" srcOrd="9" destOrd="0" presId="urn:microsoft.com/office/officeart/2008/layout/VerticalCurvedList"/>
    <dgm:cxn modelId="{C9820705-54E5-8440-972C-FB9F2048BC51}" type="presParOf" srcId="{0ACC9DEB-42E7-AD49-8BD2-41B166E97D1C}" destId="{5F1A4C74-1528-C245-BB2F-63B172D98BA3}" srcOrd="10" destOrd="0" presId="urn:microsoft.com/office/officeart/2008/layout/VerticalCurvedList"/>
    <dgm:cxn modelId="{BCCDF307-CAA8-6048-942E-2C5DF800D4C9}" type="presParOf" srcId="{5F1A4C74-1528-C245-BB2F-63B172D98BA3}" destId="{DF1081AA-6E84-734F-B629-8024067F08E1}" srcOrd="0" destOrd="0" presId="urn:microsoft.com/office/officeart/2008/layout/VerticalCurvedList"/>
    <dgm:cxn modelId="{2259171D-8D48-ED4B-BC7B-D476F537E935}" type="presParOf" srcId="{0ACC9DEB-42E7-AD49-8BD2-41B166E97D1C}" destId="{C7AB2D0E-A1F0-4A42-B933-12B4AF9A118A}" srcOrd="11" destOrd="0" presId="urn:microsoft.com/office/officeart/2008/layout/VerticalCurvedList"/>
    <dgm:cxn modelId="{2DDA8B99-59FB-6241-9B33-03A9C61CCEC4}" type="presParOf" srcId="{0ACC9DEB-42E7-AD49-8BD2-41B166E97D1C}" destId="{3AAEC96E-E800-7C46-A85D-12E2FF3B08D5}" srcOrd="12" destOrd="0" presId="urn:microsoft.com/office/officeart/2008/layout/VerticalCurvedList"/>
    <dgm:cxn modelId="{F0BE47EA-40CE-0B4C-B6A3-9A66EAC1B930}" type="presParOf" srcId="{3AAEC96E-E800-7C46-A85D-12E2FF3B08D5}" destId="{959C0BF4-41B1-F345-96DA-A1C17E047D2C}" srcOrd="0" destOrd="0" presId="urn:microsoft.com/office/officeart/2008/layout/VerticalCurvedList"/>
    <dgm:cxn modelId="{E7B06797-1411-7949-8994-6CFFA1FF5040}" type="presParOf" srcId="{0ACC9DEB-42E7-AD49-8BD2-41B166E97D1C}" destId="{8DCFCE41-3A23-6949-8DCF-24BEE9DE7198}" srcOrd="13" destOrd="0" presId="urn:microsoft.com/office/officeart/2008/layout/VerticalCurvedList"/>
    <dgm:cxn modelId="{C18C5B6D-E65B-2A48-B6FE-E4BB85D103CF}" type="presParOf" srcId="{0ACC9DEB-42E7-AD49-8BD2-41B166E97D1C}" destId="{24600FE9-ADBE-7F41-8CE4-EBBBB5622DF6}" srcOrd="14" destOrd="0" presId="urn:microsoft.com/office/officeart/2008/layout/VerticalCurvedList"/>
    <dgm:cxn modelId="{D93BFB08-670B-A543-9961-6F7CF36A10BB}" type="presParOf" srcId="{24600FE9-ADBE-7F41-8CE4-EBBBB5622DF6}" destId="{C5DC4F21-3FF4-D943-8DA2-A1FB40493CE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C16D1-3CE5-1646-A7CD-2B9028FE5678}">
      <dsp:nvSpPr>
        <dsp:cNvPr id="0" name=""/>
        <dsp:cNvSpPr/>
      </dsp:nvSpPr>
      <dsp:spPr>
        <a:xfrm>
          <a:off x="0" y="0"/>
          <a:ext cx="820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0C9CC-1AAE-244B-8FF6-7956C88D5EBE}">
      <dsp:nvSpPr>
        <dsp:cNvPr id="0" name=""/>
        <dsp:cNvSpPr/>
      </dsp:nvSpPr>
      <dsp:spPr>
        <a:xfrm>
          <a:off x="0" y="0"/>
          <a:ext cx="1641600" cy="2624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0" i="0" kern="1200" dirty="0">
              <a:solidFill>
                <a:schemeClr val="bg1"/>
              </a:solidFill>
              <a:latin typeface="Franklin Gothic Medium Cond" panose="020B0606030402020204" pitchFamily="34" charset="0"/>
            </a:rPr>
            <a:t>BANABA Programme + LSBU January or June/ September</a:t>
          </a:r>
        </a:p>
      </dsp:txBody>
      <dsp:txXfrm>
        <a:off x="0" y="0"/>
        <a:ext cx="1641600" cy="2624447"/>
      </dsp:txXfrm>
    </dsp:sp>
    <dsp:sp modelId="{784AD225-6B86-9A43-A40D-41DB056CF94E}">
      <dsp:nvSpPr>
        <dsp:cNvPr id="0" name=""/>
        <dsp:cNvSpPr/>
      </dsp:nvSpPr>
      <dsp:spPr>
        <a:xfrm>
          <a:off x="1764720" y="30851"/>
          <a:ext cx="6443280" cy="617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i="0" kern="1200" dirty="0">
              <a:solidFill>
                <a:schemeClr val="accent4"/>
              </a:solidFill>
              <a:latin typeface="Franklin Gothic Medium Cond" panose="020B0606030402020204" pitchFamily="34" charset="0"/>
            </a:rPr>
            <a:t>International Marketing</a:t>
          </a:r>
        </a:p>
      </dsp:txBody>
      <dsp:txXfrm>
        <a:off x="1764720" y="30851"/>
        <a:ext cx="6443280" cy="617026"/>
      </dsp:txXfrm>
    </dsp:sp>
    <dsp:sp modelId="{71D32E3A-8FD5-084F-ACF3-FC424F54C765}">
      <dsp:nvSpPr>
        <dsp:cNvPr id="0" name=""/>
        <dsp:cNvSpPr/>
      </dsp:nvSpPr>
      <dsp:spPr>
        <a:xfrm>
          <a:off x="1641600" y="647878"/>
          <a:ext cx="6566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CD2EED-4F1B-8843-9791-DB7B0B81115E}">
      <dsp:nvSpPr>
        <dsp:cNvPr id="0" name=""/>
        <dsp:cNvSpPr/>
      </dsp:nvSpPr>
      <dsp:spPr>
        <a:xfrm>
          <a:off x="1764720" y="678729"/>
          <a:ext cx="6443280" cy="617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i="0" kern="1200" dirty="0">
              <a:solidFill>
                <a:schemeClr val="accent1"/>
              </a:solidFill>
              <a:latin typeface="Franklin Gothic Medium Cond" panose="020B0606030402020204" pitchFamily="34" charset="0"/>
            </a:rPr>
            <a:t>Marketing</a:t>
          </a:r>
        </a:p>
      </dsp:txBody>
      <dsp:txXfrm>
        <a:off x="1764720" y="678729"/>
        <a:ext cx="6443280" cy="617026"/>
      </dsp:txXfrm>
    </dsp:sp>
    <dsp:sp modelId="{C5CFDBCB-962D-AD4A-BF5B-CB53E6FD6EA1}">
      <dsp:nvSpPr>
        <dsp:cNvPr id="0" name=""/>
        <dsp:cNvSpPr/>
      </dsp:nvSpPr>
      <dsp:spPr>
        <a:xfrm>
          <a:off x="1641600" y="1295756"/>
          <a:ext cx="6566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EA6FA7-F8E4-5C4A-8CB0-F4621B376E5D}">
      <dsp:nvSpPr>
        <dsp:cNvPr id="0" name=""/>
        <dsp:cNvSpPr/>
      </dsp:nvSpPr>
      <dsp:spPr>
        <a:xfrm>
          <a:off x="1764720" y="1326607"/>
          <a:ext cx="6443280" cy="617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i="0" kern="1200" dirty="0">
              <a:solidFill>
                <a:schemeClr val="accent6">
                  <a:lumMod val="60000"/>
                  <a:lumOff val="40000"/>
                </a:schemeClr>
              </a:solidFill>
              <a:latin typeface="Franklin Gothic Medium Cond" panose="020B0606030402020204" pitchFamily="34" charset="0"/>
            </a:rPr>
            <a:t>Marketing Communications</a:t>
          </a:r>
        </a:p>
      </dsp:txBody>
      <dsp:txXfrm>
        <a:off x="1764720" y="1326607"/>
        <a:ext cx="6443280" cy="617026"/>
      </dsp:txXfrm>
    </dsp:sp>
    <dsp:sp modelId="{AAD7A8C2-964A-C140-B9FB-F83A4E9216B9}">
      <dsp:nvSpPr>
        <dsp:cNvPr id="0" name=""/>
        <dsp:cNvSpPr/>
      </dsp:nvSpPr>
      <dsp:spPr>
        <a:xfrm>
          <a:off x="1641600" y="1943634"/>
          <a:ext cx="6566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0D6D02-E268-7546-84AF-8DA8C81BF32C}">
      <dsp:nvSpPr>
        <dsp:cNvPr id="0" name=""/>
        <dsp:cNvSpPr/>
      </dsp:nvSpPr>
      <dsp:spPr>
        <a:xfrm>
          <a:off x="1764720" y="1974486"/>
          <a:ext cx="6443280" cy="617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i="0" kern="1200" dirty="0">
              <a:solidFill>
                <a:schemeClr val="accent2">
                  <a:lumMod val="75000"/>
                </a:schemeClr>
              </a:solidFill>
              <a:latin typeface="Franklin Gothic Medium Cond" panose="020B0606030402020204" pitchFamily="34" charset="0"/>
            </a:rPr>
            <a:t>International Business Management</a:t>
          </a:r>
        </a:p>
      </dsp:txBody>
      <dsp:txXfrm>
        <a:off x="1764720" y="1974486"/>
        <a:ext cx="6443280" cy="617026"/>
      </dsp:txXfrm>
    </dsp:sp>
    <dsp:sp modelId="{9AB159B4-7EDF-E44B-AC13-AF197244A66B}">
      <dsp:nvSpPr>
        <dsp:cNvPr id="0" name=""/>
        <dsp:cNvSpPr/>
      </dsp:nvSpPr>
      <dsp:spPr>
        <a:xfrm>
          <a:off x="1641600" y="2591513"/>
          <a:ext cx="6566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A9AE9-2E60-044C-AB1F-8349E0285C69}">
      <dsp:nvSpPr>
        <dsp:cNvPr id="0" name=""/>
        <dsp:cNvSpPr/>
      </dsp:nvSpPr>
      <dsp:spPr>
        <a:xfrm>
          <a:off x="3173385" y="1178822"/>
          <a:ext cx="1861228" cy="1861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dirty="0">
              <a:latin typeface="Franklin Gothic Medium Cond" panose="020B0606030402020204" pitchFamily="34" charset="0"/>
            </a:rPr>
            <a:t>MSc International Marketing </a:t>
          </a:r>
        </a:p>
      </dsp:txBody>
      <dsp:txXfrm>
        <a:off x="3445956" y="1451393"/>
        <a:ext cx="1316086" cy="1316086"/>
      </dsp:txXfrm>
    </dsp:sp>
    <dsp:sp modelId="{BD9BA1F0-BD78-BE41-B4C3-91192AB50FF8}">
      <dsp:nvSpPr>
        <dsp:cNvPr id="0" name=""/>
        <dsp:cNvSpPr/>
      </dsp:nvSpPr>
      <dsp:spPr>
        <a:xfrm rot="12900000">
          <a:off x="1972173" y="852373"/>
          <a:ext cx="1430670" cy="5304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B9328-FFC0-1E45-B451-CC97B7F0F0E4}">
      <dsp:nvSpPr>
        <dsp:cNvPr id="0" name=""/>
        <dsp:cNvSpPr/>
      </dsp:nvSpPr>
      <dsp:spPr>
        <a:xfrm>
          <a:off x="1217457" y="32"/>
          <a:ext cx="1768166" cy="1414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GB" sz="2000" b="0" i="0" kern="1200" dirty="0">
              <a:solidFill>
                <a:schemeClr val="lt1"/>
              </a:solidFill>
              <a:effectLst/>
              <a:latin typeface="Franklin Gothic Medium Cond" panose="020B0606030402020204" pitchFamily="34" charset="0"/>
              <a:ea typeface="+mn-ea"/>
              <a:cs typeface="+mn-cs"/>
            </a:rPr>
            <a:t>International Management Track</a:t>
          </a:r>
          <a:endParaRPr lang="en-US" sz="2000" b="0" i="0" kern="1200" dirty="0">
            <a:latin typeface="Franklin Gothic Medium Cond" panose="020B0606030402020204" pitchFamily="34" charset="0"/>
          </a:endParaRPr>
        </a:p>
      </dsp:txBody>
      <dsp:txXfrm>
        <a:off x="1258887" y="41462"/>
        <a:ext cx="1685306" cy="1331673"/>
      </dsp:txXfrm>
    </dsp:sp>
    <dsp:sp modelId="{374A3D51-F8EE-7F4D-9F5F-DD5CD1197FD9}">
      <dsp:nvSpPr>
        <dsp:cNvPr id="0" name=""/>
        <dsp:cNvSpPr/>
      </dsp:nvSpPr>
      <dsp:spPr>
        <a:xfrm rot="19500000">
          <a:off x="4805155" y="852373"/>
          <a:ext cx="1430670" cy="5304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69B774-79C7-8446-A561-2198D01CF21F}">
      <dsp:nvSpPr>
        <dsp:cNvPr id="0" name=""/>
        <dsp:cNvSpPr/>
      </dsp:nvSpPr>
      <dsp:spPr>
        <a:xfrm>
          <a:off x="5222375" y="32"/>
          <a:ext cx="1768166" cy="1414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>
              <a:latin typeface="Franklin Gothic Medium Cond" panose="020B0606030402020204" pitchFamily="34" charset="0"/>
            </a:rPr>
            <a:t>Digital Marketing &amp; Communications Track</a:t>
          </a:r>
          <a:endParaRPr lang="en-US" sz="2000" b="0" i="0" kern="1200" dirty="0">
            <a:latin typeface="Franklin Gothic Medium Cond" panose="020B0606030402020204" pitchFamily="34" charset="0"/>
          </a:endParaRPr>
        </a:p>
      </dsp:txBody>
      <dsp:txXfrm>
        <a:off x="5263805" y="41462"/>
        <a:ext cx="1685306" cy="13316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A9AE9-2E60-044C-AB1F-8349E0285C69}">
      <dsp:nvSpPr>
        <dsp:cNvPr id="0" name=""/>
        <dsp:cNvSpPr/>
      </dsp:nvSpPr>
      <dsp:spPr>
        <a:xfrm>
          <a:off x="3173385" y="1178822"/>
          <a:ext cx="1861228" cy="1861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i="0" kern="1200" dirty="0">
              <a:latin typeface="Franklin Gothic Medium Cond" panose="020B0606030402020204" pitchFamily="34" charset="0"/>
            </a:rPr>
            <a:t>MSc Marketing </a:t>
          </a:r>
        </a:p>
      </dsp:txBody>
      <dsp:txXfrm>
        <a:off x="3445956" y="1451393"/>
        <a:ext cx="1316086" cy="1316086"/>
      </dsp:txXfrm>
    </dsp:sp>
    <dsp:sp modelId="{BD9BA1F0-BD78-BE41-B4C3-91192AB50FF8}">
      <dsp:nvSpPr>
        <dsp:cNvPr id="0" name=""/>
        <dsp:cNvSpPr/>
      </dsp:nvSpPr>
      <dsp:spPr>
        <a:xfrm rot="12900000">
          <a:off x="1972173" y="852373"/>
          <a:ext cx="1430670" cy="5304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B9328-FFC0-1E45-B451-CC97B7F0F0E4}">
      <dsp:nvSpPr>
        <dsp:cNvPr id="0" name=""/>
        <dsp:cNvSpPr/>
      </dsp:nvSpPr>
      <dsp:spPr>
        <a:xfrm>
          <a:off x="1217457" y="32"/>
          <a:ext cx="1768166" cy="1414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GB" sz="2000" b="0" i="0" kern="1200" dirty="0">
              <a:latin typeface="Franklin Gothic Medium Cond" panose="020B0606030402020204" pitchFamily="34" charset="0"/>
            </a:rPr>
            <a:t>Cultural Management Track</a:t>
          </a:r>
          <a:endParaRPr lang="en-US" sz="2000" b="0" i="0" kern="1200" dirty="0">
            <a:latin typeface="Franklin Gothic Medium Cond" panose="020B0606030402020204" pitchFamily="34" charset="0"/>
          </a:endParaRPr>
        </a:p>
      </dsp:txBody>
      <dsp:txXfrm>
        <a:off x="1258887" y="41462"/>
        <a:ext cx="1685306" cy="1331673"/>
      </dsp:txXfrm>
    </dsp:sp>
    <dsp:sp modelId="{374A3D51-F8EE-7F4D-9F5F-DD5CD1197FD9}">
      <dsp:nvSpPr>
        <dsp:cNvPr id="0" name=""/>
        <dsp:cNvSpPr/>
      </dsp:nvSpPr>
      <dsp:spPr>
        <a:xfrm rot="19500000">
          <a:off x="4805155" y="852373"/>
          <a:ext cx="1430670" cy="5304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69B774-79C7-8446-A561-2198D01CF21F}">
      <dsp:nvSpPr>
        <dsp:cNvPr id="0" name=""/>
        <dsp:cNvSpPr/>
      </dsp:nvSpPr>
      <dsp:spPr>
        <a:xfrm>
          <a:off x="5222375" y="32"/>
          <a:ext cx="1768166" cy="1414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>
              <a:latin typeface="Franklin Gothic Medium Cond" panose="020B0606030402020204" pitchFamily="34" charset="0"/>
            </a:rPr>
            <a:t>Digital Marketing &amp; Communications Track</a:t>
          </a:r>
          <a:endParaRPr lang="en-US" sz="2000" b="0" i="0" kern="1200" dirty="0">
            <a:latin typeface="Franklin Gothic Medium Cond" panose="020B0606030402020204" pitchFamily="34" charset="0"/>
          </a:endParaRPr>
        </a:p>
      </dsp:txBody>
      <dsp:txXfrm>
        <a:off x="5263805" y="41462"/>
        <a:ext cx="1685306" cy="13316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A9AE9-2E60-044C-AB1F-8349E0285C69}">
      <dsp:nvSpPr>
        <dsp:cNvPr id="0" name=""/>
        <dsp:cNvSpPr/>
      </dsp:nvSpPr>
      <dsp:spPr>
        <a:xfrm>
          <a:off x="3173385" y="1178822"/>
          <a:ext cx="1861228" cy="1861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>
              <a:latin typeface="Franklin Gothic Medium Cond" panose="020B0606030402020204" pitchFamily="34" charset="0"/>
            </a:rPr>
            <a:t>MSc Marketing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>
              <a:latin typeface="Franklin Gothic Medium Cond" panose="020B0606030402020204" pitchFamily="34" charset="0"/>
            </a:rPr>
            <a:t>Communications</a:t>
          </a:r>
        </a:p>
      </dsp:txBody>
      <dsp:txXfrm>
        <a:off x="3445956" y="1451393"/>
        <a:ext cx="1316086" cy="1316086"/>
      </dsp:txXfrm>
    </dsp:sp>
    <dsp:sp modelId="{BD9BA1F0-BD78-BE41-B4C3-91192AB50FF8}">
      <dsp:nvSpPr>
        <dsp:cNvPr id="0" name=""/>
        <dsp:cNvSpPr/>
      </dsp:nvSpPr>
      <dsp:spPr>
        <a:xfrm rot="12900000">
          <a:off x="1972173" y="852373"/>
          <a:ext cx="1430670" cy="5304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B9328-FFC0-1E45-B451-CC97B7F0F0E4}">
      <dsp:nvSpPr>
        <dsp:cNvPr id="0" name=""/>
        <dsp:cNvSpPr/>
      </dsp:nvSpPr>
      <dsp:spPr>
        <a:xfrm>
          <a:off x="1217457" y="32"/>
          <a:ext cx="1768166" cy="1414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GB" sz="2000" b="0" i="0" kern="1200" dirty="0">
              <a:solidFill>
                <a:schemeClr val="lt1"/>
              </a:solidFill>
              <a:effectLst/>
              <a:latin typeface="Franklin Gothic Medium Cond" panose="020B0606030402020204" pitchFamily="34" charset="0"/>
              <a:ea typeface="+mn-ea"/>
              <a:cs typeface="+mn-cs"/>
            </a:rPr>
            <a:t>International Management Track</a:t>
          </a:r>
          <a:endParaRPr lang="en-US" sz="2000" b="0" i="0" kern="1200" dirty="0">
            <a:latin typeface="Franklin Gothic Medium Cond" panose="020B0606030402020204" pitchFamily="34" charset="0"/>
          </a:endParaRPr>
        </a:p>
      </dsp:txBody>
      <dsp:txXfrm>
        <a:off x="1258887" y="41462"/>
        <a:ext cx="1685306" cy="1331673"/>
      </dsp:txXfrm>
    </dsp:sp>
    <dsp:sp modelId="{374A3D51-F8EE-7F4D-9F5F-DD5CD1197FD9}">
      <dsp:nvSpPr>
        <dsp:cNvPr id="0" name=""/>
        <dsp:cNvSpPr/>
      </dsp:nvSpPr>
      <dsp:spPr>
        <a:xfrm rot="19500000">
          <a:off x="4805155" y="852373"/>
          <a:ext cx="1430670" cy="5304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69B774-79C7-8446-A561-2198D01CF21F}">
      <dsp:nvSpPr>
        <dsp:cNvPr id="0" name=""/>
        <dsp:cNvSpPr/>
      </dsp:nvSpPr>
      <dsp:spPr>
        <a:xfrm>
          <a:off x="5222375" y="32"/>
          <a:ext cx="1768166" cy="1414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>
              <a:latin typeface="Franklin Gothic Medium Cond" panose="020B0606030402020204" pitchFamily="34" charset="0"/>
            </a:rPr>
            <a:t>Digital Marketing &amp; Communications Track</a:t>
          </a:r>
          <a:endParaRPr lang="en-US" sz="2000" b="0" i="0" kern="1200" dirty="0">
            <a:latin typeface="Franklin Gothic Medium Cond" panose="020B0606030402020204" pitchFamily="34" charset="0"/>
          </a:endParaRPr>
        </a:p>
      </dsp:txBody>
      <dsp:txXfrm>
        <a:off x="5263805" y="41462"/>
        <a:ext cx="1685306" cy="13316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57AAA-053B-8C45-9092-D23C81DD979E}">
      <dsp:nvSpPr>
        <dsp:cNvPr id="0" name=""/>
        <dsp:cNvSpPr/>
      </dsp:nvSpPr>
      <dsp:spPr>
        <a:xfrm>
          <a:off x="825308" y="1677"/>
          <a:ext cx="1524972" cy="914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Managing virtual work</a:t>
          </a:r>
          <a:endParaRPr lang="en-GB" sz="1800" kern="1200"/>
        </a:p>
      </dsp:txBody>
      <dsp:txXfrm>
        <a:off x="825308" y="1677"/>
        <a:ext cx="1524972" cy="914983"/>
      </dsp:txXfrm>
    </dsp:sp>
    <dsp:sp modelId="{8D81945A-0261-9543-B5BA-154B4C8836D9}">
      <dsp:nvSpPr>
        <dsp:cNvPr id="0" name=""/>
        <dsp:cNvSpPr/>
      </dsp:nvSpPr>
      <dsp:spPr>
        <a:xfrm>
          <a:off x="2502778" y="1677"/>
          <a:ext cx="1524972" cy="914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Everyday sustainability for business</a:t>
          </a:r>
          <a:endParaRPr lang="en-GB" sz="1800" kern="1200"/>
        </a:p>
      </dsp:txBody>
      <dsp:txXfrm>
        <a:off x="2502778" y="1677"/>
        <a:ext cx="1524972" cy="914983"/>
      </dsp:txXfrm>
    </dsp:sp>
    <dsp:sp modelId="{C3DB03B9-315C-0C45-B9D7-E2C1E47B41A4}">
      <dsp:nvSpPr>
        <dsp:cNvPr id="0" name=""/>
        <dsp:cNvSpPr/>
      </dsp:nvSpPr>
      <dsp:spPr>
        <a:xfrm>
          <a:off x="4180248" y="1677"/>
          <a:ext cx="1524972" cy="914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Global operations and logistics</a:t>
          </a:r>
          <a:endParaRPr lang="en-GB" sz="1800" kern="1200"/>
        </a:p>
      </dsp:txBody>
      <dsp:txXfrm>
        <a:off x="4180248" y="1677"/>
        <a:ext cx="1524972" cy="914983"/>
      </dsp:txXfrm>
    </dsp:sp>
    <dsp:sp modelId="{17CCD60E-D7F7-E745-A43D-DEC2A2F633A9}">
      <dsp:nvSpPr>
        <dsp:cNvPr id="0" name=""/>
        <dsp:cNvSpPr/>
      </dsp:nvSpPr>
      <dsp:spPr>
        <a:xfrm>
          <a:off x="5857718" y="1677"/>
          <a:ext cx="1524972" cy="914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Digital &amp; social media marketing </a:t>
          </a:r>
          <a:endParaRPr lang="en-GB" sz="1800" kern="1200"/>
        </a:p>
      </dsp:txBody>
      <dsp:txXfrm>
        <a:off x="5857718" y="1677"/>
        <a:ext cx="1524972" cy="914983"/>
      </dsp:txXfrm>
    </dsp:sp>
    <dsp:sp modelId="{25FB4231-49D2-B741-AC07-2E04AD43ECDA}">
      <dsp:nvSpPr>
        <dsp:cNvPr id="0" name=""/>
        <dsp:cNvSpPr/>
      </dsp:nvSpPr>
      <dsp:spPr>
        <a:xfrm>
          <a:off x="825308" y="1069158"/>
          <a:ext cx="1524972" cy="914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Marketing Science</a:t>
          </a:r>
          <a:endParaRPr lang="en-GB" sz="1800" kern="1200"/>
        </a:p>
      </dsp:txBody>
      <dsp:txXfrm>
        <a:off x="825308" y="1069158"/>
        <a:ext cx="1524972" cy="914983"/>
      </dsp:txXfrm>
    </dsp:sp>
    <dsp:sp modelId="{1739943C-0632-2641-85AF-8FB3CCEBA79A}">
      <dsp:nvSpPr>
        <dsp:cNvPr id="0" name=""/>
        <dsp:cNvSpPr/>
      </dsp:nvSpPr>
      <dsp:spPr>
        <a:xfrm>
          <a:off x="2502778" y="1069158"/>
          <a:ext cx="1524972" cy="914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Effective business negotiation</a:t>
          </a:r>
          <a:endParaRPr lang="en-GB" sz="1800" kern="1200"/>
        </a:p>
      </dsp:txBody>
      <dsp:txXfrm>
        <a:off x="2502778" y="1069158"/>
        <a:ext cx="1524972" cy="914983"/>
      </dsp:txXfrm>
    </dsp:sp>
    <dsp:sp modelId="{DB3F1E01-B34B-5646-AD84-533CBA84066C}">
      <dsp:nvSpPr>
        <dsp:cNvPr id="0" name=""/>
        <dsp:cNvSpPr/>
      </dsp:nvSpPr>
      <dsp:spPr>
        <a:xfrm>
          <a:off x="4180248" y="1069158"/>
          <a:ext cx="1524972" cy="914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Public relations</a:t>
          </a:r>
          <a:endParaRPr lang="en-GB" sz="1800" kern="1200"/>
        </a:p>
      </dsp:txBody>
      <dsp:txXfrm>
        <a:off x="4180248" y="1069158"/>
        <a:ext cx="1524972" cy="914983"/>
      </dsp:txXfrm>
    </dsp:sp>
    <dsp:sp modelId="{7AA1F508-757A-124F-B8F5-F705ABD720DB}">
      <dsp:nvSpPr>
        <dsp:cNvPr id="0" name=""/>
        <dsp:cNvSpPr/>
      </dsp:nvSpPr>
      <dsp:spPr>
        <a:xfrm>
          <a:off x="5857718" y="1069158"/>
          <a:ext cx="1524972" cy="914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Corporate lobbying for marketing</a:t>
          </a:r>
          <a:endParaRPr lang="en-GB" sz="1800" kern="1200"/>
        </a:p>
      </dsp:txBody>
      <dsp:txXfrm>
        <a:off x="5857718" y="1069158"/>
        <a:ext cx="1524972" cy="914983"/>
      </dsp:txXfrm>
    </dsp:sp>
    <dsp:sp modelId="{4F97B641-1928-AB47-8F91-44F0CE635193}">
      <dsp:nvSpPr>
        <dsp:cNvPr id="0" name=""/>
        <dsp:cNvSpPr/>
      </dsp:nvSpPr>
      <dsp:spPr>
        <a:xfrm>
          <a:off x="2502778" y="2136639"/>
          <a:ext cx="1524972" cy="914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Brand Management</a:t>
          </a:r>
          <a:endParaRPr lang="en-GB" sz="1800" kern="1200" dirty="0"/>
        </a:p>
      </dsp:txBody>
      <dsp:txXfrm>
        <a:off x="2502778" y="2136639"/>
        <a:ext cx="1524972" cy="914983"/>
      </dsp:txXfrm>
    </dsp:sp>
    <dsp:sp modelId="{91CC8AAF-F440-F643-852F-679C0D6133F4}">
      <dsp:nvSpPr>
        <dsp:cNvPr id="0" name=""/>
        <dsp:cNvSpPr/>
      </dsp:nvSpPr>
      <dsp:spPr>
        <a:xfrm>
          <a:off x="4180248" y="2136639"/>
          <a:ext cx="1524972" cy="914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Marketing for SMEs</a:t>
          </a:r>
        </a:p>
      </dsp:txBody>
      <dsp:txXfrm>
        <a:off x="4180248" y="2136639"/>
        <a:ext cx="1524972" cy="9149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A2966F-D394-BB42-A566-6F96526AC66A}">
      <dsp:nvSpPr>
        <dsp:cNvPr id="0" name=""/>
        <dsp:cNvSpPr/>
      </dsp:nvSpPr>
      <dsp:spPr>
        <a:xfrm>
          <a:off x="-4509984" y="-691698"/>
          <a:ext cx="5373505" cy="5373505"/>
        </a:xfrm>
        <a:prstGeom prst="blockArc">
          <a:avLst>
            <a:gd name="adj1" fmla="val 18900000"/>
            <a:gd name="adj2" fmla="val 2700000"/>
            <a:gd name="adj3" fmla="val 402"/>
          </a:avLst>
        </a:pr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0B8F5-1794-D443-8DCE-AFD3007B2381}">
      <dsp:nvSpPr>
        <dsp:cNvPr id="0" name=""/>
        <dsp:cNvSpPr/>
      </dsp:nvSpPr>
      <dsp:spPr>
        <a:xfrm>
          <a:off x="279906" y="181390"/>
          <a:ext cx="7875788" cy="362621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783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Char char=""/>
          </a:pPr>
          <a:r>
            <a:rPr lang="en-GB" sz="1700" b="1" i="0" kern="1200" dirty="0">
              <a:solidFill>
                <a:srgbClr val="7030A0"/>
              </a:solidFill>
              <a:effectLst>
                <a:outerShdw blurRad="50800" dist="38100" dir="2700000" algn="tl" rotWithShape="0">
                  <a:schemeClr val="accent3">
                    <a:alpha val="40000"/>
                  </a:schemeClr>
                </a:outerShdw>
              </a:effectLst>
              <a:latin typeface="Franklin Gothic Medium Cond" panose="020B0603020102020204" pitchFamily="34" charset="0"/>
            </a:rPr>
            <a:t>Residential weekends</a:t>
          </a:r>
          <a:endParaRPr lang="en-US" sz="1700" b="1" i="0" kern="1200" dirty="0">
            <a:solidFill>
              <a:srgbClr val="7030A0"/>
            </a:solidFill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  <a:latin typeface="Franklin Gothic Medium Cond" panose="020B0603020102020204" pitchFamily="34" charset="0"/>
          </a:endParaRPr>
        </a:p>
      </dsp:txBody>
      <dsp:txXfrm>
        <a:off x="279906" y="181390"/>
        <a:ext cx="7875788" cy="362621"/>
      </dsp:txXfrm>
    </dsp:sp>
    <dsp:sp modelId="{3360334B-48F6-384B-A166-C5FD4F5B90BA}">
      <dsp:nvSpPr>
        <dsp:cNvPr id="0" name=""/>
        <dsp:cNvSpPr/>
      </dsp:nvSpPr>
      <dsp:spPr>
        <a:xfrm>
          <a:off x="53267" y="136062"/>
          <a:ext cx="453276" cy="4532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C28F483-5D21-284A-8BAE-1E7B1FA49E85}">
      <dsp:nvSpPr>
        <dsp:cNvPr id="0" name=""/>
        <dsp:cNvSpPr/>
      </dsp:nvSpPr>
      <dsp:spPr>
        <a:xfrm>
          <a:off x="608291" y="725641"/>
          <a:ext cx="7547403" cy="362621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1027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1027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1027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783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Char char=""/>
          </a:pPr>
          <a:r>
            <a:rPr lang="en-GB" sz="1700" b="1" i="0" kern="1200" dirty="0">
              <a:solidFill>
                <a:srgbClr val="7030A0"/>
              </a:solidFill>
              <a:effectLst>
                <a:outerShdw blurRad="50800" dist="38100" dir="2700000" algn="tl" rotWithShape="0">
                  <a:schemeClr val="accent3">
                    <a:alpha val="40000"/>
                  </a:schemeClr>
                </a:outerShdw>
              </a:effectLst>
              <a:latin typeface="Franklin Gothic Medium Cond" panose="020B0603020102020204" pitchFamily="34" charset="0"/>
            </a:rPr>
            <a:t>The opportunity to obtain the Chartered Institute of Marketing (CIM) Diploma</a:t>
          </a:r>
        </a:p>
      </dsp:txBody>
      <dsp:txXfrm>
        <a:off x="608291" y="725641"/>
        <a:ext cx="7547403" cy="362621"/>
      </dsp:txXfrm>
    </dsp:sp>
    <dsp:sp modelId="{9AEE91DB-F33A-9A4E-AAFF-07D8E4720155}">
      <dsp:nvSpPr>
        <dsp:cNvPr id="0" name=""/>
        <dsp:cNvSpPr/>
      </dsp:nvSpPr>
      <dsp:spPr>
        <a:xfrm>
          <a:off x="381653" y="680313"/>
          <a:ext cx="453276" cy="4532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50000"/>
              <a:hueOff val="0"/>
              <a:satOff val="0"/>
              <a:lumOff val="1027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DC7AC7B-E524-4342-9199-A536C340F27C}">
      <dsp:nvSpPr>
        <dsp:cNvPr id="0" name=""/>
        <dsp:cNvSpPr/>
      </dsp:nvSpPr>
      <dsp:spPr>
        <a:xfrm>
          <a:off x="788245" y="1269492"/>
          <a:ext cx="7367449" cy="362621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2055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2055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2055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783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Char char=""/>
          </a:pPr>
          <a:r>
            <a:rPr lang="en-GB" sz="1700" b="1" i="0" kern="1200" dirty="0">
              <a:solidFill>
                <a:srgbClr val="7030A0"/>
              </a:solidFill>
              <a:effectLst>
                <a:outerShdw blurRad="50800" dist="38100" dir="2700000" algn="tl" rotWithShape="0">
                  <a:schemeClr val="accent3">
                    <a:alpha val="40000"/>
                  </a:schemeClr>
                </a:outerShdw>
              </a:effectLst>
              <a:latin typeface="Franklin Gothic Medium Cond" panose="020B0603020102020204" pitchFamily="34" charset="0"/>
            </a:rPr>
            <a:t>The opportunity for consultancy practice</a:t>
          </a:r>
        </a:p>
      </dsp:txBody>
      <dsp:txXfrm>
        <a:off x="788245" y="1269492"/>
        <a:ext cx="7367449" cy="362621"/>
      </dsp:txXfrm>
    </dsp:sp>
    <dsp:sp modelId="{504278B5-E432-8A46-A49E-749A89C8CECE}">
      <dsp:nvSpPr>
        <dsp:cNvPr id="0" name=""/>
        <dsp:cNvSpPr/>
      </dsp:nvSpPr>
      <dsp:spPr>
        <a:xfrm>
          <a:off x="561607" y="1224165"/>
          <a:ext cx="453276" cy="4532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50000"/>
              <a:hueOff val="0"/>
              <a:satOff val="0"/>
              <a:lumOff val="2055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87346FC-CD36-D744-BCD0-55B932D35157}">
      <dsp:nvSpPr>
        <dsp:cNvPr id="0" name=""/>
        <dsp:cNvSpPr/>
      </dsp:nvSpPr>
      <dsp:spPr>
        <a:xfrm>
          <a:off x="845703" y="1813743"/>
          <a:ext cx="7309991" cy="362621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3082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3082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3082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783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Char char=""/>
          </a:pPr>
          <a:r>
            <a:rPr lang="en-GB" sz="1700" b="1" i="0" kern="1200" dirty="0">
              <a:solidFill>
                <a:srgbClr val="7030A0"/>
              </a:solidFill>
              <a:effectLst>
                <a:outerShdw blurRad="50800" dist="38100" dir="2700000" algn="tl" rotWithShape="0">
                  <a:schemeClr val="accent3">
                    <a:alpha val="40000"/>
                  </a:schemeClr>
                </a:outerShdw>
              </a:effectLst>
              <a:latin typeface="Franklin Gothic Medium Cond" panose="020B0603020102020204" pitchFamily="34" charset="0"/>
            </a:rPr>
            <a:t>Opportunity to carry out a project that suits the students  career needs</a:t>
          </a:r>
        </a:p>
      </dsp:txBody>
      <dsp:txXfrm>
        <a:off x="845703" y="1813743"/>
        <a:ext cx="7309991" cy="362621"/>
      </dsp:txXfrm>
    </dsp:sp>
    <dsp:sp modelId="{35953C87-776D-C74C-B90D-C8EB51F34997}">
      <dsp:nvSpPr>
        <dsp:cNvPr id="0" name=""/>
        <dsp:cNvSpPr/>
      </dsp:nvSpPr>
      <dsp:spPr>
        <a:xfrm>
          <a:off x="619065" y="1768415"/>
          <a:ext cx="453276" cy="4532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50000"/>
              <a:hueOff val="0"/>
              <a:satOff val="0"/>
              <a:lumOff val="3082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C50CFA1-C11D-F943-AEF8-DAE32E7C0C71}">
      <dsp:nvSpPr>
        <dsp:cNvPr id="0" name=""/>
        <dsp:cNvSpPr/>
      </dsp:nvSpPr>
      <dsp:spPr>
        <a:xfrm>
          <a:off x="788245" y="2357994"/>
          <a:ext cx="7367449" cy="362621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3082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3082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3082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783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Char char=""/>
          </a:pPr>
          <a:r>
            <a:rPr lang="en-GB" sz="1700" b="1" i="0" kern="1200" dirty="0">
              <a:solidFill>
                <a:srgbClr val="7030A0"/>
              </a:solidFill>
              <a:effectLst>
                <a:outerShdw blurRad="50800" dist="38100" dir="2700000" algn="tl" rotWithShape="0">
                  <a:schemeClr val="accent3">
                    <a:alpha val="40000"/>
                  </a:schemeClr>
                </a:outerShdw>
              </a:effectLst>
              <a:latin typeface="Franklin Gothic Medium Cond" panose="020B0603020102020204" pitchFamily="34" charset="0"/>
            </a:rPr>
            <a:t>Business start-up advice &amp; support during the programme for budding entrepreneurs</a:t>
          </a:r>
        </a:p>
      </dsp:txBody>
      <dsp:txXfrm>
        <a:off x="788245" y="2357994"/>
        <a:ext cx="7367449" cy="362621"/>
      </dsp:txXfrm>
    </dsp:sp>
    <dsp:sp modelId="{DF1081AA-6E84-734F-B629-8024067F08E1}">
      <dsp:nvSpPr>
        <dsp:cNvPr id="0" name=""/>
        <dsp:cNvSpPr/>
      </dsp:nvSpPr>
      <dsp:spPr>
        <a:xfrm>
          <a:off x="561607" y="2312666"/>
          <a:ext cx="453276" cy="4532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50000"/>
              <a:hueOff val="0"/>
              <a:satOff val="0"/>
              <a:lumOff val="3082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7AB2D0E-A1F0-4A42-B933-12B4AF9A118A}">
      <dsp:nvSpPr>
        <dsp:cNvPr id="0" name=""/>
        <dsp:cNvSpPr/>
      </dsp:nvSpPr>
      <dsp:spPr>
        <a:xfrm>
          <a:off x="608291" y="2901845"/>
          <a:ext cx="7547403" cy="362621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2055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2055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2055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783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Char char=""/>
          </a:pPr>
          <a:r>
            <a:rPr lang="en-GB" sz="1700" b="1" i="0" kern="1200" dirty="0">
              <a:solidFill>
                <a:srgbClr val="7030A0"/>
              </a:solidFill>
              <a:effectLst>
                <a:outerShdw blurRad="50800" dist="38100" dir="2700000" algn="tl" rotWithShape="0">
                  <a:schemeClr val="accent3">
                    <a:alpha val="40000"/>
                  </a:schemeClr>
                </a:outerShdw>
              </a:effectLst>
              <a:latin typeface="Franklin Gothic Medium Cond" panose="020B0603020102020204" pitchFamily="34" charset="0"/>
            </a:rPr>
            <a:t>Opportunities to network with our post graduate research &amp; enterprise community</a:t>
          </a:r>
        </a:p>
      </dsp:txBody>
      <dsp:txXfrm>
        <a:off x="608291" y="2901845"/>
        <a:ext cx="7547403" cy="362621"/>
      </dsp:txXfrm>
    </dsp:sp>
    <dsp:sp modelId="{959C0BF4-41B1-F345-96DA-A1C17E047D2C}">
      <dsp:nvSpPr>
        <dsp:cNvPr id="0" name=""/>
        <dsp:cNvSpPr/>
      </dsp:nvSpPr>
      <dsp:spPr>
        <a:xfrm>
          <a:off x="381653" y="2856518"/>
          <a:ext cx="453276" cy="4532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50000"/>
              <a:hueOff val="0"/>
              <a:satOff val="0"/>
              <a:lumOff val="2055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DCFCE41-3A23-6949-8DCF-24BEE9DE7198}">
      <dsp:nvSpPr>
        <dsp:cNvPr id="0" name=""/>
        <dsp:cNvSpPr/>
      </dsp:nvSpPr>
      <dsp:spPr>
        <a:xfrm>
          <a:off x="279906" y="3446096"/>
          <a:ext cx="7875788" cy="362621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1027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1027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1027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783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Char char=""/>
          </a:pPr>
          <a:r>
            <a:rPr lang="en-GB" sz="1700" b="1" i="0" kern="1200" dirty="0">
              <a:solidFill>
                <a:srgbClr val="7030A0"/>
              </a:solidFill>
              <a:effectLst>
                <a:outerShdw blurRad="50800" dist="38100" dir="2700000" algn="tl" rotWithShape="0">
                  <a:schemeClr val="accent3">
                    <a:alpha val="40000"/>
                  </a:schemeClr>
                </a:outerShdw>
              </a:effectLst>
              <a:latin typeface="Franklin Gothic Medium Cond" panose="020B0603020102020204" pitchFamily="34" charset="0"/>
            </a:rPr>
            <a:t>Based in the heart of London</a:t>
          </a:r>
        </a:p>
      </dsp:txBody>
      <dsp:txXfrm>
        <a:off x="279906" y="3446096"/>
        <a:ext cx="7875788" cy="362621"/>
      </dsp:txXfrm>
    </dsp:sp>
    <dsp:sp modelId="{C5DC4F21-3FF4-D943-8DA2-A1FB40493CE6}">
      <dsp:nvSpPr>
        <dsp:cNvPr id="0" name=""/>
        <dsp:cNvSpPr/>
      </dsp:nvSpPr>
      <dsp:spPr>
        <a:xfrm>
          <a:off x="53267" y="3400769"/>
          <a:ext cx="453276" cy="4532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50000"/>
              <a:hueOff val="0"/>
              <a:satOff val="0"/>
              <a:lumOff val="1027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F7E6BC-940C-CC40-B9C2-9104ADEF3D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EE3BD1-3BD1-2842-A517-C65766E215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E7B18-510D-8241-91CD-9FE32E60C9B2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FF0C8F-A2CE-5040-A392-55AB685AF5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CA45F-89F2-CD4A-9D72-9CC86FCBE0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15B8D-EF59-F84F-B0FC-F11D12D5BC2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42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DA6E3-AA04-D84D-9173-E6A8E3AFA0AC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19145-A0BD-774E-8A73-29333AE5A66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88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B7D85-DA7D-C544-ADD4-81A05CDCA8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78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2A649-DFA1-294B-9F78-B7D6F78881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37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728663"/>
            <a:ext cx="7772400" cy="657225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the 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814513"/>
            <a:ext cx="7772400" cy="344328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 typeface="Arial" charset="0"/>
              <a:buNone/>
              <a:defRPr sz="21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This is the body text.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This is our Business branded template. A selection of </a:t>
            </a:r>
            <a:r>
              <a:rPr lang="en-US" dirty="0" err="1"/>
              <a:t>colourful</a:t>
            </a:r>
            <a:r>
              <a:rPr lang="en-US" dirty="0"/>
              <a:t> templates can be chosen from in the New Slide tab. Other presentation templates are available from </a:t>
            </a:r>
            <a:r>
              <a:rPr lang="en-US" dirty="0" err="1"/>
              <a:t>OurLSBU</a:t>
            </a:r>
            <a:r>
              <a:rPr lang="en-US" dirty="0"/>
              <a:t>: https://</a:t>
            </a:r>
            <a:r>
              <a:rPr lang="en-US" dirty="0" err="1"/>
              <a:t>our.lsbu.ac.uk</a:t>
            </a:r>
            <a:r>
              <a:rPr lang="en-US" dirty="0"/>
              <a:t>/home/how-to/</a:t>
            </a:r>
            <a:r>
              <a:rPr lang="en-US" dirty="0" err="1"/>
              <a:t>lsbu</a:t>
            </a:r>
            <a:r>
              <a:rPr lang="en-US" dirty="0"/>
              <a:t>-brand-toolkit.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Arial is used because it is common across all computers and is a clear, legible sans serif, similar to our corporate font, Gilroy.</a:t>
            </a:r>
          </a:p>
        </p:txBody>
      </p:sp>
    </p:spTree>
    <p:extLst>
      <p:ext uri="{BB962C8B-B14F-4D97-AF65-F5344CB8AC3E}">
        <p14:creationId xmlns:p14="http://schemas.microsoft.com/office/powerpoint/2010/main" val="1986624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728663"/>
            <a:ext cx="7772400" cy="657225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the 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814513"/>
            <a:ext cx="7772400" cy="344328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 typeface="Arial" charset="0"/>
              <a:buNone/>
              <a:defRPr sz="21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This is the body text.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This is our Business branded template. A selection of </a:t>
            </a:r>
            <a:r>
              <a:rPr lang="en-US" dirty="0" err="1"/>
              <a:t>colourful</a:t>
            </a:r>
            <a:r>
              <a:rPr lang="en-US" dirty="0"/>
              <a:t> templates can be chosen from in the New Slide tab. Other presentation templates are available from </a:t>
            </a:r>
            <a:r>
              <a:rPr lang="en-US" dirty="0" err="1"/>
              <a:t>OurLSBU</a:t>
            </a:r>
            <a:r>
              <a:rPr lang="en-US" dirty="0"/>
              <a:t>: https://</a:t>
            </a:r>
            <a:r>
              <a:rPr lang="en-US" dirty="0" err="1"/>
              <a:t>our.lsbu.ac.uk</a:t>
            </a:r>
            <a:r>
              <a:rPr lang="en-US" dirty="0"/>
              <a:t>/home/how-to/</a:t>
            </a:r>
            <a:r>
              <a:rPr lang="en-US" dirty="0" err="1"/>
              <a:t>lsbu</a:t>
            </a:r>
            <a:r>
              <a:rPr lang="en-US" dirty="0"/>
              <a:t>-brand-toolkit.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Arial is used because it is common across all computers and is a clear, legible sans serif, similar to our corporate font, Gilroy.</a:t>
            </a:r>
          </a:p>
        </p:txBody>
      </p:sp>
    </p:spTree>
    <p:extLst>
      <p:ext uri="{BB962C8B-B14F-4D97-AF65-F5344CB8AC3E}">
        <p14:creationId xmlns:p14="http://schemas.microsoft.com/office/powerpoint/2010/main" val="667325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728663"/>
            <a:ext cx="7772400" cy="657225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the 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814513"/>
            <a:ext cx="7772400" cy="344328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 typeface="Arial" charset="0"/>
              <a:buNone/>
              <a:defRPr sz="21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This is the body text.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This is our Business branded template. A selection of </a:t>
            </a:r>
            <a:r>
              <a:rPr lang="en-US" dirty="0" err="1"/>
              <a:t>colourful</a:t>
            </a:r>
            <a:r>
              <a:rPr lang="en-US" dirty="0"/>
              <a:t> templates can be chosen from in the New Slide tab. Other presentation templates are available from </a:t>
            </a:r>
            <a:r>
              <a:rPr lang="en-US" dirty="0" err="1"/>
              <a:t>OurLSBU</a:t>
            </a:r>
            <a:r>
              <a:rPr lang="en-US" dirty="0"/>
              <a:t>: https://</a:t>
            </a:r>
            <a:r>
              <a:rPr lang="en-US" dirty="0" err="1"/>
              <a:t>our.lsbu.ac.uk</a:t>
            </a:r>
            <a:r>
              <a:rPr lang="en-US" dirty="0"/>
              <a:t>/home/how-to/</a:t>
            </a:r>
            <a:r>
              <a:rPr lang="en-US" dirty="0" err="1"/>
              <a:t>lsbu</a:t>
            </a:r>
            <a:r>
              <a:rPr lang="en-US" dirty="0"/>
              <a:t>-brand-toolkit.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Arial is used because it is common across all computers and is a clear, legible sans serif, similar to our corporate font, Gilroy.</a:t>
            </a:r>
          </a:p>
        </p:txBody>
      </p:sp>
    </p:spTree>
    <p:extLst>
      <p:ext uri="{BB962C8B-B14F-4D97-AF65-F5344CB8AC3E}">
        <p14:creationId xmlns:p14="http://schemas.microsoft.com/office/powerpoint/2010/main" val="549773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/>
          <p:cNvSpPr>
            <a:spLocks noGrp="1"/>
          </p:cNvSpPr>
          <p:nvPr>
            <p:ph type="title" hasCustomPrompt="1"/>
          </p:nvPr>
        </p:nvSpPr>
        <p:spPr>
          <a:xfrm>
            <a:off x="621238" y="639599"/>
            <a:ext cx="3529281" cy="5574810"/>
          </a:xfrm>
          <a:prstGeom prst="rect">
            <a:avLst/>
          </a:prstGeom>
        </p:spPr>
        <p:txBody>
          <a:bodyPr anchor="ctr"/>
          <a:lstStyle>
            <a:lvl1pPr marL="0" indent="0">
              <a:buFont typeface="Arial" charset="0"/>
              <a:buNone/>
              <a:defRPr sz="45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title slide</a:t>
            </a:r>
          </a:p>
        </p:txBody>
      </p:sp>
    </p:spTree>
    <p:extLst>
      <p:ext uri="{BB962C8B-B14F-4D97-AF65-F5344CB8AC3E}">
        <p14:creationId xmlns:p14="http://schemas.microsoft.com/office/powerpoint/2010/main" val="131337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21238" y="639599"/>
            <a:ext cx="3529281" cy="5574810"/>
          </a:xfrm>
          <a:prstGeom prst="rect">
            <a:avLst/>
          </a:prstGeom>
        </p:spPr>
        <p:txBody>
          <a:bodyPr anchor="ctr"/>
          <a:lstStyle>
            <a:lvl1pPr marL="0" indent="0">
              <a:buFont typeface="Arial" charset="0"/>
              <a:buNone/>
              <a:defRPr sz="45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title slide</a:t>
            </a:r>
          </a:p>
        </p:txBody>
      </p:sp>
    </p:spTree>
    <p:extLst>
      <p:ext uri="{BB962C8B-B14F-4D97-AF65-F5344CB8AC3E}">
        <p14:creationId xmlns:p14="http://schemas.microsoft.com/office/powerpoint/2010/main" val="685123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/>
          <p:cNvSpPr>
            <a:spLocks noGrp="1"/>
          </p:cNvSpPr>
          <p:nvPr>
            <p:ph type="title" hasCustomPrompt="1"/>
          </p:nvPr>
        </p:nvSpPr>
        <p:spPr>
          <a:xfrm>
            <a:off x="621238" y="639599"/>
            <a:ext cx="3529281" cy="5574810"/>
          </a:xfrm>
          <a:prstGeom prst="rect">
            <a:avLst/>
          </a:prstGeom>
        </p:spPr>
        <p:txBody>
          <a:bodyPr anchor="ctr"/>
          <a:lstStyle>
            <a:lvl1pPr marL="0" indent="0">
              <a:buFont typeface="Arial" charset="0"/>
              <a:buNone/>
              <a:defRPr sz="45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title slide</a:t>
            </a:r>
          </a:p>
        </p:txBody>
      </p:sp>
    </p:spTree>
    <p:extLst>
      <p:ext uri="{BB962C8B-B14F-4D97-AF65-F5344CB8AC3E}">
        <p14:creationId xmlns:p14="http://schemas.microsoft.com/office/powerpoint/2010/main" val="1400006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780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326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728663"/>
            <a:ext cx="7772400" cy="657225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the 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814513"/>
            <a:ext cx="7772400" cy="344328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 typeface="Arial" charset="0"/>
              <a:buNone/>
              <a:defRPr sz="2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This is the body text.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This is our Business branded template. A selection of </a:t>
            </a:r>
            <a:r>
              <a:rPr lang="en-US" dirty="0" err="1"/>
              <a:t>colourful</a:t>
            </a:r>
            <a:r>
              <a:rPr lang="en-US" dirty="0"/>
              <a:t> templates can be chosen from in the New Slide tab. Other presentation templates are available from </a:t>
            </a:r>
            <a:r>
              <a:rPr lang="en-US" dirty="0" err="1"/>
              <a:t>OurLSBU</a:t>
            </a:r>
            <a:r>
              <a:rPr lang="en-US" dirty="0"/>
              <a:t>: https://</a:t>
            </a:r>
            <a:r>
              <a:rPr lang="en-US" dirty="0" err="1"/>
              <a:t>our.lsbu.ac.uk</a:t>
            </a:r>
            <a:r>
              <a:rPr lang="en-US" dirty="0"/>
              <a:t>/home/how-to/</a:t>
            </a:r>
            <a:r>
              <a:rPr lang="en-US" dirty="0" err="1"/>
              <a:t>lsbu</a:t>
            </a:r>
            <a:r>
              <a:rPr lang="en-US" dirty="0"/>
              <a:t>-brand-toolkit.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Arial is used because it is common across all computers and is a clear, legible sans serif, similar to our corporate font, Gilroy.</a:t>
            </a:r>
          </a:p>
        </p:txBody>
      </p:sp>
    </p:spTree>
    <p:extLst>
      <p:ext uri="{BB962C8B-B14F-4D97-AF65-F5344CB8AC3E}">
        <p14:creationId xmlns:p14="http://schemas.microsoft.com/office/powerpoint/2010/main" val="50101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lou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1620000"/>
            <a:ext cx="8208000" cy="59093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Title – Arial Bold Size 36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08001" y="2267999"/>
            <a:ext cx="4031999" cy="2771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Slide text – Arial </a:t>
            </a:r>
            <a:r>
              <a:rPr lang="en-US"/>
              <a:t>Size 24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32000" y="2268000"/>
            <a:ext cx="4031999" cy="2771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Slide text – Arial Size 24</a:t>
            </a:r>
          </a:p>
        </p:txBody>
      </p:sp>
    </p:spTree>
    <p:extLst>
      <p:ext uri="{BB962C8B-B14F-4D97-AF65-F5344CB8AC3E}">
        <p14:creationId xmlns:p14="http://schemas.microsoft.com/office/powerpoint/2010/main" val="421832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1620000"/>
            <a:ext cx="8208000" cy="59093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Title – Arial Bold Size 36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2268000"/>
            <a:ext cx="8208000" cy="424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5pPr>
          </a:lstStyle>
          <a:p>
            <a:pPr lvl="0"/>
            <a:r>
              <a:rPr lang="en-US" dirty="0"/>
              <a:t>Slide text – Arial Size 24</a:t>
            </a:r>
          </a:p>
        </p:txBody>
      </p:sp>
    </p:spTree>
    <p:extLst>
      <p:ext uri="{BB962C8B-B14F-4D97-AF65-F5344CB8AC3E}">
        <p14:creationId xmlns:p14="http://schemas.microsoft.com/office/powerpoint/2010/main" val="3564095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4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1315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728663"/>
            <a:ext cx="7772400" cy="657225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the 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814513"/>
            <a:ext cx="7772400" cy="344328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 typeface="Arial" charset="0"/>
              <a:buNone/>
              <a:defRPr sz="21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This is the body text.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This is our Business branded template. A selection of </a:t>
            </a:r>
            <a:r>
              <a:rPr lang="en-US" dirty="0" err="1"/>
              <a:t>colourful</a:t>
            </a:r>
            <a:r>
              <a:rPr lang="en-US" dirty="0"/>
              <a:t> templates can be chosen from in the New Slide tab. Other presentation templates are available from </a:t>
            </a:r>
            <a:r>
              <a:rPr lang="en-US" dirty="0" err="1"/>
              <a:t>OurLSBU</a:t>
            </a:r>
            <a:r>
              <a:rPr lang="en-US" dirty="0"/>
              <a:t>: https://</a:t>
            </a:r>
            <a:r>
              <a:rPr lang="en-US" dirty="0" err="1"/>
              <a:t>our.lsbu.ac.uk</a:t>
            </a:r>
            <a:r>
              <a:rPr lang="en-US" dirty="0"/>
              <a:t>/home/how-to/</a:t>
            </a:r>
            <a:r>
              <a:rPr lang="en-US" dirty="0" err="1"/>
              <a:t>lsbu</a:t>
            </a:r>
            <a:r>
              <a:rPr lang="en-US" dirty="0"/>
              <a:t>-brand-toolkit.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Arial is used because it is common across all computers and is a clear, legible sans serif, similar to our corporate font, Gilroy.</a:t>
            </a:r>
          </a:p>
        </p:txBody>
      </p:sp>
    </p:spTree>
    <p:extLst>
      <p:ext uri="{BB962C8B-B14F-4D97-AF65-F5344CB8AC3E}">
        <p14:creationId xmlns:p14="http://schemas.microsoft.com/office/powerpoint/2010/main" val="67297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728663"/>
            <a:ext cx="7772400" cy="657225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the 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814513"/>
            <a:ext cx="7772400" cy="344328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 typeface="Arial" charset="0"/>
              <a:buNone/>
              <a:defRPr sz="2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This is the body text.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This is our Business branded template. A selection of </a:t>
            </a:r>
            <a:r>
              <a:rPr lang="en-US" dirty="0" err="1"/>
              <a:t>colourful</a:t>
            </a:r>
            <a:r>
              <a:rPr lang="en-US" dirty="0"/>
              <a:t> templates can be chosen from in the New Slide tab. Other presentation templates are available from </a:t>
            </a:r>
            <a:r>
              <a:rPr lang="en-US" dirty="0" err="1"/>
              <a:t>OurLSBU</a:t>
            </a:r>
            <a:r>
              <a:rPr lang="en-US" dirty="0"/>
              <a:t>: https://</a:t>
            </a:r>
            <a:r>
              <a:rPr lang="en-US" dirty="0" err="1"/>
              <a:t>our.lsbu.ac.uk</a:t>
            </a:r>
            <a:r>
              <a:rPr lang="en-US" dirty="0"/>
              <a:t>/home/how-to/</a:t>
            </a:r>
            <a:r>
              <a:rPr lang="en-US" dirty="0" err="1"/>
              <a:t>lsbu</a:t>
            </a:r>
            <a:r>
              <a:rPr lang="en-US" dirty="0"/>
              <a:t>-brand-toolkit.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Arial is used because it is common across all computers and is a clear, legible sans serif, similar to our corporate font, Gilroy.</a:t>
            </a:r>
          </a:p>
        </p:txBody>
      </p:sp>
    </p:spTree>
    <p:extLst>
      <p:ext uri="{BB962C8B-B14F-4D97-AF65-F5344CB8AC3E}">
        <p14:creationId xmlns:p14="http://schemas.microsoft.com/office/powerpoint/2010/main" val="193306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728663"/>
            <a:ext cx="7772400" cy="657225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the 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814513"/>
            <a:ext cx="7772400" cy="344328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 typeface="Arial" charset="0"/>
              <a:buNone/>
              <a:defRPr sz="21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This is the body text.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This is our Business branded template. A selection of </a:t>
            </a:r>
            <a:r>
              <a:rPr lang="en-US" dirty="0" err="1"/>
              <a:t>colourful</a:t>
            </a:r>
            <a:r>
              <a:rPr lang="en-US" dirty="0"/>
              <a:t> templates can be chosen from in the New Slide tab. Other presentation templates are available from </a:t>
            </a:r>
            <a:r>
              <a:rPr lang="en-US" dirty="0" err="1"/>
              <a:t>OurLSBU</a:t>
            </a:r>
            <a:r>
              <a:rPr lang="en-US" dirty="0"/>
              <a:t>: https://</a:t>
            </a:r>
            <a:r>
              <a:rPr lang="en-US" dirty="0" err="1"/>
              <a:t>our.lsbu.ac.uk</a:t>
            </a:r>
            <a:r>
              <a:rPr lang="en-US" dirty="0"/>
              <a:t>/home/how-to/</a:t>
            </a:r>
            <a:r>
              <a:rPr lang="en-US" dirty="0" err="1"/>
              <a:t>lsbu</a:t>
            </a:r>
            <a:r>
              <a:rPr lang="en-US" dirty="0"/>
              <a:t>-brand-toolkit.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Arial is used because it is common across all computers and is a clear, legible sans serif, similar to our corporate font, Gilroy.</a:t>
            </a:r>
          </a:p>
        </p:txBody>
      </p:sp>
    </p:spTree>
    <p:extLst>
      <p:ext uri="{BB962C8B-B14F-4D97-AF65-F5344CB8AC3E}">
        <p14:creationId xmlns:p14="http://schemas.microsoft.com/office/powerpoint/2010/main" val="3426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883" y="5545039"/>
            <a:ext cx="1855210" cy="88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5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3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2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3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65" y="4935249"/>
            <a:ext cx="2808911" cy="19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883" y="5545039"/>
            <a:ext cx="1855210" cy="88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2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65" y="4935249"/>
            <a:ext cx="2808911" cy="19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883" y="5545039"/>
            <a:ext cx="1855210" cy="88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3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883" y="5545039"/>
            <a:ext cx="1855210" cy="88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883" y="5545039"/>
            <a:ext cx="1855210" cy="88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1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1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jp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Relationship Id="rId1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26" Type="http://schemas.openxmlformats.org/officeDocument/2006/relationships/image" Target="../media/image61.jpeg"/><Relationship Id="rId3" Type="http://schemas.openxmlformats.org/officeDocument/2006/relationships/image" Target="../media/image38.jpeg"/><Relationship Id="rId21" Type="http://schemas.openxmlformats.org/officeDocument/2006/relationships/image" Target="../media/image56.jpe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5" Type="http://schemas.openxmlformats.org/officeDocument/2006/relationships/image" Target="../media/image60.jpeg"/><Relationship Id="rId2" Type="http://schemas.openxmlformats.org/officeDocument/2006/relationships/image" Target="../media/image37.png"/><Relationship Id="rId16" Type="http://schemas.openxmlformats.org/officeDocument/2006/relationships/image" Target="../media/image51.jpeg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jpe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23" Type="http://schemas.openxmlformats.org/officeDocument/2006/relationships/image" Target="../media/image58.jpeg"/><Relationship Id="rId10" Type="http://schemas.openxmlformats.org/officeDocument/2006/relationships/image" Target="../media/image45.png"/><Relationship Id="rId19" Type="http://schemas.openxmlformats.org/officeDocument/2006/relationships/image" Target="../media/image54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internat@lsbu.ac.uk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owusuba2@lsbu.ac.uk" TargetMode="Externa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660833"/>
            <a:ext cx="8116126" cy="3896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200900"/>
            <a:ext cx="8208000" cy="1255728"/>
          </a:xfrm>
        </p:spPr>
        <p:txBody>
          <a:bodyPr/>
          <a:lstStyle/>
          <a:p>
            <a:pPr algn="r"/>
            <a:r>
              <a:rPr lang="en-GB" sz="2800" dirty="0">
                <a:latin typeface="Franklin Gothic Medium Cond" panose="020B0603020102020204" pitchFamily="34" charset="0"/>
              </a:rPr>
              <a:t>Masters Programmes @ London South Bank</a:t>
            </a:r>
            <a:r>
              <a:rPr lang="en-GB" sz="2800" b="0" dirty="0">
                <a:latin typeface="Franklin Gothic Medium Cond" panose="020B0603020102020204" pitchFamily="34" charset="0"/>
              </a:rPr>
              <a:t/>
            </a:r>
            <a:br>
              <a:rPr lang="en-GB" sz="2800" b="0" dirty="0">
                <a:latin typeface="Franklin Gothic Medium Cond" panose="020B0603020102020204" pitchFamily="34" charset="0"/>
              </a:rPr>
            </a:br>
            <a:r>
              <a:rPr lang="en-GB" sz="2800" dirty="0">
                <a:effectLst>
                  <a:glow rad="127000">
                    <a:srgbClr val="FFFFFF"/>
                  </a:glow>
                </a:effectLst>
                <a:latin typeface="Franklin Gothic Medium Cond" panose="020B0603020102020204" pitchFamily="34" charset="0"/>
              </a:rPr>
              <a:t>September 2019 &amp;  January 2020</a:t>
            </a:r>
            <a:r>
              <a:rPr lang="en-US" sz="2800" dirty="0">
                <a:latin typeface="Franklin Gothic Medium Cond" panose="020B0603020102020204" pitchFamily="34" charset="0"/>
              </a:rPr>
              <a:t/>
            </a:r>
            <a:br>
              <a:rPr lang="en-US" sz="2800" dirty="0">
                <a:latin typeface="Franklin Gothic Medium Cond" panose="020B0603020102020204" pitchFamily="34" charset="0"/>
              </a:rPr>
            </a:br>
            <a:endParaRPr lang="en-US" sz="2800" dirty="0">
              <a:latin typeface="Franklin Gothic Medium Cond" panose="020B06060304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0346" y="62030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7838">
            <a:off x="3673267" y="4819250"/>
            <a:ext cx="1902372" cy="133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9D0D6E-06B4-0A4E-B533-F59B3779D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05" y="2268642"/>
            <a:ext cx="2040240" cy="26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74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F1C8B4-832A-8A42-9C5E-AB2AA1427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914400"/>
            <a:ext cx="4953000" cy="5270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B078F6-1DED-6245-B7E1-96D55901D506}"/>
              </a:ext>
            </a:extLst>
          </p:cNvPr>
          <p:cNvSpPr txBox="1"/>
          <p:nvPr/>
        </p:nvSpPr>
        <p:spPr>
          <a:xfrm>
            <a:off x="6223000" y="7239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(June) September &amp; January Start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FCACC2-A14F-9F40-9967-0451A15BF1B9}"/>
              </a:ext>
            </a:extLst>
          </p:cNvPr>
          <p:cNvCxnSpPr>
            <a:cxnSpLocks/>
          </p:cNvCxnSpPr>
          <p:nvPr/>
        </p:nvCxnSpPr>
        <p:spPr>
          <a:xfrm>
            <a:off x="647700" y="1993900"/>
            <a:ext cx="5575300" cy="0"/>
          </a:xfrm>
          <a:prstGeom prst="line">
            <a:avLst/>
          </a:prstGeom>
          <a:ln w="22225" cap="flat" cmpd="sng" algn="ctr">
            <a:solidFill>
              <a:schemeClr val="accent2"/>
            </a:solidFill>
            <a:prstDash val="dash"/>
            <a:round/>
            <a:headEnd type="diamond" w="med" len="med"/>
            <a:tailEnd type="diamond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DB689F0-A2B6-E34E-831D-C92B858127A8}"/>
              </a:ext>
            </a:extLst>
          </p:cNvPr>
          <p:cNvSpPr txBox="1"/>
          <p:nvPr/>
        </p:nvSpPr>
        <p:spPr>
          <a:xfrm>
            <a:off x="6362700" y="1808500"/>
            <a:ext cx="2108200" cy="37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Franklin Gothic Medium Cond" panose="020B0606030402020204" pitchFamily="34" charset="0"/>
              </a:rPr>
              <a:t>BANABA</a:t>
            </a:r>
            <a:r>
              <a:rPr lang="en-US" dirty="0">
                <a:latin typeface="Franklin Gothic Medium Cond" panose="020B0606030402020204" pitchFamily="34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Franklin Gothic Medium Cond" panose="020B0606030402020204" pitchFamily="34" charset="0"/>
              </a:rPr>
              <a:t>Entry</a:t>
            </a:r>
            <a:r>
              <a:rPr lang="en-US" dirty="0">
                <a:latin typeface="Franklin Gothic Medium Cond" panose="020B0606030402020204" pitchFamily="34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Franklin Gothic Medium Cond" panose="020B0606030402020204" pitchFamily="34" charset="0"/>
              </a:rPr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96617928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7AD4E-36F8-AB46-B9A7-F88D31415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00" y="743700"/>
            <a:ext cx="8208000" cy="59093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panose="020B0606030402020204" pitchFamily="34" charset="0"/>
              </a:rPr>
              <a:t>Option Modules (Choose 2)…or 20 credit internship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panose="020B0606030402020204" pitchFamily="34" charset="0"/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FCBBBA5-1B46-FC43-B77D-17EF2A2969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2120906"/>
              </p:ext>
            </p:extLst>
          </p:nvPr>
        </p:nvGraphicFramePr>
        <p:xfrm>
          <a:off x="343100" y="2331500"/>
          <a:ext cx="8208000" cy="305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0089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D148-3F3D-F34E-B801-C372E886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47" y="836228"/>
            <a:ext cx="8208000" cy="590931"/>
          </a:xfrm>
        </p:spPr>
        <p:txBody>
          <a:bodyPr/>
          <a:lstStyle/>
          <a:p>
            <a:r>
              <a:rPr lang="en-US" sz="4000" dirty="0">
                <a:solidFill>
                  <a:schemeClr val="accent2"/>
                </a:solidFill>
                <a:latin typeface="Franklin Gothic Medium Cond" panose="020B0606030402020204" pitchFamily="34" charset="0"/>
              </a:rPr>
              <a:t>BANABA Programme MSc Options at LSBU (4) International Business Management  </a:t>
            </a:r>
            <a:r>
              <a:rPr lang="en-US" sz="2400" dirty="0">
                <a:solidFill>
                  <a:schemeClr val="accent2"/>
                </a:solidFill>
                <a:latin typeface="Franklin Gothic Medium Cond" panose="020B0606030402020204" pitchFamily="34" charset="0"/>
              </a:rPr>
              <a:t>(new </a:t>
            </a:r>
            <a:r>
              <a:rPr lang="en-US" sz="2400" dirty="0" err="1">
                <a:solidFill>
                  <a:schemeClr val="accent2"/>
                </a:solidFill>
                <a:latin typeface="Franklin Gothic Medium Cond" panose="020B0606030402020204" pitchFamily="34" charset="0"/>
              </a:rPr>
              <a:t>programme</a:t>
            </a:r>
            <a:r>
              <a:rPr lang="en-US" sz="2400" dirty="0">
                <a:solidFill>
                  <a:schemeClr val="accent2"/>
                </a:solidFill>
                <a:latin typeface="Franklin Gothic Medium Cond" panose="020B0606030402020204" pitchFamily="34" charset="0"/>
              </a:rPr>
              <a:t> in development for Sept 2019)</a:t>
            </a:r>
            <a:br>
              <a:rPr lang="en-US" sz="2400" dirty="0">
                <a:solidFill>
                  <a:schemeClr val="accent2"/>
                </a:solidFill>
                <a:latin typeface="Franklin Gothic Medium Cond" panose="020B0606030402020204" pitchFamily="34" charset="0"/>
              </a:rPr>
            </a:br>
            <a:r>
              <a:rPr lang="en-US" sz="4000" dirty="0">
                <a:solidFill>
                  <a:schemeClr val="accent2"/>
                </a:solidFill>
                <a:latin typeface="Franklin Gothic Medium Cond" panose="020B0606030402020204" pitchFamily="34" charset="0"/>
              </a:rPr>
              <a:t/>
            </a:r>
            <a:br>
              <a:rPr lang="en-US" sz="4000" dirty="0">
                <a:solidFill>
                  <a:schemeClr val="accent2"/>
                </a:solidFill>
                <a:latin typeface="Franklin Gothic Medium Cond" panose="020B0606030402020204" pitchFamily="34" charset="0"/>
              </a:rPr>
            </a:br>
            <a:r>
              <a:rPr lang="en-US" sz="4000" dirty="0">
                <a:solidFill>
                  <a:schemeClr val="accent2"/>
                </a:solidFill>
                <a:latin typeface="Franklin Gothic Medium Cond" panose="020B0606030402020204" pitchFamily="34" charset="0"/>
              </a:rPr>
              <a:t/>
            </a:r>
            <a:br>
              <a:rPr lang="en-US" sz="4000" dirty="0">
                <a:solidFill>
                  <a:schemeClr val="accent2"/>
                </a:solidFill>
                <a:latin typeface="Franklin Gothic Medium Cond" panose="020B0606030402020204" pitchFamily="34" charset="0"/>
              </a:rPr>
            </a:br>
            <a:endParaRPr lang="en-US" sz="4000" b="0" dirty="0">
              <a:latin typeface="Franklin Gothic Medium Cond" panose="020B060302010202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1D05500-1986-8D42-B4E3-A6C9467DC1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4512875"/>
              </p:ext>
            </p:extLst>
          </p:nvPr>
        </p:nvGraphicFramePr>
        <p:xfrm>
          <a:off x="457200" y="2840037"/>
          <a:ext cx="8208964" cy="2180584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2052241">
                  <a:extLst>
                    <a:ext uri="{9D8B030D-6E8A-4147-A177-3AD203B41FA5}">
                      <a16:colId xmlns:a16="http://schemas.microsoft.com/office/drawing/2014/main" val="625429968"/>
                    </a:ext>
                  </a:extLst>
                </a:gridCol>
                <a:gridCol w="2052241">
                  <a:extLst>
                    <a:ext uri="{9D8B030D-6E8A-4147-A177-3AD203B41FA5}">
                      <a16:colId xmlns:a16="http://schemas.microsoft.com/office/drawing/2014/main" val="2409884383"/>
                    </a:ext>
                  </a:extLst>
                </a:gridCol>
                <a:gridCol w="2052241">
                  <a:extLst>
                    <a:ext uri="{9D8B030D-6E8A-4147-A177-3AD203B41FA5}">
                      <a16:colId xmlns:a16="http://schemas.microsoft.com/office/drawing/2014/main" val="1175703053"/>
                    </a:ext>
                  </a:extLst>
                </a:gridCol>
                <a:gridCol w="2052241">
                  <a:extLst>
                    <a:ext uri="{9D8B030D-6E8A-4147-A177-3AD203B41FA5}">
                      <a16:colId xmlns:a16="http://schemas.microsoft.com/office/drawing/2014/main" val="3014299100"/>
                    </a:ext>
                  </a:extLst>
                </a:gridCol>
              </a:tblGrid>
              <a:tr h="649725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bg1"/>
                          </a:solidFill>
                          <a:latin typeface="Franklin Gothic Medium Cond" panose="020B0603020102020204" pitchFamily="34" charset="0"/>
                        </a:rPr>
                        <a:t>Leuven </a:t>
                      </a:r>
                      <a:endParaRPr lang="en-US" sz="1400" b="0" i="0" dirty="0">
                        <a:solidFill>
                          <a:schemeClr val="bg1"/>
                        </a:solidFill>
                        <a:latin typeface="Franklin Gothic Medium Cond" panose="020B06030201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bg1"/>
                          </a:solidFill>
                          <a:latin typeface="Franklin Gothic Medium Cond" panose="020B0603020102020204" pitchFamily="34" charset="0"/>
                        </a:rPr>
                        <a:t>Advanced Batchelor Programme (60 Credits)</a:t>
                      </a:r>
                      <a:endParaRPr lang="en-US" sz="1400" b="0" i="0" dirty="0">
                        <a:solidFill>
                          <a:schemeClr val="bg1"/>
                        </a:solidFill>
                        <a:latin typeface="Franklin Gothic Medium Cond" panose="020B06030201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448635"/>
                  </a:ext>
                </a:extLst>
              </a:tr>
              <a:tr h="881134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bg1"/>
                          </a:solidFill>
                          <a:latin typeface="Franklin Gothic Medium Cond" panose="020B0603020102020204" pitchFamily="34" charset="0"/>
                        </a:rPr>
                        <a:t>London</a:t>
                      </a:r>
                      <a:endParaRPr lang="en-US" sz="1400" b="0" i="0" dirty="0">
                        <a:solidFill>
                          <a:schemeClr val="bg1"/>
                        </a:solidFill>
                        <a:latin typeface="Franklin Gothic Medium Cond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bg1"/>
                          </a:solidFill>
                          <a:latin typeface="Franklin Gothic Medium Cond" panose="020B0603020102020204" pitchFamily="34" charset="0"/>
                        </a:rPr>
                        <a:t>International Management (20 Credits)</a:t>
                      </a:r>
                      <a:endParaRPr lang="en-US" sz="1400" b="0" i="0" dirty="0">
                        <a:solidFill>
                          <a:schemeClr val="bg1"/>
                        </a:solidFill>
                        <a:latin typeface="Franklin Gothic Medium Cond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kern="1200" dirty="0">
                          <a:solidFill>
                            <a:schemeClr val="bg1"/>
                          </a:solidFill>
                          <a:latin typeface="Franklin Gothic Medium Cond" panose="020B0603020102020204" pitchFamily="34" charset="0"/>
                          <a:ea typeface="+mn-ea"/>
                          <a:cs typeface="+mn-cs"/>
                        </a:rPr>
                        <a:t>International Marketing </a:t>
                      </a:r>
                    </a:p>
                    <a:p>
                      <a:r>
                        <a:rPr lang="en-GB" sz="1400" b="0" i="0" dirty="0">
                          <a:solidFill>
                            <a:schemeClr val="bg1"/>
                          </a:solidFill>
                          <a:latin typeface="Franklin Gothic Medium Cond" panose="020B0603020102020204" pitchFamily="34" charset="0"/>
                        </a:rPr>
                        <a:t>(20 Credits)</a:t>
                      </a:r>
                      <a:endParaRPr lang="en-US" sz="1400" b="0" i="0" kern="1200" dirty="0">
                        <a:solidFill>
                          <a:schemeClr val="bg1"/>
                        </a:solidFill>
                        <a:latin typeface="Franklin Gothic Medium Cond" panose="020B06030201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kern="1200" dirty="0">
                          <a:solidFill>
                            <a:schemeClr val="bg1"/>
                          </a:solidFill>
                          <a:latin typeface="Franklin Gothic Medium Cond" panose="020B0603020102020204" pitchFamily="34" charset="0"/>
                          <a:ea typeface="+mn-ea"/>
                          <a:cs typeface="+mn-cs"/>
                        </a:rPr>
                        <a:t>International Finance and Decision Making </a:t>
                      </a:r>
                    </a:p>
                    <a:p>
                      <a:r>
                        <a:rPr lang="en-GB" sz="1400" b="0" i="0" dirty="0">
                          <a:solidFill>
                            <a:schemeClr val="bg1"/>
                          </a:solidFill>
                          <a:latin typeface="Franklin Gothic Medium Cond" panose="020B0603020102020204" pitchFamily="34" charset="0"/>
                        </a:rPr>
                        <a:t>(20 Credits)</a:t>
                      </a:r>
                      <a:endParaRPr lang="en-US" sz="1400" b="0" i="0" kern="1200" dirty="0">
                        <a:solidFill>
                          <a:schemeClr val="bg1"/>
                        </a:solidFill>
                        <a:latin typeface="Franklin Gothic Medium Cond" panose="020B06030201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072785"/>
                  </a:ext>
                </a:extLst>
              </a:tr>
              <a:tr h="649725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bg1"/>
                          </a:solidFill>
                          <a:latin typeface="Franklin Gothic Medium Cond" panose="020B0603020102020204" pitchFamily="34" charset="0"/>
                        </a:rPr>
                        <a:t>London</a:t>
                      </a:r>
                      <a:endParaRPr lang="en-US" sz="1400" b="0" i="0" dirty="0">
                        <a:solidFill>
                          <a:schemeClr val="bg1"/>
                        </a:solidFill>
                        <a:latin typeface="Franklin Gothic Medium Cond" panose="020B06030201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bg1"/>
                          </a:solidFill>
                          <a:latin typeface="Franklin Gothic Medium Cond" panose="020B0603020102020204" pitchFamily="34" charset="0"/>
                        </a:rPr>
                        <a:t>Dissertation (60 Credits)</a:t>
                      </a:r>
                      <a:endParaRPr lang="en-US" sz="1400" b="0" i="0" dirty="0">
                        <a:solidFill>
                          <a:schemeClr val="bg1"/>
                        </a:solidFill>
                        <a:latin typeface="Franklin Gothic Medium Cond" panose="020B06030201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3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3336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97A77-1097-5743-90E4-5AAEE981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017352"/>
            <a:ext cx="8208000" cy="590931"/>
          </a:xfrm>
        </p:spPr>
        <p:txBody>
          <a:bodyPr/>
          <a:lstStyle/>
          <a:p>
            <a:r>
              <a:rPr lang="en-GB" b="0" dirty="0">
                <a:latin typeface="Franklin Gothic Medium Cond" panose="020B0603020102020204" pitchFamily="34" charset="0"/>
              </a:rPr>
              <a:t>Features of Our Courses</a:t>
            </a:r>
            <a:endParaRPr lang="en-US" b="0" dirty="0">
              <a:latin typeface="Franklin Gothic Medium Cond" panose="020B06030201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A16244A-CB4B-4B4D-A7B2-9E83D8725F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31660"/>
              </p:ext>
            </p:extLst>
          </p:nvPr>
        </p:nvGraphicFramePr>
        <p:xfrm>
          <a:off x="431800" y="2078183"/>
          <a:ext cx="8208963" cy="399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7423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2000" y="1378700"/>
            <a:ext cx="8208000" cy="646331"/>
          </a:xfrm>
        </p:spPr>
        <p:txBody>
          <a:bodyPr/>
          <a:lstStyle/>
          <a:p>
            <a:pPr algn="r"/>
            <a:r>
              <a:rPr lang="en-GB" sz="2000" dirty="0"/>
              <a:t>Sunday Times – Good University Guide – Student Satisfaction (Marketing)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2044355"/>
            <a:ext cx="8283375" cy="442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087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9112" y="354803"/>
            <a:ext cx="6208380" cy="978775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Franklin Gothic Medium Cond" panose="020B0606030402020204" pitchFamily="34" charset="0"/>
              </a:rPr>
              <a:t>Our partnerships and professional body accreditations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207" y="1155359"/>
            <a:ext cx="7666074" cy="4508207"/>
          </a:xfrm>
        </p:spPr>
        <p:txBody>
          <a:bodyPr>
            <a:normAutofit/>
          </a:bodyPr>
          <a:lstStyle/>
          <a:p>
            <a:endParaRPr lang="en-GB" dirty="0">
              <a:solidFill>
                <a:srgbClr val="002060"/>
              </a:solidFill>
              <a:latin typeface="Franklin Gothic Medium Cond" panose="020B0606030402020204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Franklin Gothic Medium Cond" panose="020B0606030402020204" pitchFamily="34" charset="0"/>
            </a:endParaRPr>
          </a:p>
          <a:p>
            <a:pPr marL="342900" lvl="0" indent="-342900">
              <a:buFont typeface="Arial" charset="0"/>
              <a:buChar char="•"/>
            </a:pPr>
            <a:endParaRPr lang="en-US" dirty="0">
              <a:latin typeface="Franklin Gothic Medium Cond" panose="020B0606030402020204" pitchFamily="34" charset="0"/>
            </a:endParaRPr>
          </a:p>
          <a:p>
            <a:pPr marL="342900" lvl="0" indent="-342900">
              <a:buFont typeface="Arial" charset="0"/>
              <a:buChar char="•"/>
            </a:pPr>
            <a:endParaRPr lang="en-US" dirty="0">
              <a:latin typeface="Franklin Gothic Medium Cond" panose="020B0606030402020204" pitchFamily="34" charset="0"/>
            </a:endParaRPr>
          </a:p>
          <a:p>
            <a:pPr lvl="0"/>
            <a:endParaRPr lang="en-US" dirty="0">
              <a:latin typeface="Franklin Gothic Medium Cond" panose="020B0606030402020204" pitchFamily="34" charset="0"/>
            </a:endParaRPr>
          </a:p>
          <a:p>
            <a:pPr lvl="0"/>
            <a:endParaRPr lang="en-US" dirty="0">
              <a:latin typeface="Franklin Gothic Medium Cond" panose="020B0606030402020204" pitchFamily="34" charset="0"/>
            </a:endParaRPr>
          </a:p>
          <a:p>
            <a:pPr lvl="0"/>
            <a:endParaRPr lang="en-US" dirty="0">
              <a:latin typeface="Franklin Gothic Medium Cond" panose="020B0606030402020204" pitchFamily="34" charset="0"/>
            </a:endParaRPr>
          </a:p>
          <a:p>
            <a:endParaRPr lang="en-GB" altLang="en-US" dirty="0">
              <a:solidFill>
                <a:srgbClr val="00000F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6" name="object 14"/>
          <p:cNvSpPr/>
          <p:nvPr/>
        </p:nvSpPr>
        <p:spPr>
          <a:xfrm>
            <a:off x="1788937" y="1503181"/>
            <a:ext cx="1681432" cy="7872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15"/>
          <p:cNvSpPr/>
          <p:nvPr/>
        </p:nvSpPr>
        <p:spPr>
          <a:xfrm>
            <a:off x="500828" y="3344769"/>
            <a:ext cx="2892900" cy="466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16"/>
          <p:cNvSpPr/>
          <p:nvPr/>
        </p:nvSpPr>
        <p:spPr>
          <a:xfrm>
            <a:off x="1928193" y="5095934"/>
            <a:ext cx="1691995" cy="490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47" y="2626463"/>
            <a:ext cx="4716849" cy="2714733"/>
          </a:xfrm>
          <a:prstGeom prst="rect">
            <a:avLst/>
          </a:prstGeom>
        </p:spPr>
      </p:pic>
      <p:sp>
        <p:nvSpPr>
          <p:cNvPr id="9" name="object 14"/>
          <p:cNvSpPr/>
          <p:nvPr/>
        </p:nvSpPr>
        <p:spPr>
          <a:xfrm>
            <a:off x="7507567" y="1230211"/>
            <a:ext cx="1076071" cy="7011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3"/>
          <p:cNvSpPr/>
          <p:nvPr/>
        </p:nvSpPr>
        <p:spPr>
          <a:xfrm>
            <a:off x="565303" y="1553646"/>
            <a:ext cx="716991" cy="7012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7"/>
          <p:cNvSpPr/>
          <p:nvPr/>
        </p:nvSpPr>
        <p:spPr>
          <a:xfrm>
            <a:off x="602129" y="3997022"/>
            <a:ext cx="1360329" cy="647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2"/>
          <p:cNvSpPr/>
          <p:nvPr/>
        </p:nvSpPr>
        <p:spPr>
          <a:xfrm>
            <a:off x="7507567" y="2304093"/>
            <a:ext cx="1089748" cy="7011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6"/>
          <p:cNvSpPr/>
          <p:nvPr/>
        </p:nvSpPr>
        <p:spPr>
          <a:xfrm>
            <a:off x="552283" y="2409600"/>
            <a:ext cx="1876829" cy="5403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99569" y="4039345"/>
            <a:ext cx="1460924" cy="77918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3826095" y="1272994"/>
            <a:ext cx="1552008" cy="9426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3989280" y="4853987"/>
            <a:ext cx="649185" cy="6480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7474670" y="3465627"/>
            <a:ext cx="1064677" cy="6083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371" y="1109946"/>
            <a:ext cx="1464339" cy="16429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69" y="3037191"/>
            <a:ext cx="1832556" cy="1135669"/>
          </a:xfrm>
          <a:prstGeom prst="rect">
            <a:avLst/>
          </a:prstGeom>
        </p:spPr>
      </p:pic>
      <p:pic>
        <p:nvPicPr>
          <p:cNvPr id="1026" name="Picture 1" descr="cid:image001.png@01D24C06.2941844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56" y="4725704"/>
            <a:ext cx="1340625" cy="93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229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470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>
                <a:solidFill>
                  <a:srgbClr val="FF0000"/>
                </a:solidFill>
                <a:latin typeface="Franklin Gothic Medium Cond" panose="020B0606030402020204" pitchFamily="34" charset="0"/>
                <a:cs typeface="Calibri" pitchFamily="34" charset="0"/>
              </a:rPr>
              <a:t>Where are they now …?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2" y="1073126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t1.gstatic.com/images?q=tbn:ANd9GcQtjmzHhWVbA6pwLkUkD1L33EtfBmin9r0p7CfQBN-SjEdNUFBHbRP1n0m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85" y="531866"/>
            <a:ext cx="792088" cy="46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2.bp.blogspot.com/-Jih5AJcblQQ/TrQz1VWEtII/AAAAAAAABI0/ULeynaOcQ-U/s1600/ogilvy_logo_expo2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42" y="1147949"/>
            <a:ext cx="134336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042" y="1543960"/>
            <a:ext cx="1189757" cy="328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38" y="431246"/>
            <a:ext cx="2377083" cy="35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7" y="610493"/>
            <a:ext cx="1720668" cy="30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2" y="2144568"/>
            <a:ext cx="1485119" cy="99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63" y="2295967"/>
            <a:ext cx="1867036" cy="62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24" y="3201320"/>
            <a:ext cx="1092883" cy="109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 descr="http://bachmanstudios.files.wordpress.com/2012/06/20080423130748barclays_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421" y="2721834"/>
            <a:ext cx="2339456" cy="39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www.designcontest.com/forum/attachments/f96/9422d1342514352t-unilever-logo-unilever-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632" y="2918520"/>
            <a:ext cx="1512168" cy="157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rivieramediagroup.com/wp-content/uploads/2012/01/hsbc-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730" y="1570725"/>
            <a:ext cx="2115407" cy="76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upload.wikimedia.org/wikipedia/en/0/04/Ipsos_Mori_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499" y="1651354"/>
            <a:ext cx="1533513" cy="108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9.jpeg" descr="LVMH.jpeg">
            <a:extLst>
              <a:ext uri="{FF2B5EF4-FFF2-40B4-BE49-F238E27FC236}">
                <a16:creationId xmlns:a16="http://schemas.microsoft.com/office/drawing/2014/main" id="{FD888136-F038-3443-B1A4-109D14F99FED}"/>
              </a:ext>
            </a:extLst>
          </p:cNvPr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675598" y="3301937"/>
            <a:ext cx="2489201" cy="990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7.jpeg" descr="FIFA.jpeg">
            <a:extLst>
              <a:ext uri="{FF2B5EF4-FFF2-40B4-BE49-F238E27FC236}">
                <a16:creationId xmlns:a16="http://schemas.microsoft.com/office/drawing/2014/main" id="{07234D37-C9F4-5549-A3FE-C72DD2173F9B}"/>
              </a:ext>
            </a:extLst>
          </p:cNvPr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377890" y="3286374"/>
            <a:ext cx="1235510" cy="1006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3.jpeg" descr="ASOS.jpeg">
            <a:extLst>
              <a:ext uri="{FF2B5EF4-FFF2-40B4-BE49-F238E27FC236}">
                <a16:creationId xmlns:a16="http://schemas.microsoft.com/office/drawing/2014/main" id="{CA49E7FD-2AB3-0D44-9B84-67E3C441745A}"/>
              </a:ext>
            </a:extLst>
          </p:cNvPr>
          <p:cNvPicPr/>
          <p:nvPr/>
        </p:nvPicPr>
        <p:blipFill>
          <a:blip r:embed="rId17">
            <a:extLst/>
          </a:blip>
          <a:srcRect l="11414" r="11413"/>
          <a:stretch>
            <a:fillRect/>
          </a:stretch>
        </p:blipFill>
        <p:spPr>
          <a:xfrm>
            <a:off x="382238" y="4497649"/>
            <a:ext cx="1915526" cy="836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11.jpeg" descr="xbox360.jpeg">
            <a:extLst>
              <a:ext uri="{FF2B5EF4-FFF2-40B4-BE49-F238E27FC236}">
                <a16:creationId xmlns:a16="http://schemas.microsoft.com/office/drawing/2014/main" id="{7740E0DA-62FA-764F-A271-7A3558E214C2}"/>
              </a:ext>
            </a:extLst>
          </p:cNvPr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410122" y="4453804"/>
            <a:ext cx="2049300" cy="1056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4.jpeg" descr="bestbefore records.jpeg">
            <a:extLst>
              <a:ext uri="{FF2B5EF4-FFF2-40B4-BE49-F238E27FC236}">
                <a16:creationId xmlns:a16="http://schemas.microsoft.com/office/drawing/2014/main" id="{4DD295A5-1082-8D4C-9940-07F4B9F0C1C6}"/>
              </a:ext>
            </a:extLst>
          </p:cNvPr>
          <p:cNvPicPr/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5983201" y="3251205"/>
            <a:ext cx="815676" cy="1092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5.jpeg" descr="Dove.jpeg">
            <a:extLst>
              <a:ext uri="{FF2B5EF4-FFF2-40B4-BE49-F238E27FC236}">
                <a16:creationId xmlns:a16="http://schemas.microsoft.com/office/drawing/2014/main" id="{0B5A30C2-0559-804C-AEBA-75F96EEDC67A}"/>
              </a:ext>
            </a:extLst>
          </p:cNvPr>
          <p:cNvPicPr/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414571" y="5566880"/>
            <a:ext cx="1355003" cy="809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15.jpeg" descr="NBC.jpeg">
            <a:extLst>
              <a:ext uri="{FF2B5EF4-FFF2-40B4-BE49-F238E27FC236}">
                <a16:creationId xmlns:a16="http://schemas.microsoft.com/office/drawing/2014/main" id="{7BF0656E-E0EA-C240-8426-AFC9229378CA}"/>
              </a:ext>
            </a:extLst>
          </p:cNvPr>
          <p:cNvPicPr/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4634202" y="4453804"/>
            <a:ext cx="1641377" cy="721514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23" name="image6.jpeg" descr="expedia.jpeg">
            <a:extLst>
              <a:ext uri="{FF2B5EF4-FFF2-40B4-BE49-F238E27FC236}">
                <a16:creationId xmlns:a16="http://schemas.microsoft.com/office/drawing/2014/main" id="{CD120805-1CBA-764F-BB4F-9434B69985AA}"/>
              </a:ext>
            </a:extLst>
          </p:cNvPr>
          <p:cNvPicPr/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7426598" y="4596479"/>
            <a:ext cx="1230991" cy="911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16.jpeg" descr="netaporter.jpeg">
            <a:extLst>
              <a:ext uri="{FF2B5EF4-FFF2-40B4-BE49-F238E27FC236}">
                <a16:creationId xmlns:a16="http://schemas.microsoft.com/office/drawing/2014/main" id="{23691446-4767-E944-85EE-E2E229CCBFAA}"/>
              </a:ext>
            </a:extLst>
          </p:cNvPr>
          <p:cNvPicPr/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2003141" y="5686904"/>
            <a:ext cx="3610259" cy="472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14.jpeg" descr="RBS.jpeg">
            <a:extLst>
              <a:ext uri="{FF2B5EF4-FFF2-40B4-BE49-F238E27FC236}">
                <a16:creationId xmlns:a16="http://schemas.microsoft.com/office/drawing/2014/main" id="{A7859C0B-1D67-7E4B-B0D4-C335BE70D651}"/>
              </a:ext>
            </a:extLst>
          </p:cNvPr>
          <p:cNvPicPr/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6393478" y="4625903"/>
            <a:ext cx="928914" cy="835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12.jpeg" descr="Virgin EMI records.jpeg">
            <a:extLst>
              <a:ext uri="{FF2B5EF4-FFF2-40B4-BE49-F238E27FC236}">
                <a16:creationId xmlns:a16="http://schemas.microsoft.com/office/drawing/2014/main" id="{1A889A97-A587-C148-BE4B-A94140C66A77}"/>
              </a:ext>
            </a:extLst>
          </p:cNvPr>
          <p:cNvPicPr/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5775430" y="5589217"/>
            <a:ext cx="1066925" cy="888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13.jpeg" descr="playstation.jpeg">
            <a:extLst>
              <a:ext uri="{FF2B5EF4-FFF2-40B4-BE49-F238E27FC236}">
                <a16:creationId xmlns:a16="http://schemas.microsoft.com/office/drawing/2014/main" id="{745A5637-85E4-9D46-ABAE-1C2169616ACD}"/>
              </a:ext>
            </a:extLst>
          </p:cNvPr>
          <p:cNvPicPr/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3669973" y="-10931"/>
            <a:ext cx="826865" cy="9126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1764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latin typeface="Franklin Gothic Medium Cond" panose="020B0606030402020204" pitchFamily="34" charset="0"/>
              </a:rPr>
              <a:t>Application &amp; Fees</a:t>
            </a:r>
            <a:br>
              <a:rPr lang="en-GB" sz="2400" dirty="0">
                <a:latin typeface="Franklin Gothic Medium Cond" panose="020B0606030402020204" pitchFamily="34" charset="0"/>
              </a:rPr>
            </a:br>
            <a:r>
              <a:rPr lang="en-GB" sz="2400" dirty="0">
                <a:latin typeface="Franklin Gothic Medium Cond" panose="020B0606030402020204" pitchFamily="34" charset="0"/>
              </a:rPr>
              <a:t/>
            </a:r>
            <a:br>
              <a:rPr lang="en-GB" sz="2400" dirty="0">
                <a:latin typeface="Franklin Gothic Medium Cond" panose="020B0606030402020204" pitchFamily="34" charset="0"/>
              </a:rPr>
            </a:br>
            <a:r>
              <a:rPr lang="en-GB" sz="2400" dirty="0">
                <a:latin typeface="Franklin Gothic Medium Cond" panose="020B0606030402020204" pitchFamily="34" charset="0"/>
              </a:rPr>
              <a:t/>
            </a:r>
            <a:br>
              <a:rPr lang="en-GB" sz="2400" dirty="0">
                <a:latin typeface="Franklin Gothic Medium Cond" panose="020B0606030402020204" pitchFamily="34" charset="0"/>
              </a:rPr>
            </a:br>
            <a:r>
              <a:rPr lang="en-GB" sz="2000" dirty="0">
                <a:latin typeface="Franklin Gothic Medium Cond" panose="020B0606030402020204" pitchFamily="34" charset="0"/>
              </a:rPr>
              <a:t>2/3rds of published postgraduate fee </a:t>
            </a:r>
            <a:br>
              <a:rPr lang="en-GB" sz="2000" dirty="0">
                <a:latin typeface="Franklin Gothic Medium Cond" panose="020B0606030402020204" pitchFamily="34" charset="0"/>
              </a:rPr>
            </a:br>
            <a:r>
              <a:rPr lang="en-GB" sz="2000" dirty="0">
                <a:latin typeface="Franklin Gothic Medium Cond" panose="020B0606030402020204" pitchFamily="34" charset="0"/>
              </a:rPr>
              <a:t/>
            </a:r>
            <a:br>
              <a:rPr lang="en-GB" sz="2000" dirty="0">
                <a:latin typeface="Franklin Gothic Medium Cond" panose="020B0606030402020204" pitchFamily="34" charset="0"/>
              </a:rPr>
            </a:br>
            <a:r>
              <a:rPr lang="en-GB" sz="2000" dirty="0">
                <a:latin typeface="Franklin Gothic Medium Cond" panose="020B0606030402020204" pitchFamily="34" charset="0"/>
              </a:rPr>
              <a:t>Apply online </a:t>
            </a:r>
            <a:r>
              <a:rPr lang="en-GB" sz="2000" dirty="0" err="1">
                <a:latin typeface="Franklin Gothic Medium Cond" panose="020B0606030402020204" pitchFamily="34" charset="0"/>
              </a:rPr>
              <a:t>www.lsbu.ac.uk</a:t>
            </a:r>
            <a:r>
              <a:rPr lang="en-GB" sz="2000" dirty="0">
                <a:latin typeface="Franklin Gothic Medium Cond" panose="020B0606030402020204" pitchFamily="34" charset="0"/>
              </a:rPr>
              <a:t>/international </a:t>
            </a:r>
            <a:br>
              <a:rPr lang="en-GB" sz="2000" dirty="0">
                <a:latin typeface="Franklin Gothic Medium Cond" panose="020B0606030402020204" pitchFamily="34" charset="0"/>
              </a:rPr>
            </a:br>
            <a:r>
              <a:rPr lang="en-GB" sz="2000" dirty="0">
                <a:latin typeface="Franklin Gothic Medium Cond" panose="020B0606030402020204" pitchFamily="34" charset="0"/>
              </a:rPr>
              <a:t/>
            </a:r>
            <a:br>
              <a:rPr lang="en-GB" sz="2000" dirty="0">
                <a:latin typeface="Franklin Gothic Medium Cond" panose="020B0606030402020204" pitchFamily="34" charset="0"/>
              </a:rPr>
            </a:br>
            <a:r>
              <a:rPr lang="en-GB" sz="2000" u="sng" dirty="0">
                <a:latin typeface="Franklin Gothic Medium Cond" panose="020B0606030402020204" pitchFamily="34" charset="0"/>
              </a:rPr>
              <a:t>no need to use UCAS</a:t>
            </a:r>
            <a:r>
              <a:rPr lang="en-GB" sz="2000" dirty="0">
                <a:latin typeface="Franklin Gothic Medium Cond" panose="020B0606030402020204" pitchFamily="34" charset="0"/>
              </a:rPr>
              <a:t/>
            </a:r>
            <a:br>
              <a:rPr lang="en-GB" sz="2000" dirty="0">
                <a:latin typeface="Franklin Gothic Medium Cond" panose="020B0606030402020204" pitchFamily="34" charset="0"/>
              </a:rPr>
            </a:br>
            <a:r>
              <a:rPr lang="en-GB" sz="2000" dirty="0">
                <a:latin typeface="Franklin Gothic Medium Cond" panose="020B0606030402020204" pitchFamily="34" charset="0"/>
              </a:rPr>
              <a:t/>
            </a:r>
            <a:br>
              <a:rPr lang="en-GB" sz="2000" dirty="0">
                <a:latin typeface="Franklin Gothic Medium Cond" panose="020B0606030402020204" pitchFamily="34" charset="0"/>
              </a:rPr>
            </a:br>
            <a:r>
              <a:rPr lang="en-GB" sz="2000" dirty="0">
                <a:latin typeface="Franklin Gothic Medium Cond" panose="020B0606030402020204" pitchFamily="34" charset="0"/>
              </a:rPr>
              <a:t>Questions about admission email </a:t>
            </a:r>
            <a:r>
              <a:rPr lang="en-GB" sz="2000" dirty="0">
                <a:latin typeface="Franklin Gothic Medium Cond" panose="020B06060304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internat@lsbu.ac.uk</a:t>
            </a:r>
            <a:r>
              <a:rPr lang="en-GB" sz="2000" dirty="0">
                <a:latin typeface="Franklin Gothic Medium Cond" panose="020B0606030402020204" pitchFamily="34" charset="0"/>
              </a:rPr>
              <a:t/>
            </a:r>
            <a:br>
              <a:rPr lang="en-GB" sz="2000" dirty="0">
                <a:latin typeface="Franklin Gothic Medium Cond" panose="020B0606030402020204" pitchFamily="34" charset="0"/>
              </a:rPr>
            </a:br>
            <a:r>
              <a:rPr lang="en-GB" sz="2000" dirty="0">
                <a:latin typeface="Franklin Gothic Medium Cond" panose="020B0606030402020204" pitchFamily="34" charset="0"/>
              </a:rPr>
              <a:t/>
            </a:r>
            <a:br>
              <a:rPr lang="en-GB" sz="2000" dirty="0">
                <a:latin typeface="Franklin Gothic Medium Cond" panose="020B0606030402020204" pitchFamily="34" charset="0"/>
              </a:rPr>
            </a:br>
            <a:r>
              <a:rPr lang="en-GB" sz="2000" dirty="0">
                <a:latin typeface="Franklin Gothic Medium Cond" panose="020B0606030402020204" pitchFamily="34" charset="0"/>
              </a:rPr>
              <a:t>Apply for accommodation once you have an offer – applications are on a first come first served basis. </a:t>
            </a:r>
            <a:r>
              <a:rPr lang="en-GB" sz="2400" dirty="0">
                <a:latin typeface="Franklin Gothic Medium Cond" panose="020B0606030402020204" pitchFamily="34" charset="0"/>
              </a:rPr>
              <a:t/>
            </a:r>
            <a:br>
              <a:rPr lang="en-GB" sz="2400" dirty="0">
                <a:latin typeface="Franklin Gothic Medium Cond" panose="020B0606030402020204" pitchFamily="34" charset="0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5930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>
                <a:latin typeface="Franklin Gothic Medium Cond" panose="020B0606030402020204" pitchFamily="34" charset="0"/>
              </a:rPr>
              <a:t>Ayesha </a:t>
            </a:r>
            <a:br>
              <a:rPr lang="en-US" sz="4000" b="0" dirty="0">
                <a:latin typeface="Franklin Gothic Medium Cond" panose="020B0606030402020204" pitchFamily="34" charset="0"/>
              </a:rPr>
            </a:br>
            <a:r>
              <a:rPr lang="en-US" sz="4000" b="0" dirty="0">
                <a:latin typeface="Franklin Gothic Medium Cond" panose="020B0606030402020204" pitchFamily="34" charset="0"/>
              </a:rPr>
              <a:t>Owusu-Barnaby</a:t>
            </a:r>
            <a:br>
              <a:rPr lang="en-US" sz="4000" b="0" dirty="0">
                <a:latin typeface="Franklin Gothic Medium Cond" panose="020B0606030402020204" pitchFamily="34" charset="0"/>
              </a:rPr>
            </a:br>
            <a:r>
              <a:rPr lang="en-US" sz="4000" b="0" dirty="0">
                <a:latin typeface="Franklin Gothic Medium Cond" panose="020B0606030402020204" pitchFamily="34" charset="0"/>
              </a:rPr>
              <a:t/>
            </a:r>
            <a:br>
              <a:rPr lang="en-US" sz="4000" b="0" dirty="0">
                <a:latin typeface="Franklin Gothic Medium Cond" panose="020B0606030402020204" pitchFamily="34" charset="0"/>
              </a:rPr>
            </a:br>
            <a:r>
              <a:rPr lang="en-GB" sz="4000" b="0" dirty="0">
                <a:latin typeface="Franklin Gothic Medium Cond" panose="020B0606030402020204" pitchFamily="34" charset="0"/>
              </a:rPr>
              <a:t>Associate Course Director: Marketing</a:t>
            </a:r>
            <a:r>
              <a:rPr lang="en-US" b="0" dirty="0">
                <a:latin typeface="Franklin Gothic Medium Cond" panose="020B0606030402020204" pitchFamily="34" charset="0"/>
              </a:rPr>
              <a:t/>
            </a:r>
            <a:br>
              <a:rPr lang="en-US" b="0" dirty="0">
                <a:latin typeface="Franklin Gothic Medium Cond" panose="020B0606030402020204" pitchFamily="34" charset="0"/>
              </a:rPr>
            </a:br>
            <a:r>
              <a:rPr lang="en-GB" sz="2400" b="0" dirty="0">
                <a:latin typeface="Franklin Gothic Medium Cond" panose="020B0606030402020204" pitchFamily="34" charset="0"/>
                <a:hlinkClick r:id="rId2"/>
              </a:rPr>
              <a:t>owusuba2@lsbu.ac.uk</a:t>
            </a:r>
            <a:r>
              <a:rPr lang="en-GB" sz="2400" b="0" dirty="0">
                <a:latin typeface="Franklin Gothic Medium Cond" panose="020B0606030402020204" pitchFamily="34" charset="0"/>
              </a:rPr>
              <a:t/>
            </a:r>
            <a:br>
              <a:rPr lang="en-GB" sz="2400" b="0" dirty="0">
                <a:latin typeface="Franklin Gothic Medium Cond" panose="020B0606030402020204" pitchFamily="34" charset="0"/>
              </a:rPr>
            </a:br>
            <a:r>
              <a:rPr lang="en-GB" sz="2400" b="0" dirty="0">
                <a:latin typeface="Franklin Gothic Medium Cond" panose="020B0606030402020204" pitchFamily="34" charset="0"/>
              </a:rPr>
              <a:t/>
            </a:r>
            <a:br>
              <a:rPr lang="en-GB" sz="2400" b="0" dirty="0">
                <a:latin typeface="Franklin Gothic Medium Cond" panose="020B0606030402020204" pitchFamily="34" charset="0"/>
              </a:rPr>
            </a:br>
            <a:r>
              <a:rPr lang="en-GB" sz="2400" b="0" dirty="0">
                <a:latin typeface="Franklin Gothic Medium Cond" panose="020B0606030402020204" pitchFamily="34" charset="0"/>
              </a:rPr>
              <a:t>+44(0) 7815 7834</a:t>
            </a:r>
            <a:r>
              <a:rPr lang="en-GB" b="0" dirty="0">
                <a:latin typeface="Franklin Gothic Medium Cond" panose="020B0606030402020204" pitchFamily="34" charset="0"/>
              </a:rPr>
              <a:t/>
            </a:r>
            <a:br>
              <a:rPr lang="en-GB" b="0" dirty="0">
                <a:latin typeface="Franklin Gothic Medium Cond" panose="020B0606030402020204" pitchFamily="34" charset="0"/>
              </a:rPr>
            </a:br>
            <a:endParaRPr lang="en-US" b="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412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6416"/>
            <a:ext cx="7772400" cy="1378097"/>
          </a:xfrm>
        </p:spPr>
        <p:txBody>
          <a:bodyPr/>
          <a:lstStyle/>
          <a:p>
            <a:pPr algn="ctr"/>
            <a:r>
              <a:rPr lang="en-GB" sz="2800" dirty="0">
                <a:latin typeface="Franklin Gothic Demi Cond" panose="020B0603020102020204" pitchFamily="34" charset="0"/>
              </a:rPr>
              <a:t/>
            </a:r>
            <a:br>
              <a:rPr lang="en-GB" sz="2800" dirty="0">
                <a:latin typeface="Franklin Gothic Demi Cond" panose="020B0603020102020204" pitchFamily="34" charset="0"/>
              </a:rPr>
            </a:br>
            <a:endParaRPr lang="en-GB" sz="2800" dirty="0">
              <a:solidFill>
                <a:srgbClr val="7030A0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Image result for london with a heart indus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14514"/>
            <a:ext cx="7772400" cy="329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641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" y="0"/>
            <a:ext cx="91442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164288" y="5373216"/>
            <a:ext cx="720080" cy="720080"/>
            <a:chOff x="6876256" y="5661248"/>
            <a:chExt cx="720080" cy="720080"/>
          </a:xfrm>
        </p:grpSpPr>
        <p:sp>
          <p:nvSpPr>
            <p:cNvPr id="2" name="Oval 1"/>
            <p:cNvSpPr/>
            <p:nvPr/>
          </p:nvSpPr>
          <p:spPr>
            <a:xfrm>
              <a:off x="6876256" y="5661248"/>
              <a:ext cx="720080" cy="72008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270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>
              <a:off x="7020272" y="5841268"/>
              <a:ext cx="108012" cy="108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489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919D2F-4B28-084F-8226-1CF2232ED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2" y="669974"/>
            <a:ext cx="8208000" cy="590931"/>
          </a:xfrm>
        </p:spPr>
        <p:txBody>
          <a:bodyPr/>
          <a:lstStyle/>
          <a:p>
            <a:r>
              <a:rPr lang="en-US" dirty="0">
                <a:latin typeface="Franklin Gothic Medium Cond" panose="020B0603020102020204" pitchFamily="34" charset="0"/>
              </a:rPr>
              <a:t>BANABA Programme: MSc Options at LSBU  January 2020 onwards </a:t>
            </a:r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78CABCA-5593-1E4C-92A8-3EB110ABCD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0046065"/>
              </p:ext>
            </p:extLst>
          </p:nvPr>
        </p:nvGraphicFramePr>
        <p:xfrm>
          <a:off x="432000" y="2956956"/>
          <a:ext cx="8208000" cy="2624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0152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5FAF2-7FB9-DE44-8EE9-B669A7D8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717475"/>
            <a:ext cx="8208000" cy="590931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Franklin Gothic Medium Cond" panose="020B0606030402020204" pitchFamily="34" charset="0"/>
              </a:rPr>
              <a:t>BANABA Programme MSc Options at LSBU (1) International Marketing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2C5FA6E-1E69-2E48-9C74-25AB8B4753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2755157"/>
              </p:ext>
            </p:extLst>
          </p:nvPr>
        </p:nvGraphicFramePr>
        <p:xfrm>
          <a:off x="432000" y="2517569"/>
          <a:ext cx="8208000" cy="3040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9146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73FF6-523C-4640-8E9D-2B476306B4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700" y="679450"/>
            <a:ext cx="8208963" cy="592138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Franklin Gothic Medium Cond" panose="020B0606030402020204" pitchFamily="34" charset="0"/>
              </a:rPr>
              <a:t>International Marketing (120 Credits (60 ECTS)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C59430F-06B2-9C4C-B3CD-3CC09ACA098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24225304"/>
              </p:ext>
            </p:extLst>
          </p:nvPr>
        </p:nvGraphicFramePr>
        <p:xfrm>
          <a:off x="635000" y="2239963"/>
          <a:ext cx="7721601" cy="32578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56900">
                  <a:extLst>
                    <a:ext uri="{9D8B030D-6E8A-4147-A177-3AD203B41FA5}">
                      <a16:colId xmlns:a16="http://schemas.microsoft.com/office/drawing/2014/main" val="1754316674"/>
                    </a:ext>
                  </a:extLst>
                </a:gridCol>
                <a:gridCol w="2264701">
                  <a:extLst>
                    <a:ext uri="{9D8B030D-6E8A-4147-A177-3AD203B41FA5}">
                      <a16:colId xmlns:a16="http://schemas.microsoft.com/office/drawing/2014/main" val="3090116867"/>
                    </a:ext>
                  </a:extLst>
                </a:gridCol>
              </a:tblGrid>
              <a:tr h="289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i="0" dirty="0">
                          <a:solidFill>
                            <a:schemeClr val="accent4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Year  (120 credits)</a:t>
                      </a:r>
                      <a:endParaRPr lang="en-GB" sz="1800" b="0" i="0" dirty="0">
                        <a:solidFill>
                          <a:schemeClr val="accent4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16455" marR="164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0" i="0">
                          <a:solidFill>
                            <a:schemeClr val="accent4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800" b="0" i="0">
                        <a:solidFill>
                          <a:schemeClr val="accent4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16455" marR="16455" marT="0" marB="0"/>
                </a:tc>
                <a:extLst>
                  <a:ext uri="{0D108BD9-81ED-4DB2-BD59-A6C34878D82A}">
                    <a16:rowId xmlns:a16="http://schemas.microsoft.com/office/drawing/2014/main" val="3822361741"/>
                  </a:ext>
                </a:extLst>
              </a:tr>
              <a:tr h="289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i="0">
                          <a:solidFill>
                            <a:schemeClr val="accent4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800" b="0" i="0">
                        <a:solidFill>
                          <a:schemeClr val="accent4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16455" marR="164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0" i="0">
                          <a:solidFill>
                            <a:schemeClr val="accent4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en-GB" sz="1800" b="0" i="0">
                        <a:solidFill>
                          <a:schemeClr val="accent4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16455" marR="16455" marT="0" marB="0"/>
                </a:tc>
                <a:extLst>
                  <a:ext uri="{0D108BD9-81ED-4DB2-BD59-A6C34878D82A}">
                    <a16:rowId xmlns:a16="http://schemas.microsoft.com/office/drawing/2014/main" val="3508921213"/>
                  </a:ext>
                </a:extLst>
              </a:tr>
              <a:tr h="289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i="0">
                          <a:solidFill>
                            <a:schemeClr val="accent4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Project Launch Residential</a:t>
                      </a:r>
                      <a:endParaRPr lang="en-GB" sz="1800" b="0" i="0">
                        <a:solidFill>
                          <a:schemeClr val="accent4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16455" marR="164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Franklin Gothic Medium Cond" panose="020B0606030402020204" pitchFamily="34" charset="0"/>
                        </a:rPr>
                        <a:t>0 credits</a:t>
                      </a:r>
                      <a:endParaRPr lang="en-GB" sz="2000" b="0" i="0" dirty="0"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1888678582"/>
                  </a:ext>
                </a:extLst>
              </a:tr>
              <a:tr h="289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i="0" dirty="0">
                          <a:solidFill>
                            <a:srgbClr val="C00000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Cross Cultural Consumer Behaviour</a:t>
                      </a:r>
                      <a:endParaRPr lang="en-GB" sz="1800" b="0" i="0" dirty="0">
                        <a:solidFill>
                          <a:srgbClr val="C0000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16455" marR="1645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3374671498"/>
                  </a:ext>
                </a:extLst>
              </a:tr>
              <a:tr h="289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i="0" dirty="0">
                          <a:solidFill>
                            <a:srgbClr val="C00000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International Pricing, Finance &amp; Performance</a:t>
                      </a:r>
                      <a:endParaRPr lang="en-GB" sz="1800" b="0" i="0" dirty="0">
                        <a:solidFill>
                          <a:srgbClr val="C0000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16455" marR="1645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3766912061"/>
                  </a:ext>
                </a:extLst>
              </a:tr>
              <a:tr h="289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i="0" dirty="0">
                          <a:solidFill>
                            <a:schemeClr val="accent4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Research in Action</a:t>
                      </a:r>
                      <a:endParaRPr lang="en-GB" sz="1800" b="0" i="0" dirty="0">
                        <a:solidFill>
                          <a:schemeClr val="accent4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16455" marR="164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4078684322"/>
                  </a:ext>
                </a:extLst>
              </a:tr>
              <a:tr h="463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i="0" dirty="0">
                          <a:solidFill>
                            <a:schemeClr val="accent4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Management Consultancy in a Global Environment</a:t>
                      </a:r>
                      <a:endParaRPr lang="en-GB" sz="1800" b="0" i="0" dirty="0">
                        <a:solidFill>
                          <a:schemeClr val="accent4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16455" marR="16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2607952951"/>
                  </a:ext>
                </a:extLst>
              </a:tr>
              <a:tr h="289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i="0">
                          <a:solidFill>
                            <a:schemeClr val="accent4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Two x 10 Credit Option Modules or Internship </a:t>
                      </a:r>
                      <a:endParaRPr lang="en-GB" sz="1800" b="0" i="0">
                        <a:solidFill>
                          <a:schemeClr val="accent4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16455" marR="16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1653346567"/>
                  </a:ext>
                </a:extLst>
              </a:tr>
              <a:tr h="289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i="0">
                          <a:solidFill>
                            <a:schemeClr val="accent4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Project Escalator Residential</a:t>
                      </a:r>
                      <a:endParaRPr lang="en-GB" sz="1800" b="0" i="0">
                        <a:solidFill>
                          <a:schemeClr val="accent4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16455" marR="16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1523365863"/>
                  </a:ext>
                </a:extLst>
              </a:tr>
              <a:tr h="308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i="0">
                          <a:solidFill>
                            <a:schemeClr val="accent4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Capstone Business Project</a:t>
                      </a:r>
                      <a:endParaRPr lang="en-GB" sz="1800" b="0" i="0">
                        <a:solidFill>
                          <a:schemeClr val="accent4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16455" marR="16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40 credits</a:t>
                      </a:r>
                    </a:p>
                  </a:txBody>
                  <a:tcPr marL="16455" marR="16455" marT="0" marB="0"/>
                </a:tc>
                <a:extLst>
                  <a:ext uri="{0D108BD9-81ED-4DB2-BD59-A6C34878D82A}">
                    <a16:rowId xmlns:a16="http://schemas.microsoft.com/office/drawing/2014/main" val="222162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3472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5FAF2-7FB9-DE44-8EE9-B669A7D8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717475"/>
            <a:ext cx="8208000" cy="590931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BANABA Programme MSc Options at LSBU (2) Marketing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2C5FA6E-1E69-2E48-9C74-25AB8B4753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3916976"/>
              </p:ext>
            </p:extLst>
          </p:nvPr>
        </p:nvGraphicFramePr>
        <p:xfrm>
          <a:off x="432000" y="2517569"/>
          <a:ext cx="8208000" cy="3040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7458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D4788-39FC-9B47-A9D7-5494B7FA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45300"/>
            <a:ext cx="8208000" cy="590931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Marketing (120 Credits (60 ECTS)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CEE034A-A886-F049-8D48-DF3F2C8785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1150256"/>
              </p:ext>
            </p:extLst>
          </p:nvPr>
        </p:nvGraphicFramePr>
        <p:xfrm>
          <a:off x="889000" y="1912938"/>
          <a:ext cx="7327900" cy="2887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78666">
                  <a:extLst>
                    <a:ext uri="{9D8B030D-6E8A-4147-A177-3AD203B41FA5}">
                      <a16:colId xmlns:a16="http://schemas.microsoft.com/office/drawing/2014/main" val="3346635320"/>
                    </a:ext>
                  </a:extLst>
                </a:gridCol>
                <a:gridCol w="2149234">
                  <a:extLst>
                    <a:ext uri="{9D8B030D-6E8A-4147-A177-3AD203B41FA5}">
                      <a16:colId xmlns:a16="http://schemas.microsoft.com/office/drawing/2014/main" val="3468197867"/>
                    </a:ext>
                  </a:extLst>
                </a:gridCol>
              </a:tblGrid>
              <a:tr h="3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Franklin Gothic Medium Cond" panose="020B0606030402020204" pitchFamily="34" charset="0"/>
                        </a:rPr>
                        <a:t>Project Launch Residential</a:t>
                      </a:r>
                      <a:endParaRPr lang="en-GB" sz="2000" b="0" i="0" dirty="0"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Franklin Gothic Medium Cond" panose="020B0606030402020204" pitchFamily="34" charset="0"/>
                        </a:rPr>
                        <a:t>0 credits</a:t>
                      </a:r>
                      <a:endParaRPr lang="en-GB" sz="2000" b="0" i="0" dirty="0"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30618283"/>
                  </a:ext>
                </a:extLst>
              </a:tr>
              <a:tr h="3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rgbClr val="C00000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Corporate Strategy for Marketing</a:t>
                      </a:r>
                      <a:endParaRPr lang="en-GB" sz="2000" b="0" i="0" dirty="0">
                        <a:solidFill>
                          <a:srgbClr val="C0000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2440480572"/>
                  </a:ext>
                </a:extLst>
              </a:tr>
              <a:tr h="3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rgbClr val="C00000"/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Marketing Management &amp; Planning</a:t>
                      </a:r>
                      <a:endParaRPr lang="en-GB" sz="2000" b="0" i="0" dirty="0">
                        <a:solidFill>
                          <a:srgbClr val="C0000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3645055175"/>
                  </a:ext>
                </a:extLst>
              </a:tr>
              <a:tr h="3447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Franklin Gothic Medium Cond" panose="020B0606030402020204" pitchFamily="34" charset="0"/>
                        </a:rPr>
                        <a:t>Research in Action</a:t>
                      </a:r>
                      <a:endParaRPr lang="en-GB" sz="2000" b="0" i="0"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2622453060"/>
                  </a:ext>
                </a:extLst>
              </a:tr>
              <a:tr h="3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Franklin Gothic Medium Cond" panose="020B0606030402020204" pitchFamily="34" charset="0"/>
                        </a:rPr>
                        <a:t>Management Consultancy in a Global Environment</a:t>
                      </a:r>
                      <a:endParaRPr lang="en-GB" sz="2000" b="0" i="0" dirty="0"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740427151"/>
                  </a:ext>
                </a:extLst>
              </a:tr>
              <a:tr h="3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Franklin Gothic Medium Cond" panose="020B0606030402020204" pitchFamily="34" charset="0"/>
                        </a:rPr>
                        <a:t>Two x 10 Credit Option Modules or Internship </a:t>
                      </a:r>
                      <a:endParaRPr lang="en-GB" sz="2000" b="0" i="0"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561362353"/>
                  </a:ext>
                </a:extLst>
              </a:tr>
              <a:tr h="3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Franklin Gothic Medium Cond" panose="020B0606030402020204" pitchFamily="34" charset="0"/>
                        </a:rPr>
                        <a:t>Project Escalator Residential</a:t>
                      </a:r>
                      <a:endParaRPr lang="en-GB" sz="2000" b="0" i="0"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3363605263"/>
                  </a:ext>
                </a:extLst>
              </a:tr>
              <a:tr h="3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Franklin Gothic Medium Cond" panose="020B0606030402020204" pitchFamily="34" charset="0"/>
                        </a:rPr>
                        <a:t>Capstone Business Project</a:t>
                      </a:r>
                      <a:endParaRPr lang="en-GB" sz="2000" b="0" i="0" dirty="0"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40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13862890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199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5FAF2-7FB9-DE44-8EE9-B669A7D8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717475"/>
            <a:ext cx="8208000" cy="590931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</a:rPr>
              <a:t>BANABA Programme MSc Options at LSBU (3) Marketing Communications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2C5FA6E-1E69-2E48-9C74-25AB8B4753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9812088"/>
              </p:ext>
            </p:extLst>
          </p:nvPr>
        </p:nvGraphicFramePr>
        <p:xfrm>
          <a:off x="432000" y="2517569"/>
          <a:ext cx="8208000" cy="3040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6605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D4788-39FC-9B47-A9D7-5494B7FA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45300"/>
            <a:ext cx="8208000" cy="590931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</a:rPr>
              <a:t>Marketing Communications 120 Credits (60 ECTS)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CEE034A-A886-F049-8D48-DF3F2C8785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2462552"/>
              </p:ext>
            </p:extLst>
          </p:nvPr>
        </p:nvGraphicFramePr>
        <p:xfrm>
          <a:off x="596900" y="2319338"/>
          <a:ext cx="7327900" cy="2887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78666">
                  <a:extLst>
                    <a:ext uri="{9D8B030D-6E8A-4147-A177-3AD203B41FA5}">
                      <a16:colId xmlns:a16="http://schemas.microsoft.com/office/drawing/2014/main" val="3346635320"/>
                    </a:ext>
                  </a:extLst>
                </a:gridCol>
                <a:gridCol w="2149234">
                  <a:extLst>
                    <a:ext uri="{9D8B030D-6E8A-4147-A177-3AD203B41FA5}">
                      <a16:colId xmlns:a16="http://schemas.microsoft.com/office/drawing/2014/main" val="3468197867"/>
                    </a:ext>
                  </a:extLst>
                </a:gridCol>
              </a:tblGrid>
              <a:tr h="3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Project Launch Residential</a:t>
                      </a:r>
                      <a:endParaRPr lang="en-GB" sz="2000" b="0" i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0 credits</a:t>
                      </a:r>
                      <a:endParaRPr lang="en-GB" sz="2000" b="0" i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30618283"/>
                  </a:ext>
                </a:extLst>
              </a:tr>
              <a:tr h="3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Calibri" panose="020F0502020204030204" pitchFamily="34" charset="0"/>
                        </a:rPr>
                        <a:t>Creative and Media Communication Strategies</a:t>
                      </a:r>
                    </a:p>
                  </a:txBody>
                  <a:tcPr marL="20700" marR="2070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2440480572"/>
                  </a:ext>
                </a:extLst>
              </a:tr>
              <a:tr h="3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Brand Management in an International Context</a:t>
                      </a:r>
                      <a:endParaRPr lang="en-GB" sz="2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3645055175"/>
                  </a:ext>
                </a:extLst>
              </a:tr>
              <a:tr h="3447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i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Research in Action</a:t>
                      </a:r>
                      <a:endParaRPr lang="en-GB" sz="2000" b="0" i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2622453060"/>
                  </a:ext>
                </a:extLst>
              </a:tr>
              <a:tr h="3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Management Consultancy in a Global Environment</a:t>
                      </a:r>
                      <a:endParaRPr lang="en-GB" sz="2000" b="0" i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740427151"/>
                  </a:ext>
                </a:extLst>
              </a:tr>
              <a:tr h="3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Two x 10 Credit Option Modules or Internship </a:t>
                      </a:r>
                      <a:endParaRPr lang="en-GB" sz="2000" b="0" i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561362353"/>
                  </a:ext>
                </a:extLst>
              </a:tr>
              <a:tr h="3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Project Escalator Residential</a:t>
                      </a:r>
                      <a:endParaRPr lang="en-GB" sz="2000" b="0" i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3363605263"/>
                  </a:ext>
                </a:extLst>
              </a:tr>
              <a:tr h="36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Capstone Business Project</a:t>
                      </a:r>
                      <a:endParaRPr lang="en-GB" sz="2000" b="0" i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40 credits</a:t>
                      </a:r>
                      <a:endParaRPr lang="en-GB" sz="2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</a:endParaRPr>
                    </a:p>
                  </a:txBody>
                  <a:tcPr marL="20700" marR="20700" marT="0" marB="0"/>
                </a:tc>
                <a:extLst>
                  <a:ext uri="{0D108BD9-81ED-4DB2-BD59-A6C34878D82A}">
                    <a16:rowId xmlns:a16="http://schemas.microsoft.com/office/drawing/2014/main" val="13862890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8394807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 template standard" id="{47DC2156-69AF-CD41-8B52-35CD4D83F5A2}" vid="{D4AFF2D1-4DF6-114D-8E2A-BB119C7EBEA5}"/>
    </a:ext>
  </a:extLst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 template standard" id="{47DC2156-69AF-CD41-8B52-35CD4D83F5A2}" vid="{DF5A4C94-7146-B745-81AE-B288365C609B}"/>
    </a:ext>
  </a:extLst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 template standard" id="{47DC2156-69AF-CD41-8B52-35CD4D83F5A2}" vid="{4DB92950-5D6B-F647-B406-A6A4E18D8F0E}"/>
    </a:ext>
  </a:extLst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 template standard" id="{47DC2156-69AF-CD41-8B52-35CD4D83F5A2}" vid="{C4B0D767-D114-B54A-9EC3-18BFB2D6E10B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 template standard" id="{47DC2156-69AF-CD41-8B52-35CD4D83F5A2}" vid="{67E6CF7E-40D5-7443-ABC6-A1C64BC65BAC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 template standard" id="{47DC2156-69AF-CD41-8B52-35CD4D83F5A2}" vid="{56A16B52-DB96-3442-A364-84F97A72EF1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 template standard" id="{47DC2156-69AF-CD41-8B52-35CD4D83F5A2}" vid="{641C48FF-162C-264A-AB4F-122F6C57CE3D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 template standard" id="{47DC2156-69AF-CD41-8B52-35CD4D83F5A2}" vid="{1B37E914-7226-E14F-8552-5A912D14D963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 template standard" id="{47DC2156-69AF-CD41-8B52-35CD4D83F5A2}" vid="{DE73C39F-BAAA-454A-9A23-B1311AFA27E9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 template standard" id="{47DC2156-69AF-CD41-8B52-35CD4D83F5A2}" vid="{FD00ED0E-CC6D-3540-8017-2FB98C36153C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 template standard" id="{47DC2156-69AF-CD41-8B52-35CD4D83F5A2}" vid="{9D2526AF-2648-784D-8D67-9144E08D52F1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 template standard" id="{47DC2156-69AF-CD41-8B52-35CD4D83F5A2}" vid="{DF1011C0-89B7-8144-B47F-5F7A869BAA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BUS template standard</Template>
  <TotalTime>4218</TotalTime>
  <Words>484</Words>
  <Application>Microsoft Office PowerPoint</Application>
  <PresentationFormat>Diavoorstelling (4:3)</PresentationFormat>
  <Paragraphs>121</Paragraphs>
  <Slides>19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12</vt:i4>
      </vt:variant>
      <vt:variant>
        <vt:lpstr>Diatitels</vt:lpstr>
      </vt:variant>
      <vt:variant>
        <vt:i4>19</vt:i4>
      </vt:variant>
    </vt:vector>
  </HeadingPairs>
  <TitlesOfParts>
    <vt:vector size="36" baseType="lpstr">
      <vt:lpstr>Arial</vt:lpstr>
      <vt:lpstr>Calibri</vt:lpstr>
      <vt:lpstr>Franklin Gothic Demi Cond</vt:lpstr>
      <vt:lpstr>Franklin Gothic Medium Cond</vt:lpstr>
      <vt:lpstr>Symbol</vt:lpstr>
      <vt:lpstr>3_Custom Design</vt:lpstr>
      <vt:lpstr>11_Custom Design</vt:lpstr>
      <vt:lpstr>Custom Design</vt:lpstr>
      <vt:lpstr>1_Custom Design</vt:lpstr>
      <vt:lpstr>2_Custom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Masters Programmes @ London South Bank September 2019 &amp;  January 2020 </vt:lpstr>
      <vt:lpstr>PowerPoint-presentatie</vt:lpstr>
      <vt:lpstr>BANABA Programme: MSc Options at LSBU  January 2020 onwards </vt:lpstr>
      <vt:lpstr>BANABA Programme MSc Options at LSBU (1) International Marketing </vt:lpstr>
      <vt:lpstr>International Marketing (120 Credits (60 ECTS) </vt:lpstr>
      <vt:lpstr>BANABA Programme MSc Options at LSBU (2) Marketing </vt:lpstr>
      <vt:lpstr>Marketing (120 Credits (60 ECTS)</vt:lpstr>
      <vt:lpstr>BANABA Programme MSc Options at LSBU (3) Marketing Communications</vt:lpstr>
      <vt:lpstr>Marketing Communications 120 Credits (60 ECTS)</vt:lpstr>
      <vt:lpstr>PowerPoint-presentatie</vt:lpstr>
      <vt:lpstr>Option Modules (Choose 2)…or 20 credit internship </vt:lpstr>
      <vt:lpstr>BANABA Programme MSc Options at LSBU (4) International Business Management  (new programme in development for Sept 2019)   </vt:lpstr>
      <vt:lpstr>Features of Our Courses</vt:lpstr>
      <vt:lpstr>Sunday Times – Good University Guide – Student Satisfaction (Marketing)</vt:lpstr>
      <vt:lpstr>Our partnerships and professional body accreditations</vt:lpstr>
      <vt:lpstr>PowerPoint-presentatie</vt:lpstr>
      <vt:lpstr>Application &amp; Fees   2/3rds of published postgraduate fee   Apply online www.lsbu.ac.uk/international   no need to use UCAS  Questions about admission email internat@lsbu.ac.uk  Apply for accommodation once you have an offer – applications are on a first come first served basis.  </vt:lpstr>
      <vt:lpstr>Ayesha  Owusu-Barnaby  Associate Course Director: Marketing owusuba2@lsbu.ac.uk  +44(0) 7815 7834 </vt:lpstr>
      <vt:lpstr> </vt:lpstr>
    </vt:vector>
  </TitlesOfParts>
  <Company>London South Bank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Howard, Anna 2</dc:creator>
  <cp:lastModifiedBy>Mario De Wolf</cp:lastModifiedBy>
  <cp:revision>31</cp:revision>
  <cp:lastPrinted>2018-11-30T20:06:22Z</cp:lastPrinted>
  <dcterms:created xsi:type="dcterms:W3CDTF">2018-08-22T07:29:59Z</dcterms:created>
  <dcterms:modified xsi:type="dcterms:W3CDTF">2018-12-04T08:00:09Z</dcterms:modified>
</cp:coreProperties>
</file>