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61" r:id="rId4"/>
    <p:sldId id="259" r:id="rId5"/>
    <p:sldId id="26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58" r:id="rId14"/>
    <p:sldId id="257" r:id="rId15"/>
    <p:sldId id="270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7"/>
    <a:srgbClr val="E000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28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22/04/2018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52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95782" y="82726"/>
            <a:ext cx="155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36878" y="10720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2" t="19513"/>
          <a:stretch/>
        </p:blipFill>
        <p:spPr>
          <a:xfrm>
            <a:off x="-9526" y="-19051"/>
            <a:ext cx="1763161" cy="173851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1"/>
            <a:ext cx="1715039" cy="169144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225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dia Optie 1 - Beeld 2"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9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0" y="589985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9480"/>
          <a:stretch/>
        </p:blipFill>
        <p:spPr>
          <a:xfrm>
            <a:off x="-28575" y="-38101"/>
            <a:ext cx="7146708" cy="652216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6" t="19832" b="20078"/>
          <a:stretch/>
        </p:blipFill>
        <p:spPr>
          <a:xfrm>
            <a:off x="-19050" y="-9525"/>
            <a:ext cx="7137182" cy="4867275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t="25895"/>
          <a:stretch/>
        </p:blipFill>
        <p:spPr>
          <a:xfrm>
            <a:off x="-19050" y="-19050"/>
            <a:ext cx="1895827" cy="166528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1569" y="111442"/>
            <a:ext cx="147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6509" y="85548"/>
            <a:ext cx="150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22/04/2018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8" r:id="rId3"/>
    <p:sldLayoutId id="2147483675" r:id="rId4"/>
    <p:sldLayoutId id="2147483666" r:id="rId5"/>
    <p:sldLayoutId id="2147483650" r:id="rId6"/>
    <p:sldLayoutId id="214748367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000" dirty="0" smtClean="0"/>
              <a:t>Directievergadering</a:t>
            </a:r>
            <a:br>
              <a:rPr lang="nl-BE" sz="4000" dirty="0" smtClean="0"/>
            </a:br>
            <a:r>
              <a:rPr lang="nl-BE" sz="4000" dirty="0"/>
              <a:t/>
            </a:r>
            <a:br>
              <a:rPr lang="nl-BE" sz="4000" dirty="0"/>
            </a:br>
            <a:r>
              <a:rPr lang="nl-BE" sz="4000" dirty="0" smtClean="0"/>
              <a:t>BAKO specifiek</a:t>
            </a:r>
            <a:endParaRPr lang="nl-BE" sz="4000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23-4-2018 Diest</a:t>
            </a:r>
          </a:p>
          <a:p>
            <a:r>
              <a:rPr lang="nl-BE" dirty="0" smtClean="0"/>
              <a:t>25-4-2018 Heverlee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41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5661" r="51128"/>
          <a:stretch/>
        </p:blipFill>
        <p:spPr>
          <a:xfrm>
            <a:off x="9684328" y="78660"/>
            <a:ext cx="1654233" cy="67793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 deel : keuze uit een experttraject (6)</a:t>
            </a:r>
          </a:p>
          <a:p>
            <a:pPr lvl="2"/>
            <a:r>
              <a:rPr lang="nl-BE" dirty="0" smtClean="0"/>
              <a:t>Als </a:t>
            </a:r>
            <a:r>
              <a:rPr lang="nl-BE" dirty="0" err="1" smtClean="0"/>
              <a:t>barbie</a:t>
            </a:r>
            <a:r>
              <a:rPr lang="nl-BE" dirty="0" smtClean="0"/>
              <a:t> een computer wordt</a:t>
            </a:r>
          </a:p>
          <a:p>
            <a:pPr lvl="2"/>
            <a:r>
              <a:rPr lang="nl-BE" dirty="0" smtClean="0"/>
              <a:t>School van de toekomst</a:t>
            </a:r>
          </a:p>
          <a:p>
            <a:pPr lvl="2"/>
            <a:r>
              <a:rPr lang="nl-BE" dirty="0" err="1" smtClean="0"/>
              <a:t>Teach</a:t>
            </a:r>
            <a:r>
              <a:rPr lang="nl-BE" dirty="0" smtClean="0"/>
              <a:t> </a:t>
            </a:r>
            <a:r>
              <a:rPr lang="nl-BE" dirty="0" err="1" smtClean="0"/>
              <a:t>local</a:t>
            </a:r>
            <a:r>
              <a:rPr lang="nl-BE" dirty="0" smtClean="0"/>
              <a:t> </a:t>
            </a:r>
            <a:r>
              <a:rPr lang="nl-BE" dirty="0" err="1" smtClean="0"/>
              <a:t>think</a:t>
            </a:r>
            <a:r>
              <a:rPr lang="nl-BE" dirty="0" smtClean="0"/>
              <a:t> </a:t>
            </a:r>
            <a:r>
              <a:rPr lang="nl-BE" dirty="0" err="1" smtClean="0"/>
              <a:t>global</a:t>
            </a:r>
            <a:endParaRPr lang="nl-BE" dirty="0" smtClean="0"/>
          </a:p>
          <a:p>
            <a:pPr lvl="2"/>
            <a:r>
              <a:rPr lang="nl-BE" dirty="0" smtClean="0"/>
              <a:t>…</a:t>
            </a:r>
          </a:p>
          <a:p>
            <a:pPr lvl="1"/>
            <a:r>
              <a:rPr lang="nl-BE" dirty="0" smtClean="0"/>
              <a:t>Krijgt </a:t>
            </a:r>
            <a:r>
              <a:rPr lang="nl-BE" dirty="0" err="1" smtClean="0"/>
              <a:t>imput</a:t>
            </a:r>
            <a:r>
              <a:rPr lang="nl-BE" dirty="0" smtClean="0"/>
              <a:t>, verkent de thematiek in de diepte</a:t>
            </a:r>
            <a:br>
              <a:rPr lang="nl-BE" dirty="0" smtClean="0"/>
            </a:br>
            <a:r>
              <a:rPr lang="nl-BE" dirty="0" smtClean="0"/>
              <a:t>zoekt zelf praktijkervaringen…</a:t>
            </a:r>
          </a:p>
          <a:p>
            <a:pPr lvl="1"/>
            <a:r>
              <a:rPr lang="nl-BE" dirty="0" smtClean="0"/>
              <a:t>indien een praktijkervaring in een co-school,</a:t>
            </a:r>
            <a:br>
              <a:rPr lang="nl-BE" dirty="0" smtClean="0"/>
            </a:br>
            <a:r>
              <a:rPr lang="nl-BE" dirty="0" smtClean="0"/>
              <a:t>dan wordt er via de hogeschool contact opgenomen</a:t>
            </a:r>
          </a:p>
          <a:p>
            <a:pPr marL="457200" lvl="1" indent="0">
              <a:buNone/>
            </a:pPr>
            <a:r>
              <a:rPr lang="nl-BE" dirty="0" smtClean="0"/>
              <a:t> 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570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 deel </a:t>
            </a:r>
          </a:p>
          <a:p>
            <a:pPr lvl="1"/>
            <a:r>
              <a:rPr lang="nl-BE" dirty="0" smtClean="0"/>
              <a:t>Werkt mee binnen een praktijkonderzoek dat we </a:t>
            </a:r>
            <a:br>
              <a:rPr lang="nl-BE" dirty="0" smtClean="0"/>
            </a:br>
            <a:r>
              <a:rPr lang="nl-BE" dirty="0" smtClean="0"/>
              <a:t>opzetten met de hogeschool.</a:t>
            </a:r>
          </a:p>
          <a:p>
            <a:pPr lvl="1"/>
            <a:r>
              <a:rPr lang="nl-BE" dirty="0" smtClean="0"/>
              <a:t>Zorgt in dat verband voor praktijkervaring</a:t>
            </a:r>
          </a:p>
          <a:p>
            <a:pPr lvl="1"/>
            <a:r>
              <a:rPr lang="nl-BE" dirty="0" smtClean="0"/>
              <a:t>Indien dit in een co-school doorgaat, </a:t>
            </a:r>
            <a:br>
              <a:rPr lang="nl-BE" dirty="0" smtClean="0"/>
            </a:br>
            <a:r>
              <a:rPr lang="nl-BE" dirty="0" smtClean="0"/>
              <a:t>dan nemen we zelf contact op.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9727" r="25312"/>
          <a:stretch/>
        </p:blipFill>
        <p:spPr>
          <a:xfrm>
            <a:off x="9825643" y="205584"/>
            <a:ext cx="1778923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3483"/>
          <a:stretch/>
        </p:blipFill>
        <p:spPr>
          <a:xfrm>
            <a:off x="9692639" y="78660"/>
            <a:ext cx="1889824" cy="67793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 deel </a:t>
            </a:r>
          </a:p>
          <a:p>
            <a:pPr lvl="1"/>
            <a:r>
              <a:rPr lang="nl-BE" dirty="0" smtClean="0"/>
              <a:t>Studenten kiezen voor een groep van 4-5 </a:t>
            </a:r>
            <a:r>
              <a:rPr lang="nl-BE" dirty="0" err="1" smtClean="0"/>
              <a:t>std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en stellen een innovatief project voor</a:t>
            </a:r>
          </a:p>
          <a:p>
            <a:pPr lvl="1"/>
            <a:r>
              <a:rPr lang="nl-BE" dirty="0" smtClean="0"/>
              <a:t>Praktijkervaring zoeken ze zelf</a:t>
            </a:r>
          </a:p>
          <a:p>
            <a:pPr lvl="1"/>
            <a:r>
              <a:rPr lang="nl-BE" dirty="0" smtClean="0"/>
              <a:t>Indien binnen een co-school, dan wordt er contact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opgenomen.  </a:t>
            </a:r>
          </a:p>
        </p:txBody>
      </p:sp>
    </p:spTree>
    <p:extLst>
      <p:ext uri="{BB962C8B-B14F-4D97-AF65-F5344CB8AC3E}">
        <p14:creationId xmlns:p14="http://schemas.microsoft.com/office/powerpoint/2010/main" val="102013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OF 1 en 2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is gewijzigd t.o. dit jaar :</a:t>
            </a:r>
          </a:p>
          <a:p>
            <a:pPr lvl="1"/>
            <a:r>
              <a:rPr lang="nl-BE" dirty="0" smtClean="0"/>
              <a:t>Verkenningsdagen</a:t>
            </a:r>
          </a:p>
          <a:p>
            <a:pPr lvl="2"/>
            <a:r>
              <a:rPr lang="nl-BE" dirty="0" smtClean="0"/>
              <a:t>Enkele op andere dagen dan donderdag</a:t>
            </a:r>
          </a:p>
          <a:p>
            <a:pPr lvl="2"/>
            <a:r>
              <a:rPr lang="nl-BE" dirty="0" smtClean="0"/>
              <a:t>Vlak voor de stage een halve/hele dag contact (zelf af te spreken) </a:t>
            </a:r>
            <a:r>
              <a:rPr lang="nl-BE" dirty="0" err="1" smtClean="0"/>
              <a:t>ipv</a:t>
            </a:r>
            <a:r>
              <a:rPr lang="nl-BE" dirty="0" smtClean="0"/>
              <a:t> een </a:t>
            </a:r>
            <a:r>
              <a:rPr lang="nl-BE" dirty="0" err="1" smtClean="0"/>
              <a:t>verkenningsdag</a:t>
            </a:r>
            <a:endParaRPr lang="nl-BE" dirty="0" smtClean="0"/>
          </a:p>
          <a:p>
            <a:pPr lvl="2"/>
            <a:r>
              <a:rPr lang="nl-BE" dirty="0" smtClean="0"/>
              <a:t>OF 1 2X een halve dag </a:t>
            </a:r>
            <a:r>
              <a:rPr lang="nl-BE" dirty="0" err="1" smtClean="0"/>
              <a:t>ipv</a:t>
            </a:r>
            <a:r>
              <a:rPr lang="nl-BE" dirty="0" smtClean="0"/>
              <a:t> een hele dag</a:t>
            </a:r>
            <a:r>
              <a:rPr lang="nl-BE" dirty="0"/>
              <a:t> </a:t>
            </a:r>
            <a:r>
              <a:rPr lang="nl-BE" dirty="0" smtClean="0"/>
              <a:t>(21/02 + 25/04) </a:t>
            </a:r>
          </a:p>
          <a:p>
            <a:pPr lvl="2"/>
            <a:r>
              <a:rPr lang="nl-BE" dirty="0" smtClean="0"/>
              <a:t>Studenten OF 1 : slechts één tweedaagse in december maar wel tweedaagse einde januari </a:t>
            </a:r>
          </a:p>
          <a:p>
            <a:pPr marL="914400" lvl="2" indent="0">
              <a:buNone/>
            </a:pPr>
            <a:endParaRPr lang="nl-BE" dirty="0"/>
          </a:p>
          <a:p>
            <a:pPr lvl="1"/>
            <a:r>
              <a:rPr lang="nl-BE" dirty="0" smtClean="0"/>
              <a:t>Pietendienst : 5 december door studenten OF 1</a:t>
            </a:r>
          </a:p>
          <a:p>
            <a:pPr lvl="2"/>
            <a:r>
              <a:rPr lang="nl-BE" dirty="0" smtClean="0"/>
              <a:t>Aanvraag indienen</a:t>
            </a:r>
          </a:p>
          <a:p>
            <a:pPr lvl="2"/>
            <a:r>
              <a:rPr lang="nl-BE" dirty="0" smtClean="0"/>
              <a:t>We duiden studenten aan voor jouw school die er GEEN stage lopen.   </a:t>
            </a:r>
          </a:p>
          <a:p>
            <a:pPr lvl="2"/>
            <a:r>
              <a:rPr lang="nl-BE" dirty="0" smtClean="0"/>
              <a:t>Wil je het anders, dan gebruik je je </a:t>
            </a:r>
            <a:r>
              <a:rPr lang="nl-BE" dirty="0" err="1" smtClean="0"/>
              <a:t>inzetdag</a:t>
            </a:r>
            <a:r>
              <a:rPr lang="nl-BE" dirty="0" smtClean="0"/>
              <a:t>, maar met eigen studenten 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939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OF 1 en 2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876777" y="1646238"/>
            <a:ext cx="9948333" cy="4523904"/>
          </a:xfrm>
        </p:spPr>
        <p:txBody>
          <a:bodyPr/>
          <a:lstStyle/>
          <a:p>
            <a:pPr marL="0" indent="0">
              <a:buNone/>
            </a:pPr>
            <a:r>
              <a:rPr lang="nl-BE" dirty="0" err="1" smtClean="0"/>
              <a:t>Mentorenvorming</a:t>
            </a:r>
            <a:r>
              <a:rPr lang="nl-BE" dirty="0" smtClean="0"/>
              <a:t>: </a:t>
            </a:r>
            <a:br>
              <a:rPr lang="nl-BE" dirty="0" smtClean="0"/>
            </a:br>
            <a:endParaRPr lang="nl-BE" dirty="0" smtClean="0"/>
          </a:p>
          <a:p>
            <a:pPr lvl="1"/>
            <a:r>
              <a:rPr lang="nl-BE" dirty="0" smtClean="0"/>
              <a:t>Graag de klasmentoren</a:t>
            </a:r>
          </a:p>
          <a:p>
            <a:pPr lvl="1"/>
            <a:r>
              <a:rPr lang="nl-BE" dirty="0" smtClean="0"/>
              <a:t>OF 1 tijdens een </a:t>
            </a:r>
            <a:r>
              <a:rPr lang="nl-BE" dirty="0" err="1" smtClean="0"/>
              <a:t>verkenningsdag</a:t>
            </a:r>
            <a:r>
              <a:rPr lang="nl-BE" dirty="0" smtClean="0"/>
              <a:t> maar wel geassisteerd door een derdejaars</a:t>
            </a:r>
          </a:p>
          <a:p>
            <a:pPr lvl="1"/>
            <a:r>
              <a:rPr lang="nl-BE" dirty="0" smtClean="0"/>
              <a:t>OF 2 klas zelfstandig overnemen in de namiddag op een verkenningsdag.  </a:t>
            </a:r>
          </a:p>
          <a:p>
            <a:pPr lvl="1"/>
            <a:r>
              <a:rPr lang="nl-BE" dirty="0" smtClean="0"/>
              <a:t>Data zijn voorlopig vastgelegd maar moeten nog even gecheckt.</a:t>
            </a:r>
          </a:p>
          <a:p>
            <a:pPr lvl="2"/>
            <a:r>
              <a:rPr lang="nl-BE" dirty="0" smtClean="0"/>
              <a:t>OF 1 : dinsdag 6/11</a:t>
            </a:r>
          </a:p>
          <a:p>
            <a:pPr lvl="2"/>
            <a:r>
              <a:rPr lang="nl-BE" dirty="0" smtClean="0"/>
              <a:t>OF 2 : (maandag 22/10) of donderdag 12 oktober (3-4j)</a:t>
            </a:r>
          </a:p>
          <a:p>
            <a:pPr lvl="2"/>
            <a:r>
              <a:rPr lang="nl-BE" dirty="0" smtClean="0"/>
              <a:t>OF 2 : </a:t>
            </a:r>
            <a:r>
              <a:rPr lang="nl-BE" dirty="0" err="1" smtClean="0"/>
              <a:t>sem</a:t>
            </a:r>
            <a:r>
              <a:rPr lang="nl-BE" dirty="0" smtClean="0"/>
              <a:t> 2 donderdag 21/3 (5j)</a:t>
            </a:r>
          </a:p>
          <a:p>
            <a:pPr lvl="1"/>
            <a:r>
              <a:rPr lang="nl-BE" dirty="0" smtClean="0"/>
              <a:t>Klemtoon : hoe de praktijk vormgeven samen met studenten</a:t>
            </a:r>
          </a:p>
          <a:p>
            <a:pPr marL="9525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9348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Discussie in groepen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lvl="0"/>
            <a:r>
              <a:rPr lang="nl-BE" dirty="0"/>
              <a:t>Wat is voor jou het belangrijkste doel van de verkenningsdagen</a:t>
            </a:r>
          </a:p>
          <a:p>
            <a:pPr lvl="0"/>
            <a:r>
              <a:rPr lang="nl-BE" dirty="0"/>
              <a:t>Wat is voor jou het belangrijkste doel van de stage</a:t>
            </a:r>
          </a:p>
          <a:p>
            <a:pPr lvl="0"/>
            <a:r>
              <a:rPr lang="nl-BE" dirty="0"/>
              <a:t>Waar heb je het gevoel dat je binnen dit nieuwe praktijkconcept  </a:t>
            </a:r>
            <a:r>
              <a:rPr lang="nl-BE" dirty="0" smtClean="0"/>
              <a:t>het beste </a:t>
            </a:r>
            <a:r>
              <a:rPr lang="nl-BE" dirty="0"/>
              <a:t>kon functioneren</a:t>
            </a:r>
          </a:p>
          <a:p>
            <a:pPr lvl="0"/>
            <a:r>
              <a:rPr lang="nl-BE" dirty="0"/>
              <a:t>Wat kan jou nog ondersteunen om je begeleiding van de student sterker te maken. 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065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Kalender en opzet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684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Nieuw OF 3 : peuterstage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Via 3 verkenningsdagen in </a:t>
            </a:r>
            <a:r>
              <a:rPr lang="nl-BE" dirty="0" err="1" smtClean="0"/>
              <a:t>sem</a:t>
            </a:r>
            <a:r>
              <a:rPr lang="nl-BE" dirty="0" smtClean="0"/>
              <a:t> 1</a:t>
            </a:r>
          </a:p>
          <a:p>
            <a:r>
              <a:rPr lang="nl-BE" dirty="0" smtClean="0"/>
              <a:t>1,5 weken net </a:t>
            </a:r>
            <a:r>
              <a:rPr lang="nl-BE" b="1" dirty="0" smtClean="0"/>
              <a:t>na de kerstvakantie </a:t>
            </a:r>
          </a:p>
          <a:p>
            <a:pPr lvl="1"/>
            <a:r>
              <a:rPr lang="nl-BE" dirty="0" smtClean="0"/>
              <a:t>Echte instap meemaken via verkenning </a:t>
            </a:r>
          </a:p>
          <a:p>
            <a:pPr lvl="1"/>
            <a:r>
              <a:rPr lang="nl-BE" dirty="0" smtClean="0"/>
              <a:t>Vanaf woensdag klas overnemen voor één week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511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Nieuw : OF 3 : </a:t>
            </a:r>
            <a:r>
              <a:rPr lang="nl-BE" dirty="0" err="1" smtClean="0"/>
              <a:t>bachelorproof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 werken er een hele opleiding aan</a:t>
            </a:r>
          </a:p>
          <a:p>
            <a:r>
              <a:rPr lang="nl-BE" dirty="0" smtClean="0"/>
              <a:t>We eindigen de opleiding met twee </a:t>
            </a:r>
            <a:r>
              <a:rPr lang="nl-BE" dirty="0" err="1" smtClean="0"/>
              <a:t>OPO’s</a:t>
            </a:r>
            <a:endParaRPr lang="nl-BE" dirty="0" smtClean="0"/>
          </a:p>
          <a:p>
            <a:pPr lvl="1"/>
            <a:r>
              <a:rPr lang="nl-BE" dirty="0" err="1" smtClean="0"/>
              <a:t>Bachelorproof</a:t>
            </a:r>
            <a:r>
              <a:rPr lang="nl-BE" dirty="0" smtClean="0"/>
              <a:t> : zoom in</a:t>
            </a:r>
          </a:p>
          <a:p>
            <a:pPr lvl="1"/>
            <a:r>
              <a:rPr lang="nl-BE" dirty="0" err="1" smtClean="0"/>
              <a:t>Bachelorproof</a:t>
            </a:r>
            <a:r>
              <a:rPr lang="nl-BE" dirty="0" smtClean="0"/>
              <a:t> : zoom out</a:t>
            </a:r>
          </a:p>
          <a:p>
            <a:pPr marL="457200" lvl="1" indent="0">
              <a:buNone/>
            </a:pPr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713" y="742059"/>
            <a:ext cx="2869073" cy="23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9502" y="1480592"/>
            <a:ext cx="4280052" cy="4320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565" y="2697468"/>
            <a:ext cx="4280054" cy="4320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33" y="1646238"/>
            <a:ext cx="4280053" cy="4320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339" y="2975821"/>
            <a:ext cx="4280054" cy="432000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8377379" y="1"/>
            <a:ext cx="3806404" cy="164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677" y="190372"/>
            <a:ext cx="2977808" cy="10387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klemtonen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8510318" y="1864537"/>
            <a:ext cx="2776451" cy="77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Inspirerende professional</a:t>
            </a:r>
          </a:p>
        </p:txBody>
      </p:sp>
      <p:sp>
        <p:nvSpPr>
          <p:cNvPr id="5" name="Rechthoek 4"/>
          <p:cNvSpPr/>
          <p:nvPr/>
        </p:nvSpPr>
        <p:spPr>
          <a:xfrm>
            <a:off x="1138845" y="5054138"/>
            <a:ext cx="2471705" cy="746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Sterke authentieke persoonlijkheid</a:t>
            </a:r>
          </a:p>
        </p:txBody>
      </p:sp>
      <p:sp>
        <p:nvSpPr>
          <p:cNvPr id="6" name="Rechthoek 5"/>
          <p:cNvSpPr/>
          <p:nvPr/>
        </p:nvSpPr>
        <p:spPr>
          <a:xfrm>
            <a:off x="6700059" y="5461462"/>
            <a:ext cx="2601884" cy="7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Innoverende </a:t>
            </a:r>
            <a:r>
              <a:rPr lang="nl-BE" dirty="0"/>
              <a:t>ondernemende netwerker</a:t>
            </a:r>
          </a:p>
        </p:txBody>
      </p:sp>
      <p:sp>
        <p:nvSpPr>
          <p:cNvPr id="7" name="Rechthoek 6"/>
          <p:cNvSpPr/>
          <p:nvPr/>
        </p:nvSpPr>
        <p:spPr>
          <a:xfrm>
            <a:off x="2800483" y="1959448"/>
            <a:ext cx="3084620" cy="866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Breeddenkende geëngageerde wereldburger</a:t>
            </a:r>
          </a:p>
        </p:txBody>
      </p:sp>
    </p:spTree>
    <p:extLst>
      <p:ext uri="{BB962C8B-B14F-4D97-AF65-F5344CB8AC3E}">
        <p14:creationId xmlns:p14="http://schemas.microsoft.com/office/powerpoint/2010/main" val="1689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Zoom in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Klemtoon op klas en stageschool</a:t>
            </a:r>
          </a:p>
          <a:p>
            <a:endParaRPr lang="nl-BE" dirty="0"/>
          </a:p>
          <a:p>
            <a:pPr lvl="1"/>
            <a:r>
              <a:rPr lang="nl-BE" dirty="0"/>
              <a:t>5</a:t>
            </a:r>
            <a:r>
              <a:rPr lang="nl-BE" dirty="0" smtClean="0"/>
              <a:t> weken stage in de klas: </a:t>
            </a:r>
          </a:p>
          <a:p>
            <a:pPr lvl="2"/>
            <a:r>
              <a:rPr lang="nl-BE" dirty="0" smtClean="0"/>
              <a:t>één in semester 1 </a:t>
            </a:r>
          </a:p>
          <a:p>
            <a:pPr lvl="2"/>
            <a:r>
              <a:rPr lang="nl-BE" dirty="0" smtClean="0"/>
              <a:t>4 in semester 2 waarvan 3 weken aansluitend</a:t>
            </a:r>
          </a:p>
          <a:p>
            <a:pPr lvl="1"/>
            <a:r>
              <a:rPr lang="nl-BE" dirty="0" smtClean="0"/>
              <a:t>Werken op schoolniveau</a:t>
            </a:r>
          </a:p>
          <a:p>
            <a:pPr lvl="2"/>
            <a:r>
              <a:rPr lang="nl-BE" dirty="0" smtClean="0"/>
              <a:t>3 weken waarin </a:t>
            </a:r>
            <a:r>
              <a:rPr lang="nl-BE" b="1" dirty="0" smtClean="0"/>
              <a:t>inbegrepen</a:t>
            </a:r>
            <a:r>
              <a:rPr lang="nl-BE" dirty="0" smtClean="0"/>
              <a:t> inzetdagen</a:t>
            </a:r>
          </a:p>
          <a:p>
            <a:pPr lvl="2"/>
            <a:r>
              <a:rPr lang="nl-BE" dirty="0" smtClean="0"/>
              <a:t>9 inzetdagen waarvan één voor </a:t>
            </a:r>
            <a:r>
              <a:rPr lang="nl-BE" dirty="0" err="1" smtClean="0"/>
              <a:t>mentorenvorming</a:t>
            </a:r>
            <a:r>
              <a:rPr lang="nl-BE" dirty="0" smtClean="0"/>
              <a:t> (in de eigen school of erbuiten)</a:t>
            </a:r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6" y="61228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0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Zoom out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Drie klemtonen :</a:t>
            </a:r>
          </a:p>
          <a:p>
            <a:pPr lvl="1"/>
            <a:r>
              <a:rPr lang="nl-BE" dirty="0" err="1" smtClean="0"/>
              <a:t>Onderzoeksluik</a:t>
            </a:r>
            <a:r>
              <a:rPr lang="nl-BE" dirty="0" smtClean="0"/>
              <a:t> gekoppeld aan expert worden : keuzeruimte</a:t>
            </a:r>
          </a:p>
          <a:p>
            <a:pPr lvl="1"/>
            <a:r>
              <a:rPr lang="nl-BE" dirty="0" smtClean="0"/>
              <a:t>Breder oriënteren : keuzeruimte</a:t>
            </a:r>
          </a:p>
          <a:p>
            <a:pPr lvl="1"/>
            <a:r>
              <a:rPr lang="nl-BE" dirty="0" smtClean="0"/>
              <a:t>Eigen </a:t>
            </a:r>
            <a:r>
              <a:rPr lang="nl-BE" dirty="0"/>
              <a:t>persoonlijke ontwikkeling als </a:t>
            </a:r>
            <a:r>
              <a:rPr lang="nl-BE" dirty="0" smtClean="0"/>
              <a:t>leerkracht (groeilabo)</a:t>
            </a:r>
          </a:p>
          <a:p>
            <a:pPr lvl="1"/>
            <a:endParaRPr lang="nl-BE" dirty="0"/>
          </a:p>
          <a:p>
            <a:r>
              <a:rPr lang="nl-BE" dirty="0" smtClean="0"/>
              <a:t>4 weken ervaren en onderzoeken buiten de school</a:t>
            </a:r>
            <a:br>
              <a:rPr lang="nl-BE" dirty="0" smtClean="0"/>
            </a:br>
            <a:r>
              <a:rPr lang="nl-BE" dirty="0" smtClean="0"/>
              <a:t>daarnaast nog coaching, rapporteren </a:t>
            </a:r>
            <a:r>
              <a:rPr lang="nl-BE" dirty="0" err="1" smtClean="0"/>
              <a:t>enz</a:t>
            </a:r>
            <a:r>
              <a:rPr lang="nl-BE" dirty="0" smtClean="0"/>
              <a:t>…</a:t>
            </a:r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046" y="50915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7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5599" r="757" b="1212"/>
          <a:stretch/>
        </p:blipFill>
        <p:spPr>
          <a:xfrm>
            <a:off x="3158837" y="141316"/>
            <a:ext cx="7124006" cy="6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74742"/>
          <a:stretch/>
        </p:blipFill>
        <p:spPr>
          <a:xfrm>
            <a:off x="9833955" y="78660"/>
            <a:ext cx="1828801" cy="67793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 deel : </a:t>
            </a:r>
          </a:p>
          <a:p>
            <a:pPr lvl="1"/>
            <a:r>
              <a:rPr lang="nl-BE" dirty="0" smtClean="0"/>
              <a:t>ik kies een persoonlijk werkpunt of talent en </a:t>
            </a:r>
            <a:br>
              <a:rPr lang="nl-BE" dirty="0" smtClean="0"/>
            </a:br>
            <a:r>
              <a:rPr lang="nl-BE" dirty="0" smtClean="0"/>
              <a:t>doe hierrond een onderzoek. </a:t>
            </a:r>
          </a:p>
          <a:p>
            <a:pPr lvl="1"/>
            <a:r>
              <a:rPr lang="nl-BE" dirty="0" smtClean="0"/>
              <a:t>Extra weken in de stageschool rond dat thema</a:t>
            </a:r>
          </a:p>
          <a:p>
            <a:pPr lvl="1"/>
            <a:endParaRPr lang="nl-BE" dirty="0"/>
          </a:p>
          <a:p>
            <a:r>
              <a:rPr lang="nl-BE" dirty="0" smtClean="0"/>
              <a:t>B deel : keuze</a:t>
            </a:r>
          </a:p>
          <a:p>
            <a:pPr lvl="1"/>
            <a:r>
              <a:rPr lang="nl-BE" dirty="0" smtClean="0"/>
              <a:t>Een opleidingsonderdeel aan UCLL volgen</a:t>
            </a:r>
          </a:p>
          <a:p>
            <a:pPr lvl="1"/>
            <a:r>
              <a:rPr lang="nl-BE" dirty="0" smtClean="0"/>
              <a:t>Student participatie</a:t>
            </a:r>
          </a:p>
          <a:p>
            <a:pPr lvl="1"/>
            <a:r>
              <a:rPr lang="nl-BE" dirty="0" smtClean="0"/>
              <a:t>Een klein project / ervaring buiten de school maar</a:t>
            </a:r>
            <a:br>
              <a:rPr lang="nl-BE" dirty="0" smtClean="0"/>
            </a:br>
            <a:r>
              <a:rPr lang="nl-BE" dirty="0" smtClean="0"/>
              <a:t>wel in de schoolomgeving van de stageschool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45274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632_00018418_UCLL_PPT_Sjabloonv8.potx" id="{6A28758C-7AEE-4EB9-B345-31A973BF1F30}" vid="{428C328C-271A-4178-AD6C-74556DE0366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UCLL Powerpoint</Template>
  <TotalTime>167</TotalTime>
  <Words>383</Words>
  <Application>Microsoft Office PowerPoint</Application>
  <PresentationFormat>Breedbeeld</PresentationFormat>
  <Paragraphs>90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Kantoorthema</vt:lpstr>
      <vt:lpstr>Directievergadering  BAKO specifiek</vt:lpstr>
      <vt:lpstr>Kalender en opzet </vt:lpstr>
      <vt:lpstr>Nieuw OF 3 : peuterstage</vt:lpstr>
      <vt:lpstr>Nieuw : OF 3 : bachelorproof</vt:lpstr>
      <vt:lpstr>klemtonen</vt:lpstr>
      <vt:lpstr>Zoom in</vt:lpstr>
      <vt:lpstr>Zoom out</vt:lpstr>
      <vt:lpstr>PowerPoint-presentatie</vt:lpstr>
      <vt:lpstr>PowerPoint-presentatie</vt:lpstr>
      <vt:lpstr>PowerPoint-presentatie</vt:lpstr>
      <vt:lpstr>PowerPoint-presentatie</vt:lpstr>
      <vt:lpstr>PowerPoint-presentatie</vt:lpstr>
      <vt:lpstr>OF 1 en 2</vt:lpstr>
      <vt:lpstr>OF 1 en 2</vt:lpstr>
      <vt:lpstr>Discussie in groepen 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Bertrands</dc:creator>
  <cp:lastModifiedBy>Els Bertrands</cp:lastModifiedBy>
  <cp:revision>16</cp:revision>
  <dcterms:created xsi:type="dcterms:W3CDTF">2018-04-22T08:23:43Z</dcterms:created>
  <dcterms:modified xsi:type="dcterms:W3CDTF">2018-04-22T18:51:45Z</dcterms:modified>
</cp:coreProperties>
</file>