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76" r:id="rId7"/>
    <p:sldId id="282" r:id="rId8"/>
    <p:sldId id="261" r:id="rId9"/>
    <p:sldId id="262" r:id="rId10"/>
    <p:sldId id="263" r:id="rId11"/>
    <p:sldId id="277" r:id="rId12"/>
    <p:sldId id="283" r:id="rId13"/>
    <p:sldId id="266" r:id="rId14"/>
    <p:sldId id="264" r:id="rId15"/>
    <p:sldId id="257" r:id="rId16"/>
    <p:sldId id="273" r:id="rId17"/>
    <p:sldId id="281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1">
          <p15:clr>
            <a:srgbClr val="A4A3A4"/>
          </p15:clr>
        </p15:guide>
        <p15:guide id="2" pos="11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3"/>
    <p:restoredTop sz="94674"/>
  </p:normalViewPr>
  <p:slideViewPr>
    <p:cSldViewPr snapToGrid="0" snapToObjects="1">
      <p:cViewPr varScale="1">
        <p:scale>
          <a:sx n="88" d="100"/>
          <a:sy n="88" d="100"/>
        </p:scale>
        <p:origin x="523" y="53"/>
      </p:cViewPr>
      <p:guideLst>
        <p:guide orient="horz" pos="911"/>
        <p:guide pos="11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29318" y="4170507"/>
            <a:ext cx="9117366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4" y="1915202"/>
            <a:ext cx="4767749" cy="1650162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05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4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FECA40E-03CD-D74D-B936-484220F36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7841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01" y="365125"/>
            <a:ext cx="2628281" cy="909672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971737-1103-4F4D-97D9-EDC1C340F8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315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0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" y="6147113"/>
            <a:ext cx="1589034" cy="54997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01569" y="111442"/>
            <a:ext cx="147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DACAB55-A319-8645-B7F3-8D7579952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26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7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" y="6147113"/>
            <a:ext cx="1589034" cy="54997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06509" y="85548"/>
            <a:ext cx="150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E1DB34-E9CF-B649-A6A0-7C77A238C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26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1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" y="6147113"/>
            <a:ext cx="1589034" cy="54997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95782" y="82726"/>
            <a:ext cx="15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F22349A-D451-F94B-B707-2AEF5F67B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020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" y="6147113"/>
            <a:ext cx="1589034" cy="54997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10720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E095B9-13DF-0E42-A0BF-14D2B9E24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26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5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189A543-DB1D-7045-8F4C-27FF0110A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520" y="-5604"/>
            <a:ext cx="9693408" cy="6858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0BD4758-42D5-3B42-A049-744F7C4044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4650" y="171946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7041851-927B-9F4A-A601-2B90E54E0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484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Optie 1 - Beeld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16056" y="4818952"/>
            <a:ext cx="9117366" cy="1594556"/>
          </a:xfrm>
          <a:ln w="76200" cmpd="sng">
            <a:solidFill>
              <a:schemeClr val="bg1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002757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6CEBFAAD-A18B-C04D-A44F-D2A04C9F7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-50165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3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Optie 1 - Beeld 2">
    <p:bg>
      <p:bgPr>
        <a:solidFill>
          <a:srgbClr val="0034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816056" y="4818952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KLIK OM DE STIJL TE BEWERKEN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AF8C89-6179-DA44-AFA6-3393C1E8C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-50165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6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18133" y="4846283"/>
            <a:ext cx="4741332" cy="1637784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50" y="589985"/>
            <a:ext cx="3387815" cy="1172554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8007FBA-CA96-A340-BAA0-5932A8277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977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9439357-4131-FD4E-954E-28E3EBECC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08" y="-501650"/>
            <a:ext cx="9693408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0" y="4846284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18133" y="4846283"/>
            <a:ext cx="4741332" cy="1637784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5183507"/>
            <a:ext cx="2760704" cy="955505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33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34D0D84-DF1B-214A-BD8D-856FBF103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08" y="-501650"/>
            <a:ext cx="9693408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0" y="4846284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18133" y="4846283"/>
            <a:ext cx="4741332" cy="1637784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5183507"/>
            <a:ext cx="2760704" cy="955505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870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4846284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18133" y="4846283"/>
            <a:ext cx="4741332" cy="1637784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5183507"/>
            <a:ext cx="2760704" cy="955505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1F41424-B977-5040-A5AA-6D900AB4E4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08" y="-50165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8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4846284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18133" y="4846283"/>
            <a:ext cx="4741332" cy="1637784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5183507"/>
            <a:ext cx="2760704" cy="955505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8A1AFA2-7544-3144-A167-F9BA675825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08" y="-50165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0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87CABB-1FB0-8148-BF14-165829625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08" y="-510105"/>
            <a:ext cx="9693408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0" y="4846284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18133" y="4846283"/>
            <a:ext cx="4741332" cy="1637784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5183507"/>
            <a:ext cx="2760704" cy="955505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959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8/05/2020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7" r:id="rId3"/>
    <p:sldLayoutId id="2147483675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50" r:id="rId10"/>
    <p:sldLayoutId id="2147483672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6152231"/>
            <a:ext cx="6566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smtClean="0">
                <a:solidFill>
                  <a:schemeClr val="bg1"/>
                </a:solidFill>
              </a:rPr>
              <a:t>Bachelor Sociaal Werk - Heverlee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927281" y="6161375"/>
            <a:ext cx="5051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200" dirty="0" smtClean="0">
                <a:solidFill>
                  <a:schemeClr val="bg1"/>
                </a:solidFill>
              </a:rPr>
              <a:t>In 2022 100 jaar expertise 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64E5FC-D3FD-9B4A-A3D0-37D1DF0F2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9541" y="523533"/>
            <a:ext cx="5288884" cy="1018892"/>
          </a:xfrm>
          <a:ln>
            <a:noFill/>
          </a:ln>
        </p:spPr>
        <p:txBody>
          <a:bodyPr/>
          <a:lstStyle/>
          <a:p>
            <a:pPr algn="ctr"/>
            <a:r>
              <a:rPr lang="nl-BE" sz="7200" dirty="0" smtClean="0"/>
              <a:t>WELKOM !</a:t>
            </a:r>
            <a:endParaRPr lang="nl-BE" sz="7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764" y="3056710"/>
            <a:ext cx="4746437" cy="26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69740" y="627529"/>
            <a:ext cx="5155369" cy="1018709"/>
          </a:xfrm>
        </p:spPr>
        <p:txBody>
          <a:bodyPr/>
          <a:lstStyle/>
          <a:p>
            <a:r>
              <a:rPr lang="nl-BE" sz="4400" dirty="0" smtClean="0"/>
              <a:t>Internationalisering</a:t>
            </a:r>
            <a:endParaRPr lang="nl-BE" sz="4400" dirty="0"/>
          </a:p>
        </p:txBody>
      </p:sp>
      <p:sp>
        <p:nvSpPr>
          <p:cNvPr id="4" name="Tekstvak 3"/>
          <p:cNvSpPr txBox="1"/>
          <p:nvPr/>
        </p:nvSpPr>
        <p:spPr>
          <a:xfrm>
            <a:off x="2070240" y="3570405"/>
            <a:ext cx="8873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International programs: ontmoetingen in BP III /IST</a:t>
            </a:r>
          </a:p>
          <a:p>
            <a:pPr>
              <a:buFont typeface="Wingdings" pitchFamily="2" charset="2"/>
              <a:buChar char="§"/>
            </a:pP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Buitenlandse stages en studies (Erasmus)</a:t>
            </a:r>
          </a:p>
          <a:p>
            <a:pPr>
              <a:buFont typeface="Wingdings" pitchFamily="2" charset="2"/>
              <a:buChar char="§"/>
            </a:pP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800" dirty="0" err="1" smtClean="0">
                <a:solidFill>
                  <a:schemeClr val="accent5">
                    <a:lumMod val="75000"/>
                  </a:schemeClr>
                </a:solidFill>
              </a:rPr>
              <a:t>Banaba</a:t>
            </a: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Internationale stages Noord-Zuid</a:t>
            </a:r>
            <a:endParaRPr lang="nl-BE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2" descr="https://encrypted-tbn1.gstatic.com/images?q=tbn:ANd9GcT4pRvMTXAdeGrmRmHKgOrY-zdEWkXcNrjGdY9-wr-5HVbjWH_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0934" y="1986229"/>
            <a:ext cx="1584176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09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vinddevis.be/wp-content/uploads/2014/02/gro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071" y="3565635"/>
            <a:ext cx="3448562" cy="1209651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1979712" y="999158"/>
            <a:ext cx="387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Na de opleiding</a:t>
            </a:r>
            <a:endParaRPr lang="nl-BE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387806" y="1645489"/>
            <a:ext cx="5543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Breed werkveld</a:t>
            </a:r>
          </a:p>
          <a:p>
            <a:pPr>
              <a:buFont typeface="Wingdings" pitchFamily="2" charset="2"/>
              <a:buChar char="§"/>
            </a:pP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Master sociaal werk &amp; sociaal beleid of andere. </a:t>
            </a: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(mits schakeljaar)</a:t>
            </a:r>
          </a:p>
          <a:p>
            <a:pPr>
              <a:buFont typeface="Wingdings" pitchFamily="2" charset="2"/>
              <a:buChar char="§"/>
            </a:pP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800" dirty="0" err="1" smtClean="0">
                <a:solidFill>
                  <a:schemeClr val="accent5">
                    <a:lumMod val="75000"/>
                  </a:schemeClr>
                </a:solidFill>
              </a:rPr>
              <a:t>Banaba’s</a:t>
            </a: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 Postgraduaten</a:t>
            </a:r>
            <a:endParaRPr lang="nl-BE" sz="28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nl-BE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nl-BE" sz="2800" dirty="0" smtClean="0">
                <a:solidFill>
                  <a:schemeClr val="accent5">
                    <a:lumMod val="75000"/>
                  </a:schemeClr>
                </a:solidFill>
              </a:rPr>
              <a:t>(Zie ook op deze infodag)</a:t>
            </a:r>
            <a:endParaRPr lang="nl-BE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5400" dirty="0" smtClean="0"/>
              <a:t>Onze troeven</a:t>
            </a:r>
            <a:endParaRPr lang="nl-BE" sz="5400" dirty="0"/>
          </a:p>
        </p:txBody>
      </p:sp>
      <p:sp>
        <p:nvSpPr>
          <p:cNvPr id="7" name="Rechthoek 6"/>
          <p:cNvSpPr/>
          <p:nvPr/>
        </p:nvSpPr>
        <p:spPr>
          <a:xfrm>
            <a:off x="5384638" y="398932"/>
            <a:ext cx="6208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 3 </a:t>
            </a: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afstudeerrichtingen, 1 diploma</a:t>
            </a:r>
          </a:p>
        </p:txBody>
      </p:sp>
      <p:sp>
        <p:nvSpPr>
          <p:cNvPr id="8" name="Rechthoek 7"/>
          <p:cNvSpPr/>
          <p:nvPr/>
        </p:nvSpPr>
        <p:spPr>
          <a:xfrm>
            <a:off x="5416349" y="2408634"/>
            <a:ext cx="6676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 Professionele </a:t>
            </a: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bachelor = veel stage = </a:t>
            </a: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meteen inzetbaar op A-markt</a:t>
            </a:r>
          </a:p>
        </p:txBody>
      </p:sp>
      <p:sp>
        <p:nvSpPr>
          <p:cNvPr id="9" name="Rechthoek 8"/>
          <p:cNvSpPr/>
          <p:nvPr/>
        </p:nvSpPr>
        <p:spPr>
          <a:xfrm>
            <a:off x="5414415" y="3604867"/>
            <a:ext cx="6505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 Een </a:t>
            </a:r>
            <a:r>
              <a:rPr lang="nl-BE" sz="2400" b="1" u="sng" dirty="0">
                <a:solidFill>
                  <a:schemeClr val="accent5">
                    <a:lumMod val="75000"/>
                  </a:schemeClr>
                </a:solidFill>
              </a:rPr>
              <a:t>breed werkveld</a:t>
            </a: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, met </a:t>
            </a: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dito</a:t>
            </a:r>
            <a:b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werkmogelijkheden</a:t>
            </a:r>
          </a:p>
        </p:txBody>
      </p:sp>
      <p:sp>
        <p:nvSpPr>
          <p:cNvPr id="10" name="Rechthoek 9"/>
          <p:cNvSpPr/>
          <p:nvPr/>
        </p:nvSpPr>
        <p:spPr>
          <a:xfrm>
            <a:off x="5408871" y="1212401"/>
            <a:ext cx="6530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Zelf </a:t>
            </a:r>
            <a:r>
              <a:rPr lang="nl-BE" sz="2400" dirty="0">
                <a:solidFill>
                  <a:schemeClr val="accent5">
                    <a:lumMod val="75000"/>
                  </a:schemeClr>
                </a:solidFill>
              </a:rPr>
              <a:t>aan de </a:t>
            </a: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slag: stage, training, methode =</a:t>
            </a:r>
            <a:b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  ½ opleiding</a:t>
            </a:r>
            <a:endParaRPr lang="nl-BE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 descr="https://encrypted-tbn0.gstatic.com/images?q=tbn:ANd9GcSL9E1bngfbFAmlcH4s9xBA1zRc8ejvjdxrUDzT58GYaIq-3ob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0527" y="1092007"/>
            <a:ext cx="1711077" cy="1711077"/>
          </a:xfrm>
          <a:prstGeom prst="rect">
            <a:avLst/>
          </a:prstGeom>
          <a:noFill/>
        </p:spPr>
      </p:pic>
      <p:sp>
        <p:nvSpPr>
          <p:cNvPr id="4" name="Rechthoek 3"/>
          <p:cNvSpPr/>
          <p:nvPr/>
        </p:nvSpPr>
        <p:spPr>
          <a:xfrm>
            <a:off x="2781414" y="978506"/>
            <a:ext cx="5446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 Hoe moeilijk is dat hier</a:t>
            </a: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? ….</a:t>
            </a:r>
            <a:endParaRPr lang="nl-BE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781414" y="2126793"/>
            <a:ext cx="5682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 Hoeveel </a:t>
            </a: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moet je werken</a:t>
            </a: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? ….</a:t>
            </a:r>
            <a:endParaRPr lang="nl-BE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809190" y="3288348"/>
            <a:ext cx="6521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 Hoe is het om stage te lopen</a:t>
            </a: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? ….</a:t>
            </a:r>
            <a:endParaRPr lang="nl-BE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809190" y="4331434"/>
            <a:ext cx="691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 Hoe is de sfeer in de </a:t>
            </a: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school,</a:t>
            </a:r>
            <a:b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  te </a:t>
            </a: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midden van een patattenveld</a:t>
            </a:r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? ….</a:t>
            </a:r>
            <a:endParaRPr lang="nl-BE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781414" y="5626727"/>
            <a:ext cx="1295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 …….</a:t>
            </a:r>
          </a:p>
        </p:txBody>
      </p:sp>
      <p:sp>
        <p:nvSpPr>
          <p:cNvPr id="2" name="Rechthoek 1"/>
          <p:cNvSpPr/>
          <p:nvPr/>
        </p:nvSpPr>
        <p:spPr>
          <a:xfrm>
            <a:off x="5967599" y="3244334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  <p:sp>
        <p:nvSpPr>
          <p:cNvPr id="9" name="Rechthoek 8"/>
          <p:cNvSpPr/>
          <p:nvPr/>
        </p:nvSpPr>
        <p:spPr>
          <a:xfrm>
            <a:off x="5967599" y="3244334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  <p:sp>
        <p:nvSpPr>
          <p:cNvPr id="10" name="AutoShape 2" descr="data:image/jpg;base64,%20/9j/4AAQSkZJRgABAQEAYABgAAD/2wBDAAUDBAQEAwUEBAQFBQUGBwwIBwcHBw8LCwkMEQ8SEhEPERETFhwXExQaFRERGCEYGh0dHx8fExciJCIeJBweHx7/2wBDAQUFBQcGBw4ICA4eFBEUHh4eHh4eHh4eHh4eHh4eHh4eHh4eHh4eHh4eHh4eHh4eHh4eHh4eHh4eHh4eHh4eHh7/wAARCADYAa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bwveeW9tPuxhsZr7z+HGrLrfgrTNQDbmaAK/+8vB/lX55eHpGa0ePkMnP5V9Vfsr+MJP7Hv9DvN7rCVngwM4B4Yfyr2MTH2lHTdHBRlyTdz3y9QNsJ9Sp+hFRaQx+zGM9UbFU5das5EKFnU8dUpLTUrVJXZXBDnOOmDXmqL5bHTzR5rm1RVNNSt26bqlW8t2/jx9RWfJLsac8e5LKMxsPamQn5z/ALQBpRNEejimx4DqM9iKVh3PM/2g9FW88DaxchMsLU8/7rKw/rXxu5YI2Ou0kfUDP81r7+8c2Y1DwpqdmVz5lrIMf8BNfA17GYZirD7j8j8ef617uAnzULPoebiI8tV+Zdt8G5gmH3dw/I//AK6+ov2XL7fo2qacx5ikSQD2Iwf5V8r6ZJiKONsH/ln+IyB/Kvf/ANmHUBH4suLQtxdWZOD3KmtMXHmoSFQdqiPo8dKa6K2Nyg/WlXv9aG6V86eoJ5a/h6VUv9MtbyNkliU5GAQOau0U7sTSZ8I+MLrxF4e8RT/2VrWo2BALgQzsq/eI+7nH6Vb0H41fEDT/AJbq5XVIlAz5rFH/ADH+Fb/7QemjTvEtrldolicH3xK9eX6fCv2sxt0YL/L/AOtX0NSjCpaXc8uLcdD7k8J3UmpaDp+pTXs6LeW0cy5U8blBxmughti3K3rOPY1gfB/y5Phl4fKEgLZqnX04/pW/qOmw3FvMPmjYocPGdrA49RXhTvGTiegoq1yYWrD/AJbtmlFvIP8Alpn8K+WLL4kfEHRdZh0uLXJJkBkJW8jExK7vl5PzdAe9epeH/HXiu8jQ3UlmCx/htiM/rVVqUqUuWT8yYTjKN7Hqklmsq7ZCHHuKi+wjABYvg5Bbr+dZVhquozRKZZIQxGSAlWxe3f8Az0QjnOFrLUu8SSaWGH5ZHfPoVJNKi7kDxMHQ+lU5Ly8bLNIu3HB2DNMN5dAY80A54wgFHMKxedOM4/Sq7rj5wD7jFUZ7y83ELOd2Mn5BiqUuo3vmFfOK4POVFHMFjZIXGeKz9ahtZbCQXUfmQr8zqOpArKn1K7RN4uGKeyj/AArPv9Q1IqPLvWG5hxsXp+VJyQ0mS6VJ4ZfUIFs7G5jm2/u3ZCAB6HmuhnVShUHljgVyEmpavj/j9I+iL/hVM6vrHlpN9qdgFJPC9fyqHKxSVzuWt4d4bAyOhodF6Lyx6c1xMWsauPmkupCCRtwF7/hUq6lqy5JuJizZ7L/hUuoi1E7FbdQOCc9znrQsGCRuLn+Vcb/aurEeUtzMJcA5+XH8qG1vUo38v7VMCD83C/4VLqIrlZ1d7NZ2eDcNI8nZUXJ/+tT7VLTVItpt7kRer/KD+uTXJyavq5RZFvJBHgk8Lz+lSRa7qaj57yU5IC4Vf8Kj2g+U66Dw7pccgkWJdw6ZOR+tXfsEWOGzXAvrGveYQt2/zE7flXp+VTx61rXl7PtkpmC5PyrjP5U1UitkPkZ2v2FfWg2Q9M1wket+IN4U30hwRu+VOn5VMdd1xsMl7LsBO47E/wAKftl2F7NnZNY/7NRvp+R901wr+J9bEoI1CXy8f88k6/lRdeIvES5K6g4GQFzEn+FHtYhyM7VtNH93FV7iygjBaVlQD+8wFYljfapdWULXV7KzyZztIUY/Cs/Vm2xrJHne77SSeQvc5NUmn0Jehr3NxpseQsvmEdo1z/8AWrHuNQjaURxWzDP8UjAY/Af41lJNPNeJEWUq0gGFOTjqTV26QAu20Lu5H0qmrEp3KOo3MvP71EXH8K/418pfFnVtTvfE8dqdRvG8wk7BO2AGfCjAOOgr6i8TNJD4dv7iKNmaGB2VUUszNjjAr5Ls0m1n4hwCVtzLIMn2Rf8AE10UVaEpClseyeDtPbSPCttbbnmd8s0krFnJ+tWJIpgB5KEllZyduenAH51upHbw21tEAMqoySM024EYO2NnPHesE7PUVtDkLqx1SQAESBcMTlwoz0ArL/sea3miaZUIG5vlbOSeP5Z/OusuYWbLNI5APTPFZspYNuCCq5yOU8n0NwupFf4ZVyPx619D/st6hDa+LltZVUi4jaLkd+o/lXzVYyGNoZP4opNjfQ16t8NdXbS/FFpdRtjbIrj8817sFzRcTivyyTPuN7O0YfNbxH/gIrF+xwC7liaFBtuExjj5GHT863bWZbi1iuI+VkQOPoRmqGoDy70SY4cDP1Vga8eDd7M7ppbjtHijEUsZRTtkI5FXTbw/88l/Kq2n8XN2n+3mrtTJu5UUrEX2eH+5imyLtZWHZhU9RzD5G+mam7HZDLxBInlno4ZCPqK+DPH9gbHxNq1mRjyruRMexJ/xr71nP7oN6EGvjn9oXTfsfxP1mMLgXAWdfxH+Nerlcvij/X9anFi1rFnl8Mu1Xburh/zwf8a9U+C2o3Fj8RdDkt2GHn8ltx42twf515Mn+vdOgeP+pH9a7DwLqBttR0q+zzFNGxPuDXotc0XEwWjTPuxTIv3kzk84xxUZuU5+STGcZxUsEgmt45V6OoYfiKjI/wBHbGfvE/rXzJ6jHRzq5IUNke1S1Gv+uP8AuipKTGfNH7Xlj5Vzo14F4LyqT/wIN/WvBrcgXgbPQKw/765/nX09+19Z+b4O0+6UcxXZGfqv/wBavloNiSNv9kj8iD/SvosNLmoxf9bnmVI2m0fav7Pd0Ln4X6cAwPlPLH16YY/416C4yjD1Brxr9lGRZPBV9GWJMd+eM9Mopr2XHHHpXi4pWrS9TvpO8EfJvxbtF0v40wWygbPIjbHqCGFekeFYgUjaRhzjaB2rhP2jx9m+MGl3H961jOfXD/8A167jws6yBG35zgEbOldOLV3Tl3ijClopLzPQbCGQIAZBux1z2q5GuCTvGATkZ61VsBi2VV+YY5bbV1I8kM2QQeBt61xuJomRzNmPPyhfSo5h8uepzjI7VLKrbd+0btv3dtQDzclSuFY88HiosMpzbsEbgGwOc9aoXe6RTtcIN3Iz1rUnR8bdw24GD5dU7iJ2x5hGQTtHl9alopGUF2oXcq6beEz0qrLh5VCoQC3f0rWkRlRmQYk2/d25qkyys67l4LdcY5qSipPEu0/KOlZiQBbZX2xkBPuk9a37mP8Adn6GstEm2IVXJ2DjZnipmVEqEIrj5EO5gAM9KY1u27Z5qjcCc7jxWjsbOQ3Vvm/d9OKiKpjyxL8mDk7O9ZNGiGmNdu392CMfNuqF5IfMz5KEqTn3q8E3fLIwUBht+Q80widH4h552jyzzUspDV2eXv8ALjxtHy7qPLCsW2Rtubgbvu1aWJtzELliBkBDxTljwdoAwSSTsPFIpFGQYG0qC3OCG6U+L94hVY0RhgFi55qy6sE8tVBTb97FDRtJGFKqvzf3ewpDIVjEh4RBtY5+Y/NTJIn2bo4Cwx91WJNWrfTLq5vYrWytBO7KXY7wgUD6/WthvDWtJG/2a38mVkKhlnAx71vCi5amNSryp6XOV+zFWzNbhVLALuJFNnhKuufUnhs8VpaxpPiS3tS2padc30MWG3C4TCkfxc49aytC23d1L/ok1u0c3kFJGBywbBxj3p1KLjtsTTq88U2rPsdPHb7bOFDHtwgOTVeaGFo1EkaSBc43LnFdHqdvtO1cYQBaw7kMGPuc1L0ZSV0Z5CoDsRUHGdqgcd6qS7WQuVJAyBnv6VPeSMOGBwQQeKomQmMqWOB0FNAzj/inql3ofhN7m0uGgnmdYkdcZwc7v0zXz98ILH7d4zefqFUEkjoWYt/LFe0fGOGTU5tF0JnZFuJXaR+6LjHH4ZrC8KeGNL8LSy3FhFcTvIQSLi4HHAA+6ntXYrRoJdWYzaTsdbLCjTMc8D2qJ1jCNLzk8Csy612aF8R6fbH/ALaOf8Kz7nxBcglvItQccLtc/wDs1YWRLqI2LqOH5EX+LJbmua8cX1vomiz3kaKzKUVO+WJGf0zSTeIdWkU7fscY7Yt84/M1w/xC1jULjT7W21CSKRPOeVQsSpkDC84HPJPX0rWjBTmkJTVzjUbczgf8to9y/wC8P/1V1Gi6g0cdpdKfQH8K4+BmjiRj96CXafoa2dLb/R7i3/55vuX6H/8AXXs09zkktD7/APgjr6eIfh1p10rZkhUwSc91/wDrYrrNTj32+7+6c18/fsX6x5lhrOiu+SpS4Rfb7rf0r6ImXdC6+qkV5eIXJWZ2w1gilZuP7WuF9UVq0KyrbjWEP9+3FatYS3KjsFNanUjdKkojA32231UivmP9quz8vxlpGoBcLd2ZjJ91NfTsX8S+jGvBP2tLH/imtK1LHNpfGNj6K1ejlsrV7d/+H/Q5cUvcT/rsfMF0PJvYvqyf1H8quaNcGO2mVTzDMcfTORVfXV2ES/3ZFao7Btuo3cHaSJXH8q9hq0jktdH318NNU/tb4f6HqBbJms03H3Awf5Vu2+Wgb3Lfzry/9mbUBefB+wVny1pcSQt7Ddkfoa9Rs23wK3TqMCvnK8eWpJeZ6UHdIWPPnv8A7q/1qWolP7+X2AqQsNu7Ix61kyzyv9qC38/4ZzNjPl3EbfzFfHL8J7h2H5g19j/G7WtH1jwBrWn2N9FcXFugZ0XPG1wCQeh544r5G0jSL/WJ76OyhLJaKbi4lIO2GMDlmP6D1Ne9g/dwyctLN/5nnVfeqPl1Po39j67Mmma3BnjzYJAP95CP6V9AV8ifCTUb3wnprWun3d5JdazZxSxz21tkQBSfvbu/PPpXbaB8VfFN8U0f+09N+12M7xzXCxiRrkAgKCnABycHBHPevHxlWEqzlFno0KM+VKxhftW/L4t0e8X70duBn/to3+Fb3hSDU3w8V9MpYK20qpCg+9c18Ytd0zX762h1WKD7WmIZJ4JHMaOWOQuOuCa3J7u58J3NvY3GnyNbI6JJOeZJFOMOq9QueOadbHU5xgo7x0ZMcJUV21uem6Xp+py2+W1q9SMKchAgwfxFaEum3ywuza7qRAG4Y2Z6dOlcGPEckZS8n12zsrWEKjWyFAJGLAksWBG3Gehrr/FXiGHSNLhmgkjkS++WGdRujxtyNrDg5HSoeJ0b7Exo7dmYOkeIrPUtQ/smbxVd2uqszLHbeam58emV56GuibSrtuniHVBkkcyRjt9K8k02XRbjV5dWt9Qae8tXWa4AmCJAFbGM/wB85xzwc+9Z3xB8Sv4k8a22mtcXenWrS7LVoAREeMgu2OGPI4JHHWsvrE+VysbPDx50k9z1jxDazaTNFHeeJtUitWiaRpmmTEW3nnI7DmvMvhb421L4gePr7QIdV1C0tbUXE8N0Jd32iBWVUKZUfNzk545rN+IviC7j8NytbPeX8CkWk/BLRnGBI2c5+tZn7O+sWWkeNptS1BbhYEs2tY5Fhd3aRmBPmYGFUbeDULEze5U8MovR3O2+J2qal4R8H61q8utaq15YAKkYmXa7MwCHp05ya2vCuuf2n4c0/UxdGeOdFYPuDBiRzzXkv7XfjCKK2TR9PkEg1eBGkcrnbGjEkDPTJx+tR/BzxOI/hVaXFwFAsSySKow2FPAx64xROpeKlczUdWrHuk12DC3uDipoo2aNBHuDBVzkjpXlXiTx9a6b4Pm1dw9ndyIy2dvcocvJj5cgdu9c/wCBvHHxC8Rad5A1jRpdR3h7eKK1VWmj4yTxjap4J4/GsnPS5pGlK9j3cQOxJjVtmTuyw61BJbHgoh2EDHI60+1uD5MTXS2yTBP3ioflL45x7ZzU/mxEbgsJBwMA9KlgiAwyRqPND78/LginPIQBnzPNVOvHFPeSM/KfLJJPOelMCow27I8gDJz1pFokgMsj74RIOcOeKlWNuQA/lEHPTrUaorEbAkYDEkA4zVmCMBdzbcMBxu6VDZaRClszblIl2ZGKlt7K5lbAwGDYG5sdenarsUKkgbVIZuPm6cVZtreaElY5UUn5iTzSTVxtOxD4Qlb/AISyW167LEOxx3L4/pXbVx3hCMR+J9akKkiOOCHPXnBYj9RXYA8Zrti7xRyy+JmH42lCaHIhxiWWKI57guM/pXimu6rceH/Cmn6vYweddXF8ZI4zHlGIbfgnOR973r074r3flaTBEkgVzNJL74SJj/PFM8F6LaTWul/arWKb7NDvXzEB2tgDIz0rSd1Tsu5ph5041b1FdWf32svxNgRPLpcM10oE8kavIBx8xHSuf1EOpwIwMcV2epxgQscAgVyN7l5CWx14waThdXMk7aGJdRrIDuz1zWeIV3nOVUCtW5ztKhTg96x9Rv7SxK/ariOEn7oY43VCjd6DueS/G/xBH4V8S6dqF7C14JrRvsltCwD55GTnp1PTNUfCHiSXxKJzc6PLpm2JZYg8wYup45GAR0qh8eNUU/EVNEbT11a+i8lbFpJPKFsRyRhfvctjk84qvcXUmk6I9zfpcQ+IPPjidRIGWXLfKq8cp2PfiipNqai30Nnh70vaWfb+vI37x443ZZOMHkdaqXUdo0W6NmLHoCKinnWYx+YoR3UMwY4C+vWq8F5bTQ+ZEJdoO071xzWitex58otR5uhLNbwpAGfdu7DHBrzP4j3AfWXtVwFgCw4HqBlj/wB9Mfyr0vzoS4mOdkSmRwf9kZrxHXNSW5upbpzhmYsVzyCTk/zrsw0bXkKAoG6aRO08WR9f8itDQ5gbqFj0miMbf7wo0/QtVlit2a38mSM/MHPKj3Azj8avDw3qVvKBA1rcMJhJEkU43kE8jBxn8K6Y4mkpL3lcl0Z2+E9h/ZV1qDSvifbw3EojS5ikgJLYGSMjP4ivqPWPiR4L00SpLr1nNNHkGGGQMxPp6frXxp4eaxsLGeTg3RYqSB94/wB0frXL6rJdfbwkbESSOQEH+HpXFiasKlTTodNOEowSZ9k6X8XvCVzq1sJmvLNQpj8yWIFevXIJ4967rxb4r0fw34UuPEl9cK1jFGGRoznzSfuhfc18FaTr1xHcy6YhX7QgKqD03+mK9l17TfEmu/s529pYyx3cMl19qdyTuRUBGwJ255/pXI56+9sa8j5fdLdn+05qUmpu0mkWP2Td8se5g4X/AHs9a9x+HHxD0Dx1ZudNlMd5Egaa1c/MgPcHuPeviXwj8N/EHiS0im0+2yxuBbsjOFIY8jIPQcEV9R/s+fCe+8BXNzqms3UDXcy7I44nJ2oQuQe2cg1pzQlsT7OUfiPZI/8AWN7gGvK/2k9P+3fDfW41OXjjS5Re4Knk16j5iCZF3DJyK534laa+oeGNRjUpsezljcMcdV4/Wt8JLlrRbOfEK9N2PhDUz5+nBx/HFn+tUIpduqafN2liaM+5rcu59O0m2gs4YYNSKJ+8uZGJTP8AsoMcDpk5zVKyuNL1S7trWaFGZZQyPap5TRjPPA4I/CvRq5jSUupEcNNnu/wF8XyeF/hfr8klhJeAagi20SyrGWZl+Y5Y4wuBn617PoXxI8KvoltdXl99hd1zJHMuTGx6glcj8Qa+Stc1toSmhrujFnJIBGn3VBbAOe/Hf1NT2dreLZXs95cx21qkBMkSH5nYj5Vx0Ht3rxMTieeo5LZnfSw75fQ+mfiXrGs6pZ2sPg2SO7trvd9quIpPlWMrhfm6ckn3rzbR7jx74Rs9Uj/tSzv7I/LHYQyvKySEZ2726KB9MmvJ/BPxM1Xwzok2iG+nt7SWXzYgQTtfv06D1FVdX+KuoabJPb2F6L2K5xJGkZxmTvn0BNa+2l7NKKMI04e199nVW2reK/EV5cR6gIbWyg+QoU2h17CPb1HvXsXwj8B6f4b8Fa5DfTQ3s2tkkqmVIiQf6sn1GTnFea6XovibVtE0jxAtmj3U7xSxwOwCBW5ZmOegx0I7iu40CTx7BqN20mmzTQW9xutyxHlyKy4YA/19axhUqxl7OT0l+n+Z2VqVLl5oboLHZPbR6HaW9pawRzC3EZ+QLtboxwe3tzxW7rng3w34cs9d1XSNIgkv9TYtfsAWZ+Adqf3eRnA781w+veJNQ0fULhZLK2g1GNo2KiMSOGf7hLDqcDPHpWKbjxz5kup614gjtEDBoo7l+CM85XPy/hzU39m2nqRJuqlrYnu9B8QWdnBZ6Fpst7m8iuEhkjBMcW7LfM3ViB0z1NYXiiL4keJtMcx6fPbzpDIZ3vH2Z2t8sY6knBHTriuj8R/FLxU0JTT7HzLJoNrz2SB0UEYJ3Z359fSvNdFuPFt9dalLaMYGiB3u0pC8d/pWaqKlNNbf1sXyyrRcbsuRxeIE1TTvB1pbm3me3C3RuosrJt+8xzxgcgY9K9S1qfUPDXwbt9JvYf7QtlVQZjEzJbncSAMjnqAB096h8M6J4f1bwjDr7+Ko7nQ7uMu06ZWa1nQjei5/hyDwfbg5qPxAdU+J6Wq6Ktza6da3WBaXUTQo8KKArZKjLZ7Zq8RFQlL2b5l6f1qKMVKMedee5xN7qHiPRfhTqPirTIdOhtzOtrdTBMXCRtjAC/dxuIyeoIrL+H7Wq+KYNH1LWLbU4L6yLEAbQZQdyjcDndyR2yO1e6aB8PbOPwfLoniZYY/tcuyJIbgMxU8tuBBG7PIrmtP8E/DGDy9KsH+2SyZtXubpfIa3aOTJIwVw2QQe54rncJci5na/59DWMoJuyv8A1qXrC5urq409LNJjHcxlWhjUkZ25HA9MEVT1W6/sC0hGpyeVM25fIAyzDnGcdOMfnXomq6lp/h/w9/xJUAgA2oloQ0kp6nnrz+ma8i1vQU8SyC7gkvo9RukMl3HJGyx5yQBkjg4AGBnnmuOrgfZwXtJXbN6WJdab5FojzH4nXuravbWcetaWTpMUw8qeBseYvcbuc8HrUcmmlbB9J0vVbfS7eP8AeETSlhK7HG5nPTjr1r1bwr4ItbUSp4ku4ri7t1CrZicNb2o53FgeScYJyBjFaPgzTfhxq8Wo2GjXlvql/aSmaZZLAxfOwOCNxJIO36V1wpOMI9EYznBy7v8ArscV8SvBnirWfCHgiwiurPW720u5ftQiuAVnV9pUA9fug9e1egeAPhYdJSTxBqEK2mqkyW9vbi4ItrKIt0AA3E4OOc+taEk3hya80vUPs+YbnzY3aJ2TY2OS2Dk9B19KZ/wkki28SRxqXEDxS4+6xD5DD3rnrVaMY6yf5GsYzloo7/ob9yLiKUpLLDIke4AKCWBXgjn+dReHNWj1TQ7PU4LeaEXcay7HwSoP0+lc1d+JJpJpZERShkLHaODkgnHuapeBfFMEmtaj4ddYYY4Y0bTox94BVLOGb3z0qaOKVab5dia1B04q+53peIksxfYcknHQ1P5y/wARkC5G35etee6j4kuNWu207w9KkEcZ23moEb0hxyUQfxSY5weK6HStR0poodHt7h/Psm3DzZ8yTkgh3PdsdfbI6Vs6kU7N6mUacmrpaHTw3ClgWZgwzgba0IAsnzLuZzgYK1yaa1ZZwl1bM4H3hcqe/wBag8ZeLl0jwdquqadMn2q2geRCHD4IHBxznnFK0pOw00j0ewjXpgBeckitOK2GNvQcc4rzr4PeJrzVdHZ9fu0kuRFan7ojyZIFdjjA6lq9UtWjcZEikdsNmrhTfNysmc9LoyPDUGy51aTg+benBPX5VUVtrKAhLI64O3BHJ96r6XaiKMsyjc8juT9TVLxbrp0G2t5/7NvL4SSFGW2UMyDGd2CeR9K7orSxyvWRyfxOPnzWkIA3vbsOnJ8yVVH6A1vWkgtFuVuPtot4bQHfDCTt65wRyWHpXn/inxZY6tqltJoVxZ3N7CsebK7n+yyrsYnG1x82c9j2rWm8daq1heW0XgnW4ZJo2T7Q8sCxxnbgNuL4ODz2qpySsmKMJXvY4NdQi1bwpbPc61rF/qF9q0rwzSTTrF9kRnYKCAqn5FAPfk1oQ+IBpcNjZ3ckjTzRebuxlETuSfrwK6PwjbabN8O9O0mawkt30u3NrbTSyJMSSu1pR5TEc5PB5rhfijpNvY2GsalLrWnOINM8uC2e2bzd/OCrY4ySPypT5ZR5U/uHTUk+Zo4mbxx4l13VS+iXtzKlwzC1jhGCyAnBx/WszVvHPiqw846hAlwVXEouIM79p+6xH0pl74Q8S+GIUaOS5utijNzbM5IJHPRQVH0FcDr1/d2kMjR3t0khYLzMx+vU151LmdVU1J6s9SUIuHNyx2OV+J2qXWt60uq3Cxxz3KmUpETiIFjhRnnj6113wi1LV/EGmala6xqUlxb2CoYPMVXkVmzjDEZ4xXnOszyXTm7lYsz9fYivY/2b49PufCWqW8mnW8041ANLKWYPs8sbRweBnNeriIxlN8yPKjUnDWDsW59Ns4ZsqzuxX5nd9xq9YQCOLarjnnmtLUtO0u1vZDcW1+qkZHkTA7R9GHP50+HTdCvYB9h1+6tn9LuzPB+qk1EOVbIwrKct3c5nxzdLp/hi+mBCvIohQj1Y4P6ZrxrRtPm1rWo7GJWZpdzHHoATXofxuEmmCz0h9QgvXbNwzwZCgY2qDnv941T+BGjvfa9d3+dq28WxTju3/wBYV2SfLRXmTFNIn8Y6rdW8v2QSRWsEoDKqvuLD1wOOa56Sa0gMsN1L8xt2aJpFyyycEdOlQapcyahfSTM2FXCgKvLY7f8A6quW3hHXNX0681ZLCfybaPfLIw2hEzjJJryo01oj0JtyTYkWt3LWUT2900jWjEMGGCwbjf8AhyPxrR0zVIRfPfXB8omIrFnnaOpx7msnwroE89x5sjL5TAgIc5evQrfwbd6vDJbSaO8aOmYpVXARh0x39j612Sw9VR5mtDCNaDdr6mZ4d02GTWIry1RJUkBZnPPOPunPTNfR/wAN/EaalottaK0cU0aeW0Z4xjgDFfP+qaEfDtrYx39pcNbTkwu0LMDn+4xGCPardn4gvE1tZNJWWC4OEEQHD49fQ+9eZVj7SO5msXbFexlB7b9PJo+nNJhUTxX2kw2yTLcKbmGR9g25wzA4PIHatq58ZyjVZrRNNgs7WKTYb69nARx6ouQWr5v8X+LtUj0oG2uDZ3JX9/JCxBY9wP5ZHWvINQ1TULm4LXNzcTOSTseUlvxPatqHPGPvPU6asbvXWx92eJvFD+UbTSbW61qXHLW4EMI+rfeP4V458U9U8carAj6hr9tZRRoW+xW8+wjrwwx6cck15J4A+JGveHplthqM82nEfvbSVy20f7JPIP6e1aPxG8Wy3dul3p9/ceW/JiYcMK6Y1nC7W/5EOHMkiHR/hxeT2tv/AGlqlnDZtGkkH2ZTKzDdyp6A8e5xW9rD+F/Dt9LNZ6OrSPICdzAZI9gAMe1a/wAHfs1/oX2vVtSRHuVZY9oyVTGAvPQZ545Jrznx2NSj1SSB1eZUYhJIxkMP6VySqKpod3s5UkpR6m5B4k07VvE0s8kcEb+QUeFogS6DBAB74Iz6j3qXxX4+0+z0+BisNwbtQy2yyKenfI6d+Oteb6Q11H4ntLt4JFEbbuY852jOMHr06V03w6+FM3jq0i1G50XWLKxmupGnvg6JsBY4Ecb43AdzzzVwhFWbM3XquLgupc17UPCWvR6PFYafbnUbqEQvAZhFtfJAB544xj9aztQ8F6X4ato4vEGmeRc3UYmtJUvwQ4HLjjkMCcY9MV9DeB/DuhaFp9v4d0v4S6VqLWXAur27hkmmYnl2baTz+Q6Cu7vptY0TRZ9Xk+H/AIehjtYzJt+3qW+gJTA/Ourm5ttjkdNQupLU4Xw5r+kL4fsFvrpo7eSJIk8iIs6lVB47ZA65rH8YePLzTbGdLe91KztZoillmcCfGf8AWnAwuR91efU1FqhufEWkf8JRMsunR3ty7rp9mBMIwyYId8YXg9uOa4T4m2HmaRaSRmcwxW8cKs/JBVQvJ9eK5ljfaTcU1fy7Hfi8JRpxg6V33T6P7l+ow/EK+hkidporho0CxyTktKOMFsk8sfWsTxU+u39jFq0sLXFvO5j+0GfzDnBwGUAben41T8N+Cbq5tWuNRkkttykwRlcO/vz0HU/hXbaFp9tZaFLpbzo8OC0rODhjnjH41y1K6vpqaUcJJxTlojzHw7r+oabe+Zps5Gw/6vZwPUYPUewq543g1/U7JZ9DN7Gt4cT21q52NnqDjscjg11d7aaDGsVshtrA3kog+1vEfJjdvuqxAOM9BXsvwy8E6h4a0GfT7hrOWEEs800MZBJ5zvJ3kDsMDFOE/tGNSm4y5OnfTT9Tzn4H/Cm/XQwsmrazZaizZZrJsw2/zAkYxnfgbT0xXW3tr4mf4jjQE8YapawQq0sttDI6ysoHBVnPI5GcjH869l0DUjp1lY2Kva3c90ZJP9YIwABkkLjOOnvzXDfF+NdE1S28V3+kJ9u1CZLJI7ENJcSbVLYBxgAgfpXpxn7SKvt8jla9lPm12srNrfrbqfP3ivU/G+i/Ed/DM3izVGje6TbcSS5PltzvA/hbGawvG3jCO61mSOy+SGLdsB+bv1J7k9SfWun8aX+i+KNBXxdDJOtzo01xZ3f2iPy53difJU44IAOM9eD2rgNI8DeJJNKm1T+wNXltzblldLORvMzzlQByPes8ZiI1VFW2X3vv91jWjFpNrqVLHxrraajB5V1IqeYAQpxxn2r0fwrN8YtS05rybxbdeH9EyfIlnjBnlXPVEwDj3OPxrhPhRZ6aniqPUfEFu32LTUM0sbAgPKD8iN+Pb2r1DXfGyaxc5V/Nnfm3tyMc4/1j/wB0AdBXC5KN+VGrTe5m6rB4/mlE9l4+1LUblDgGYrbsPoynH54x61peAtF8W2XjBtS1PU0ub2SGS1vFEg3LKrAoVI4lUr0Yepp3hy2tvIk1O+uTJaWwOQDj7RLjJH0Hf8q4fxD4ivb28OwsrIwMaBtpXnjbj0rT6xUqYf2Mtu63I5YwmpRPV/tMkEzwRQ+bJBKX25wME55z061y3jPVdc06xe/hjP7idVmJyIog3QAd/cnjmuWXW/FGlytcNBqBgGC7yKzofrmt+J9W8XKmpSLNcw3DeW1upKwpIh4dgPYjrxXirAxjeVSV0ezQzOVOXuQ1/r8xdL8cXOr2ZsZZF06GJQ8t4U/eTEHlRj5RwcewFUkudItNZks9E3vYvMGvtRmnzuiJx5asDlSQSBgEnv0ru7LwvaC3nhu5Fu7q4jaJ3xtVQwx8oHAryXwZ4Ctda07U7e5mni1CyuGj82CZXMW04+eLrjI+9xnPBr1MphSqQnrqrfO/+RwZrWjOopxjyp9D1TXtYXQbdLKzgDbFSK3ii5aRsYVR6semfxrC8NajrUPxKfwWfsU93rumQyS3sZy1mDlnRTz0UFe2Tz6Vfs7PyfH9ve3Qk1PTbeyKxSwqQIbkjGXHUEAkAnjnrV74Y+BtLsfHn/CWS6vNNqy+aDbhMRsjDauM85UcYrnwuGnSg61RXl99icRiIzkqdN2X5nqdp4F8KrFHF/Y9gwVQu54FLNjuTjk15p+0bb+H/DfhN9H0i1s7S/1ExI/lQfM0Rc8fKM4yo7V64l0275VA+teA/tX6a3/CR6Bri5xcwG1kI7MjZX9GP5Vvl6VSuoykTXbVN2PbPhX4S8O6o2tyapp9rdSWd7FZRtt6LFbRLjP1zXquleGfD+n4ax02KHH90n/GvnL9nvxanhbwBBG2nXV9e6tf3N2FROPKV9hYt65HGM/hXuWg/Ebw7ebYrlpdOlPadflz/vDj869J03GTOFz0SudoAAMDpXM+M5gl1ax5A+R2/HgVr6nqMcGkzahbyJMkS7iUYEYzz+lcD451M3uuFrEPLFbWsTyMqkhd5YjJ/D9Kxry5abLoRvNFfWdN0vV4/L1TTra8XsZYwSPoeo/OuH8a6E3hfwzf6x4d17U7ERIoWxkk8+2lZmChSj5xyexrq7S+LEDP51kfEVo7ux0XSyCft+s2yMB3VG8xv/Qa8/D4iXOlfTt0PQnT01RBBqfxA8PWkdreeGtM120jXDS6O4glB7/um4P4GuU8Ya/pPiiNNH/4S5vDd7JLG7Wet6aoZtjBgAxK5GR/eOa9f4ZmYHHOa4C202w8SfFXxVJqtjbX9pp9jaaesdxEHUO2ZHxnvyK1p1IVE3ONrK+nqls7rr5EShbZkR0z4oOnnQ+NfDlxE3KyJpjEH8Q+KytW8LeLb6Nv7el8G6xGeqTaW6Mfo6tkGt2b4Z6bayNceFNY1Xw1P122s5eAn3jbIxWddD4oaLkXWn6X4stF/wCWlo32e5x7qflJ+lCgpa0pq/n7r/y/Em1t0cTqXwV8J6paHfZ3GkXPpY3Zli/AOox+VTfDn4ZyeB5NTNprJvor0JtSWLYyFc9SCQevtXS2vxG8Mi4+yayL7w/djgw6nbsgB/3hx+JxXVWslrfWwubG4gu4DyJLeRZFP4isqk8VRd6ia9f8wdOjPRI881+x1Uys7WbSgrgsnzfpWXpUckYS3ePY7NkhhtJ/OvVfJXPT8qrz20bD95ErY9VzTjjHfVGcsMujPlr4o2ur+JfHl4ujaTfagkJFugtoGk+4MH7o9Sa9C+Degah4d0UrqljdWFxcOXZJkKE44HBr1rw7F/YL3EeiqbGO5cvMsQADseprP1zwjqmpXdpP/wAJBd7YPMMkc2W8wt074UD0ArtePdWSVrJGM8LZN31PMPAuh2/hmfUTe6XHLf2QJjuJV3JtxlWUHrWLa/F7xhJfS2Ys476OVvLEU8fybTxgjuMdq7/xNrUUSrbatcWmnb24V5gxxnByq5P4YrmPAHgJtc8R6nqmmm4vbOzYmGREKo3pnd/KlKnZ8w1JzVjqfC/9ieHtMa4isrGG+mJdkALCLPO1c9APSsfWvHU7XBjGxh7cV0Gr+EHTS5dS8QTyW4H3LSBAzsT0rzHxHoF5bzQzWtreG3lXchK7tvs2Olc1eftJ2k7nTCjKMOaK0Nd/GAxtuV3xlgSjfOhwcjKng10Fx49t9Qs0h0mw0fTLnH757ayRWnHfk8g+1eYJFFDIBfQSyEHldrAiryPBDMb1bKS2tIsfOwxk9sUU5cjtEidJS95rUpa5r4Mkm593k8Dnq3+TXJajeBbpDCx3FdxOec+9L472L4juFthsQ4ZlH94jNQaHb2szwveGQeVMN4CE709PrXamkrnOk5uxGmpXSu6jLbmwBjnFdTG5/wCEeit5z/x7xGWYnqOpC1Z8O+C9Q1SK6vtLtCPK/eRQzuBNMP7qjoD3xnmpG8K+Kv7L8hNH23EswaZbmZE29wpBOcDHNOlOM27dAq05U0rrc6/wNui0e0jhvY0laIGXzWBAY8kYHTjtWxPpeqySq1idLVxJtlnllJyh9MdD14rjdA8Oa5pd4b7WfEmg6agb5gsHnE/kor0G0sfDel6cNdk8bS6rBG+NtuwCDIPyYycnPQEVy1qfs5XSvc6cPUqVItOdkiG705ta8a6WmnqFg0weY8iRlVZ88kDPYAfnXveiW19duLiHw7eXNoVxmSYoxb15I4/CvlLxr8Tr+V2h8OKNCskUIPIctNIPVnP8hXETeMPEy3QceKNWXjIP26QH+dbRo2acmc/1hpNLqfcmv+LLLwJo1xqy6LaWlw0wiYXV3jPPOCM54z07/nXEeEfiRJ440fW77V9chFhG/kJZPEvylgSGOOSAOnqfpXy5afEfxoHtoB4gvL6KKVZEguHaRSw9/vY+hr3jw5cnXdFsr6+0+PTWdCLmJYggwOmwAY+9gj0qvaOMoq27Eo+0UpN7I7qz8TTeHYXtbHULSB22h44LNVJwMKCFBPT1xXLeKvHHiWPU3srrTxfNvG6BbRklBIyMf3jjBwRT/wC3bSOZbDT9ifvhCVjGcN3BP8Tepqj4i+Ijyzz2ljdLNOiiAEKMAKMbpG7kds59hW+IcEuWxFHncuZPUZqsGpas0M1xDHYJLg5unEfl+7DqKltdItbdGjvbvTr471URo+Y2HXJzjI4rzPWtRmvIWla+lKA7TIrlVLegA5J9hWPb3VxDctE80pORlpTuC+xHb6V5EHGL2PVnVnNWvY9jn0zToL+a3aSG70i9kBWMHDQP94oD6AjKsP6V6bp/gnwnc2UVxJqUkcMifcudbfJHQ5XA/nXz7oV1dzzWVvIrSSmXMPl/NyBkjjqMc+1eqR6WutSQpH4XOsXMLCJjJCMQqTySWwMA/WqpTtP4b3JnG8PitY9A0/TPBFnc2lvbeIrWSSD5YYY7t5ip9fvE/wBOlcj8ZdOsbjSYrXQbm81jVGnH7mS8YeUpB3Mm5gN2OBn1rpNO+HOrRqCkmn6dFsx5VomMZ65AABrH+Ivge107wBr1/qGg6dfLbW5n8+8kaSRCv8SKmMYBJxmu+HtHskkcNV0rWbbZ494Q0ix8XePdF8ICwvLGzhvvtmr29ywLMYkyN2PXp9DX0l488XL4e0nzLVEaUjy7eJWCDj+QUV8eWPxN0PQ7W3urHwlpkGo24zHqNizRS5AOGYDhuvIYV1Xjzxtc3+n2lxqky/b5rCGaSKIHYgkXcOemSCCRV6Rbv1MYe/Zdi1498bf2vO8t35AZiM+VGuWPYk4yx9K8zvZmmuZEtpF23AKMWUBue+R1rBv9WkuL+JdwG9+fT2r3n9mv4T/8JPPH4x8RrIujW0v+iQNx9skU9SO0YPbuaydJS0R0OoonGz+EfFZ+HjXdv51xDE27y48nA7/pz3qXwx4es/CugjWdQRJNcugpG/5xaqRkKM/xYxk9q+gf2iZbXSvAd5eWPnxzKBthh4iUdN5Udh6Zx7V8Y6xr13ftHctcXcpYjzM/KNw9ug+lc9WEoe5Fm2HlGXvteh3d9rV00rSG5kkPKsQ2MD+WK1/BvjmaymkiV0lgYbJFYD5lP8+leVtq0lyu2WESrngg/wBK67whZzNZRarHbiRlnVRGVwroeGH/ANeuGUXBanoRaqStY9u8M3i3mptpxg8m5K+ZCVfMcqkZGM8gkdsnniuA8faRH4Z+Lmk6pp2+1fW7eVZ9jEFZkYHd7ZH8jXZD7RpPgi3UvNpbzzR+XqIhE2YUkyIuBkcjHqe1cr8RPGvhm91TTn1podVubZmis5rRW81WI5OPu7hnOG5zXfh8M1atDRNao8mvVtJ0pa+Zl+C9Wg0nxzqPhvVLeRWdvtUN9DIfMYMf41Jw2M442mugttSm1DxPfxLb38drafunvLYAKxyCPMX0IxyQOnWsGHwR401rxHpPiCwtYNUhhVoJbmCREJTnb5ikja4I5A45GKwfH0mqeF/ifo+r273WnXMn+jzFSUbPTDDv/LmuiNfmnyt3dvmYunaLaPZpNc1jRUW5W7e6sFIMhK7yq+6/eA9xn60eOLrwv458OIk0jyfZna4tNhysrqpAAPoeMg4Neb/EbxLdSWemTtdQaZBJIVu7mKBiBxkOUUjoQc7cZrsNMK6ho6ajL9kvbeUDGo2LjbIcdW44Ps4B96FTjNqot/LR/wCTDnlT9389jA8XaO+ifCL4a68w8q70vUhDeBVKtF9o3HBYH1A6YrS8b6pqUng64YXbyPBskDn/AFmAwyN3XkU/7ZJbLc6OtlFrVjfKjSRhQXjKNnJiJJYj+8nI9qsXC+Hr3QbrTbg3llcPC8aSj97ESR8u4feHOPU10RnNy5o9/wCtDOVtOYm+GPi+DXPD8d1DqV9psz7o5Irh/MRiDg5dQP1X8a1Lr4hHQNZXR5riRRcx73a1YlJEJwM44wTkdj9K8r+G+maxoJutOu4o5BLM88BgcSB1wNxGOeD2IzWR8XtSvtMvLDWtLu7iyu40KebC5RhhgcZHYgmpbhUnaS9BwUop8rPb7XV7m1KXGnakupQsxMlrdgROvtG44/A/nV/+2rbV/GvhmDZNb/Zlubh4512ESbAqgdm+8ehNcVoXiT7Zp8UmoWdvdq6K3mRgQynI6kqME/UGuc8T+JZLTxNZafYzWscMqeaDqUqxRKxONm85UcdGOOTjiuWWBjKTlTetmdFPFytaa0PpmBtzKM5Gea434Ty/aLDXNaP3tU1q5mBPdEPlr+imsOz8UeILSy23llmJk2xz4wGBGAysPlarngXWNH0nw3ZaK106NaxlS86bd5JJJyOOprklh61GnJNXvbbt/VjojiKVRqzPRhIh68GmN1+X9KyYL+OSMSRSLIhGQytkEVKl4ufvVxqomdDi0S6rYWOp2xttUsba9gP8E8Qcfr0rzHxn8MfCujaTqXiTQ7zU/DVxZ273BawuCEYqMgFT6nAr1BblWAzXm37TOrjT/hNe28TETajNHaqB3GckfpXdgq1RVIxhKyb1/wCGMakY2vJHjXhaH4g+JNGTWv8AhOru0Fw77Y3UscA4zkGtM6H8RF6fENj9YmrqfDunrpfh7T9PUgeRborcfxYyf1Jq2y+4riq4xupJxStf+Vf5G1PDx5VzN39WcSdJ+JKH5fHsZ+sbD+lNa1+KS9PHkZ/Bv8K7Rl9xUDqM/eFQsXPsvuX+RTw8O7+9niXgvx1q/g7XTqtjFb3IkAW4juYlkMiZ7FskH3FfUmheP5tR0y31BL4G2niEkYzxgjpiviyRm57ivQ/hPrckmk3OiySn/R286DJ/gb7w/A/zr2MZTckpJ7Hn4KpZ8jPeNV8TWN1e/wClTP5PO7B6msuS/t2ULaSbkHTnNeC/EXxdq1vrLabp14YYo0USFFG4uevJqT4b+NNXTWrTTLnN5HcSbATy4J9PX6Vh9Xk4cx2U8XGNTkPaNTh820klKqpI6kfrXlfjnWkXxPZadNeLe2a2odY4CMCTJ5bH0rd+Jl94kOhTpZ6PqJeYeUAkLHy1PVjj8q8n8LXmreG9RkuhoAuXdPLKXlo7Y5zkdwf5jirw0E1dMMZXXMouPr/ka2rp9o1WS+eEv57qGCnOFx/TFX7u1vNBWH93BFPMrFozJ80YB+XcB0J9K39L0n4keI4B/wAIt4ITR4JLcQyTbVh3DOSwMmCCfUc4716l8LfhRqPh+ysNc8SxaRLqsFw7ta3MolVlz8pBQEl++TkV2U6cb+/I5a1dT0owscr4J0rx2RC83hPV4GcAxTpAREwPQnOCtek6hbaS2iyXmvxFLqzi/eyxkoXI/gJxjk8V6LaeMtPm1WDSfKtlvLhgscciMWY596434/8Ag25urPUdUtGaSW2j3S2dux2NgZDbc5DHn8qmng6NaTnCTTS6dfIVTFVqUFCrG9+58veINflaeWWONPnYsyk7tvPA/KuTfV5JLl0JaGKR90iRkhXYcBiPUetRyDznfCyhgDjJ5JzS3Wh31o8Jmt54zKhePfEw3j1GRyK1bOKxZnugw5mOOwNZ88u5h95m9uRVcJJv2OGBzXrPw8j06wiN0YAJGhMbXCpzGT1I9PTI5rCtV9mr2udGHoe2ly3sef8AhiC7n1i3WGJmO8cHivoy91GdvD62UFwBqIKGGFWGCR1/z64rlrbwzpi6jb6gkqXE+NzTDOJB2JB711k+rLp2l3l00cCLbwmXJX7xHQfia4ZV3OrGSWx6UMKqdOUZMn07wvrHhjTEvNau1W4mUt5TqoMLNyScHOc59K82u7j+1nlECpY6dHIY1t4GDPnvn3P945PNUtf8UXd2kxnQxT3DfKkStGYYwP4iewyeBXMeGbLULOa61ZbWY2DIcyBvkbnHX15rrr05K7bPPoVIu0UjoLy5WylizMHeMbbaAdIR3c++Khj1BZrlLOFFxkEgjqfU1o+EvDN74jeVNGt45FiXfIHYJtHvk8/rXReH/hY5vHudZ1e3tkfGYrc+a7qeozxjjiuScoxV5nXCDm7RN/4KDWbW/vNW0+KSVmjKQKsojZh3YEjivoDwlrkNqiabqV1qF3cSyrsxNnyw3UfL1AOea8+0K0aKAWWiWQggUBdxIz/wJjXaeDdMtdPvxqF6ZL+cAhY7WB5lU+pbG39aWHVZz5o6I1r+xjDllud/5mhh3H26dihww85+DVLXbjwquhXcuo7pLIwMZfMZypXHOcmq154ys9MmS3/sK+858FYljQuR67VJOPwrTu7iTxF4J1DzNHmtvOgkQW15FtZgB3U9j716938jxraHyv8AE3w7a/2SZNJ0DSprRnW4jd7f5ljJ52uCMjBzgjsea5LxFoM1x4I1ddQWRNY8JE2ckisMSwq/7tJF7na3ysOwxyOnu/il9GWwktV1C0tY5Lf7PIuFCwhlxtx/DxivPtQs49aubnTf3UV34m0OGZpmf5XvrFzC8bem5T19SK5pv92+V3a/r/M6ZyUqkXy8vR+fn/w2h4h8K/DL+OviRo3h1ZGjiuZ99xIuQUhQbnI98DH41936nqVnoelRaXpkUdtbWsQigjXhUUDAFfNX7Ifhi+0XxN4j17VbSWzexjOmwpMm1hKWBcYPPCgc9Dmu6+LV3d6hZxw2dw8Q88GYD+5g5x+nFaSq+zpuaVy8BhFjcXTw8pcqk7XOh1vxToclhb3mtTxSzkkrbL856kfMvQj0Brx7xXpui6rJdW9vpdtbxO+9Ft49skbf3s+/vVyz0VYybm4Z4Yuzf8tG9l9Pr1qy00aDybWFYI89B1PufU+9eJWx1Ser0P1nAcIZfh4uLTqPq27W9Lf8E8903wZpMeoL9sklgtyfvvkk/XHSvZfh/wCFNPkmawluja2Ea7t6xeYwPoAP51x908b5UwySjud3X8KteG9f1G0v4tP0+SSMSDy445WwrsOi57E9Oawo1VKf716HnZ/w17Cj7XAx9V2XdH0NF/whNnoB0t7W9miMBhZ1t2MjA559jznPavm34m+EfENpc7dHhGpaTnzILiaMQyqc/dkz0Yccg4P6V7d4Q8WNsWza1l3LsBt5M5BI5Hr1zXebtF1L7ZoV/YQPL5X7+0dtwkjYfeAPVe2a9eGJrT92lBW85f8A2v6n5ticOqNvaPVnyH4EvfF3hq6kuYbhYrmX95LFG4ZQM/dZejeuR61N4m0zQ/HHip9R17Vb/Sb28ngffHEs1vG64GdhIKggDoTzzXvOvfBnwSLB7jQvDPl6nb/vLbZfzRFiP4Q244OOnHWvN/Hvg13svtGi3X2HUMEpp90h3ShfvfKRjzB6IcGuyrGmnvZ7JnLDnW2qOR+NnhOHQdC/s99Wtrjz4zcWgZtryqhw2B0JGegNcb8GtZvLHSgbS6kgljLRNsPUA9COhGD0NehPqmi6h/Yy+Oreyv4C7TQLE+yaFvuOAOytjJU9+Rgitvw78KPBraRe3XhTxBcTZd7gJMVPlDGSjKAGHTqc1yQn+65U9e/S50Sj7/6Hk0WsWlv8QLka5rk+medOGtGS1D243AZV8fMi+hUHvkV6ncR3TWMcmpxxXsEnEd3DLlW/3ZV7+zc+1eBfE5ra6Fpq+n3EdxA44kTsyNggjqDyOK7/AMGa9qGnWay2F0Y0mjG9MBo5AR0ZDwfxrqnU92MpmLj7z5TrYr280afdpLC+EjqxJKpdW+3qAANsgOcHBB45WqPxOW28c6GlpdQxWF/E5YXkUGN+VI2yR8EeuR+VcDrupT6h45ktZdT07QraQRvbtcbxbRvjPJXJG5h1OQtemCTVIYYYdZshcQyRgwTs+VkHrFMOo9uR7VduVXWt9fMh7rp+RieF9FvrfSobSK5triaGMIVSXlsdxnBP0wDXDfGmKf7FA80TI6qyEMMHgg16RNYSGYTaVOk0sbBxa3GIpyQc4RvuOf8Avk0vjy80bx213p97pl7pyhvMjhlTyrq3bbtY4P3geuD+BFZwbVT3f+CVoo3kZXgDXr210e1ksL6WESQIXjByjHHdTwfyrR8ZeImbw9fXp0+FL2GEtDJbHy03dy6chhjsMVm+EPCk8Vp9gtdQtZjAoWI7tjyD3jbnP0JqLxTpup2ulXkNzayBWiZcgZHT9Pxq4V+WdmT7PRMT4V6zrF7AFsfElnc3IRVXThcmO6VvXawCsp7YJx0r0mHxNrmnzLFq9i2/HKSKYpPr0wa+XPAUwh8Xw7+jwAfiOP6V7jovirV7OzS3W6W7tB1tbxBNF+Abp+BFOrSozdpRQRqVIv3ZHpmn+L9OmIVpmtn/ALswx+vSvOfjfqH9veMfCfh9CZLZJTdTMvKHB6Z6dB+tN1bW9FubOe4ns7nSniiLqLVzLFI4GQu1jlQfqcVxngHXPGGuSSSaTp73dokpe5ig2M1uhzhgp+Y9OSBiudZfyfvKL77+eh0xxjcWqi+49NaUMfrTSwxWRDrbSPJBcWY81OGKr5bg/Tp+gq3Hd2c3Ed0In/uTrt/8eHH8q8Wrga9LeN/Q9GnjaNTrb1J3PFQO1LcySQIHmUBD0fIKn8RxVQ30Df8ALSM/8CFciudJ87eJdK1PQdXuNM1SLybiE4Pow7EHuD60eFdVOmazb3xOQjbZAP4kPB/xr6X+Ifgix8b6RtLrBqMKn7Nc4z/wBvVT+lfLetaTfaFq0+lanbvbXUDbWU/oR6g+tfTUqqrRs9zwp05UZpon8SSLNr15MGDqZCQ2etUraV4rmOWNijRsGVgcEEHNQoJpG/dxs/0FXLOxleRfPkWFCfmY/MQO5wOtbpWVjFu8rnpOhfEpjqcMNzqL2ETttedwziM+rAc4z1r0XTfFXiS3kf8AtKe2tLZHCrcyzL5cwPIaM9XBBHKg1Z+Hvws+HuladaatcsfEV1MizRyzjEWDyNsfT/vrNelW1xp8UJW3sYLRUXbGEVYwOegAHH4V5cq1Fu0Y3/A9inSxC1lO34mNYaxPeSLa2uuw3l24GIre0mlYZ9gldFd+EvH8mlxXFpZCdmzvRnWFwMdSGJ4r0nwFA9pYZ/fM84V3BXhDjpu6musgXphjXdTw9PlTcbM4quLqqTSlp6HgPw++G/jm41ddQ1q30+KyX5ogbwN+I2Z5H4V6zrC6ZpM5bX79JTcxqoDpw2BjAHJP411ix4OU+U98dDXN+NtTtdOns7yTy2EIk89mYbIYsZLMe3IGPWuvD8lFvojlxFSpXSvqzxH4hfC/w94i8UL4l8PR2Nk8QL3MVxYSGGfGMbUXALZ57cdawF/tHUdVvI11CC9v7hS1wtrAqW8QHG7JzzjgheD6mqXxY+KmpeJbt9P02SS00gEqiL8rz+7e3t+dYWh+ItR8M3f2nTxEzmLy3SVcqw68/jXNLFfWJNUVZLr3NKeH9jFOq/kL4m+F9jOsdxHGIpNx3sq4VvfHaoY9CtNNhEMbbtowfetBviVq80+/UNGtJIz18mRkOPxyKtJq/h7XSqQXRs7lv+WUw2nPoD0NeTXjXT95aHq0J0X8L1OavJri3tjJCknkWq/MVQttUnOTj3NZGp69JeaZLZRxLKs4A8wjIGDnI7H059a9a8ORyabbSWyOjuxLMSANw9PesDxL4C0i9vF1OGUaSS2bmKJfkmHqF/hb3qsNUhz+8gxUZ+zfK9Dwi/mnv5XSSEtLyqBQS20Nz8oOF/Cuqsry8X4c3+lXGn3qyygrF+5bBBYEnjp0NeqWtxpWgRGDSbCNHwMuVHmP7lutYmt6/rSXLEyPjPMacKCex9TXbUxMJaHnU6MoXseZaF4on8L6C1tHJLFcS/63C4IHpWXP8QNekP2W2upLISEJ5xJ3KCeuf8K9EuZNM1iYyatp8bzlSBNH8pX8OhNQ+BPBcdt4+s76CWPUoI2eURSr8xbHyqV79eo9KvmpTd2QlVgmonrmg/HLQfDel2ul6dothMbaFI2nC3E7ysFALkiPkk89a9Q+CvxGvviTcamWt/sdpYBA26xlj8wtngGQ8jA9K4208N3N2iT26rp6s21o7uTYFP8Ask8kfWvRvh5omuaNY3McN5pbrNKG3gmToMY4xitYSTdrkSUlq0egpFCuNq7R6LwKc8UTrt+ZR7HFZUcOsnG++tFz/dgP+NTx29+oHmagG+kI/wAa1sQZ83gLwXPLJNN4a0ySSSRZHZ4ASzL0Jz16VifFbRfDuj/DvW9bh0OxFzpdlc3ds6xBWjkKEsQR0zjn1rrZLa9ZWEeoujdj5QNc5460PVNV8G61YvrMpWewmTYIUw2UPB4oSQpPQ+fLvxjq0enaR/ad1E1zd6bBdTq6hQrSJuCZHUhSOT+lQpqyzsGlUq5zgFs5A9P/ANZ+tc74jee98E+GfFzR7re6sk069GB+6urcmIgjoMhQfzqKO4hiiVoyrLs2jHb2rwcTXlBOPW7P0Lg7KqeJr/WWvdglb1f+X6os63q7eactjHQdhXPXOvRxSLufHzAHnpzUGsXBbcV5Hp6Vxerszh1VuoPBrgjHnZ+iYrF/Vo+6j6B8CeF7zxFbjUrtzY6c/MIC5lmH97nhV9OpPtV7xL4VsNMQXtjLMZLciQrKwYMBz6cGuu+F94upfDjQrtSMvYxhseqjaf1FVvE6R7JFuB+5KnzCem3v+lVUpqNj87rZzja05SlUfXRbelin4b8SW5KTbgJQMJKANy/Q1r3+papd3CXlrfRy3CIVikLbZIweuCfWszTfhq2rael34f1CwWJwCsizFwOMjpx0q/Y/DHxxA4Dalo8ij+IPIM/hiuz6riFFcr0Pn1isPJ3lv5nongjUmg8Oo+vauk94SWctgeWOw9/rXlP7SUehNp39qxQ65ctfqIlnsHMkFs6fMsjJkFe/zKfXNdY3hfxVZrjyIrgAfehmB/RsVXfVfFGkKUm0+/EOMMjW+9CPwyMV0+0q2jGpTul/X3nHKjTlJzp1NX8j5EupdFvLuC+nlup/IgWGNII8AAclxlj82fXr+tdppk5treLUbG+eOI4VbhSV2sR9xj/C3sevqa9l1HTdH1SKO4t8aRMXyoSPbET3Vk4/oRXn/wAT9K1nS9Rh1KNmt9OMDwXa2sfmwSE4Kh1bkDryeua6oYvD8qjFWOWeBrylfcz7Lw1pHj20l8M6usensFmvLfULKBQyyBQXLoMCQFV9jx1q/rHwz/sPw8up6Pqv9o6Za2aSzXM8awrt4G4EEjHP1HeuMtIfFXhXWLXxDod3puqaPcAwlrYMrWhcbSJI2O4bc9Rla2tH8UNfeBtQ8M3U80+i3QNteJbvloHDffQnjqOh4NGk17rurmMZWtzbnlvxWs5EaKV49vmQHB/vbSCCD3GCa6P4V+KdW0rRIIra4EtlIhEtncL5kEmPVDwD7jBrt9e+GP8AbfwW0ey8LXdnq1/pMszzSAmOSWNw3yFT0YZXAP4GuC8K+FfEWj+HIJNU0e/swXbieLaR+HWm6i9nZPVDcXe56FJqOiaxAFsWGjXxViYLt99qSBn5JDymf7rZHvXAv47hvL+H7UFuLNZBAjTnbID6xtncAPxFWJFDoVPIIIxXA6J4ifwnqk8jaRpmrWzzPBc2t9AJFZchgVPVGHOGBrfD1I1PiV2iJw5Vp1Pa0trO/jBsrsmQ/dhuyI5D/uv9x/8Ax01Vl1jWNKuDaS3U0TgY+z3idV9g3UfQ4qPw2PDXiWKOTSdROl30i/8AIN1CTETn0jn6Z9nx9av3w1LS3/snVrLzIhyLLUI9y49UP/syGpvL1RmkvQ4f/hAJv7csfEWnxwW2kTExuBMzG2fnJIwSUJ6dfSupuvDurWEKyIq3ULZKyQtkMPb1/CpYLSKUSQ6brE+nI+PL06+Ia2Vt2fklA3L/AMCGOetLa6tf6XfS2m4W10p2y20m2SKbHcdVYe4/OsqalK6b1T09P69TWo4pprbr6nP38rNZ3ELgq2xgQRgjivIbGaW31vTZYZZIZElZQ8bFWHznuPrX0ZcaloOrxNDq1m1lMVK+YoMiZx6/fUfiw9q8N1fwd4g0/UIZzZie0FyxF1buJIgpIxkj7v8AwICt6dRxTjLQiUU17rueyaR4y1PyY7fVIrPWrZY1CreRZkUegkGHH5mtMXXhLVMBbm70Oc/wXQ+0QZ9pFw6/iDXnsLS2+xZEYEIASRwT7HvVlbgN1pqsyHBHWX+navp4efTVN7bIN0k9hL50arn7zbeg6/eA6Vg2eveHbi8uY9TmtBMrDY0ZADDHovf8Kzb69uLPT7iawu57SRkZGaGQoWUgAg46jBNeVaRfx6fc3F1Kk7RLJ5brby+U7Kc4+Ye+Pyq3Rp11eWj8hwlKGx9deH7oSxL81c38c/Bln4h8Ly61Haq2qabGZFYDmSIfeU+uByKoeEdfhKp+9X8676LWLP7N++liKONpViMMDxivITcJXPYlBVI2Pjlp0hwsXyq3OOwqbT7S81KXytPhkuJD1Kqdo/HpX1H8Jv2c9KuvEV1rHiizcaMtyzWVpI/zzoTlcgfdT68n2r6N0bwF4G0vyv7O8K6TbmIgoVgBII7816sXdXR48lyuzPB/gt4M8VX2laa2s6SdO021iVI1F0AZlA4+TZnB9dwr3LRtM8P6eA/9jR286nBbyjIc+oJya61YohjbGg/4DUyhfQflURp8j0SHKc5O/MZ8c6BB9ntZX/4DsH609ftsh+byoB6J85/M8fpWgOOmPypssqRRtJJIqIoyWY4ArS7FY5zxX4ZHiDTjZz6tq9lEf9Y1pceW7D03Y4H0r5j+M82l+Gbubwb4ca5+yxus2oTTztLLcS4yqsx5KqO3TJr1z4xfGPQ9E0S+NjqXmxQAK5tvmluJD92KLtyerdhXzh8RL7UNTuoda1LT5rC7vLeOSaCUYZGKjGfwxXmY+rzQjyu6Z24SFpvm3RyX9pf8TaPzB+7jy5z7VowawHi3sQSST+tcPrt15V7H6MCDUUN+0a4WTKdvaujBpRpqxGIm3M6/UdcVflBqtpz3erTmO1tvNI5Y9Av1PauXHn3cn7v5h3JOAPxra8OajFpd/ClxcDarmRY1Y7WcDjPrXRO9rmEbOVj2rwWuoaZYFdVvVndQNqn5vKHpu7n2p+veII4A0szghfug9z3Y+w/nXnGs+PlSO2WJj5cUQ8w4+++T+fPNYV94kOqTrbebsRPvyOCWc9wBXA6d+h3e06XOyi8TrJPd37LlYELKPVjwuayZ/FDsCrKGeVsKP5muTvNUeVPsthbyC2U7nkcY8wjvzwBVCS4mZtqnMki8sBwq+3+NCpIh1DsoPEMLBmEa/KMCtCx1vyzHexsY5Ff5WU4IPY155HIUiLHBAOEXPU+9aVteboI4SwOOSexPt7VMqaHGbPorw34uuNatyNS8QWmmhI1xJdSMFdu/yqDn15Feh+DviB4J8MWkkN74thv55mDO1ravtGOnavkW71xbe3VSu9ZOFGew4qvp32HWr+GyFtcC4ndY41iuXUlicDHOK2o07Lm6k1a0pe5fQ+35Pjb4DUDZeXch7AWrj+YrPvfj/wCELbcY7e9mUdSVVf5sK8b8Nfs7RJPK3ibU47+zeIeVFFK6vE/cFjww+mKu3PwZ+Felndd6NfTFT3a4dfzFX9ZT+0vuf+ZH1Sq9FF/ej0QftB2uoSm30HS4J5yCVElwTx6gKPmPtms0/Efx3rRlhsntEG0lhDbqPkPHVs+tcVPofg27ikt9Jt9Rs9Rjx5K3f2mJ1I6FA52nFc5qPiO80AvNqgkiuVJHnwqQk3ucfdb19a9CE6c78hxVadSm0pGilzfeG01XS7m2W80e8uHnvNOuFwuWA3gY5BJG4EdDXH+Ifs2k60Y9Nu5LnTpI1ms2fG7y2H3W/wBpeR+FUNZ+JysHeOQO7cZ8ok/mxrpPj1bCDxPF9nhjSKztILchUCqQY1bJx0JJPPrXjZvGneDS1Z9jwTja2HxMqd/ca28+hy97eQSKxEgL9doODXN6gPNy/wC7BPTLAEe1LMGmj+6yx54I5ZT9e1Rw20iygm3tbjJ+8xAcf0ry6cVHW5+h4utKt7ttD6D/AGXvES3Pha58OznE2nzFowWBzE5yMY9GyK9H1y3abI25U8Eex618weA/EUfhXxLFrCRssOCl1hg2Y++Mdcdfwr3q+8eaULaCdLyB4pUEiMHHIPSqqr2kbo+LzHCSw2Ivupanivw08W+Kfhx42u9EvBqVhp/2uSG2unt3aFRvO1WBG1ozxz27GvsTw9r2u6ppkc6aFC0gG2RxdhU3ewIJxXiUnxDs2+VbmPHoWFOHxG023X/SNUghX3lAFdVLHzjL4bnz1XAKS+L8D3tpvEroQYtLs+PvNKXI/UVXfUdSSJJLjUdEeIg7yuSQfYDOf0rgNEj1nXrGG+0+3ubm1nQPFKina6noQTwauaf4L8TNfXRaxjgt5NrqZLgAlz944GfauxYqtNPlpnI8LRg1zVCt4m07StQubtpBGq3jbp9qkeZxjoT8vQHIxS6Toep6h9oa1R7q1ISBo3cMMgdfcEHnPpW8nw/1ORl8+4tox3IYtj9BXa6PpsOjWCW7TqsSDq5A/HmsoYWpWm5VkbSxcKUFGk7nyl42+Hfi/wAIeLrJr+1t5PBSSupvLZyfJSRWA3qeQVZgT2OOtefap8I9R0ezlvI9V1KBX63EMZltZR/ebb8yevIx719yan4h8MeRLaXmoWl3HIpSWEL5oZTwQQAc/SvLfiDqGi6JpFofDVhL/Z4YpPCdyeWmDjYr4LDPYe1dsrUYu2x50m5p3Wv9XPn/AMK2ni/w/wCDLrxNHK8Vzpt0Y5fIk3rJCAMuD/EvIP0zXc+FviXp+vW6xa1bBHYYeaFcq3+9H/UflXMw63fLqmqNFpN5Jb3Ftsij8vaoJAyAOijOfzrin0rU/DrC8W3ludOGCzhcS2+e0gHBH+0OPpWTpqs3zolVHSS5WdfLoWtaj4qvLV9Mt10+bzZ9O1C1kzGyKRiNx/e5HBwa8S+Imnzab4g1WynQrJFNG5GPUEV9GfDLVIby4eKK4/dyR7ypPGR3rF+Inw1t/HkF7rvh+68rXgqR3dnO37tkRv8AWqQM9OvpWUMQ6NeUZfCra/5nRyKpTUlu76Hl/hllk0q1OM5H9K7nRPGGqabarp99HFrGlA82d4Nyr7o33kPuDVWP4e61oOjWwZYZigzKIXLBT6ZOKy5VZWKupVh1BGCKaqqT5oPQjkaVpI2fEup6DHo0uuWGozW3kyqsmlXBLSsCfvRv91gM98GuLtfG15FEvnx20ljNJsS0u3UlD3YD7y/nTvE0Ik0ifjnY3P5Vg+DPE2k6C6w694XsPEGm3kKedHMSk0ZBPzRSDlTXo0JxlHmlG7MJxtoj2KyXRb61WOO6msJ+gF2TLA59nA3J+IYe9UdWt7zRJUmuVms1f/VXKNmKT/dkXg/SptH0u18TWrTeDNU84jBOmXsojuSMg4TPyyYHHY0tteatos01mDJC33biyuosq3s0bcH8qx9+Pwu6J917qw7R9YluJUs7pLS+t52CZZF3KT0YEf1q/rHg6CO+W0E8VjcSqWhy+YpPbnlT+JFZBtPD91crdWanw9qSNuUqGlsmb/aT7yD6ZHtRrs/iC2jtLnXraGWExkG7sm8y2PzHADdjjHBxXM3J1opO0XuvP8vuZ0JJUZN6v9DH8T6Jqun2dzDPauxUHJQZA6de4/GvGJW/cXf/AF1B/nX0GmtPLp5tpyNQsXjKBWfEkakc7H6j6cj2rzjWvh750cp8N6lFc+Y4b7LeOsEyfRidjj8QfauuEnTupbd/62ME4y2Z1Xwi8EyeJLee81fW7jS7eGTy1itovMkc4znJICj86968EeGfh74VnjvjHqOp3qEbbm/cSbD6qudq/UCsnT7Xwz4bvSlvFYvbuMym5gJdfoykD9KvyeMPAtspEmk6bf8APyiRMAH8awjiaPQ7Pq1ex6Ja+NtPkQz7mQMx8h/NUKV9wT19a0k+IuioRxle5EyED6nPFP8AA+j6HqmiJdT+DtKsULZhX7NGysCAdy8cV19pp9hbReVbWFrBHnO2OFVGfoBXZF3V0cUlZ2ZyVj40gxCwgEs7Dc7RzqVkB6YHp6Vrt4smRUZ9GnQP9zfKo3fStW9urewjUbF3nhEUDJ/+tXK+MfGlh4V0xtQvX8/UJxthgHb2A/maitWhRhzz2KpwlUlyxRb1Tx5Hpdq13qVh9lt1H3nmGSfQADJPtXh/xB+I+r+Kp3gWR7TTc/LbocFx6se/0rmfFPiTU/EWqPfanOXYk7IwfljHoBWLJJg8dK+XxmPqYh2Wke3+Z72GwcKSu9WW0uTb3MNwiRO8LrIiyIGXcDkZB61w+q6xb3viS/08a5faxeXcrzXj38S2/kSAcCP5vmB4AA9sV1Ek2Bz+FeZfFTT5IL218RWYw6uqyEdmB+U/0rbLKkW5UJrSW3kyMbBq1WO6/IxPF8bBBKOsbc/1qroFo14GuJnKW6cH/bPpW/qaprFpDdwgCO7Tc3ojD7wP41V+zLbQJbwN+7QdT39TXt4JNw1Wx5GKaUtCO+lhjwlsgjRRyB396ybmQmRJB95WDCrN5tT5lYsw/u81mXLNnIBx/KuuRzRNaZJtYcSwytI7NgRE8qfQD0q3JZ3enp9oktmEhQKm4cepP61zthcTw3sb2zFJdwwRXoDan5sUf2kCfYjbhnqxXA/pXDVbptLodlNKab6mI175tsnmYfaPun7o/wATVVppWY4jzu7AHmryaWy3cDMWNswBJHr3ruNH8O210f3cf7sd/Wsp1EtjaFKUjzt4LhQjSRlnP3UAyAKvaZpF9csXZRChODJIcAV3Wua9oWg2s1nH5V1fp8hjUf6s+5rhL3xNdXEKwySKI1OQqqFGfwrSnGU9WtAq+zp6J3Z0eq6P4X8mLdqF7JMkYUlCFX3xway7W7sNMYNYpJJOhzHPIdzoexHTFZmlLf6zeRWen28txNKwRFUcZPbJ4H41714K/Zj8TapBHdeIr+LSA3PkIBLJj3IOB+tdKWljib1udJ4A+IF74j8KWksmFmgHkTBRjLL3/EYNak+sXEkTw+W8zsOI49xkY+23mu38CfBXwZ4K06X7W7XpkYO8184CjAxwOABXQP4j8D6KnlaekdyydEsYAQP+B8L+tcX1Bc7lfQ9FZi1BK2pwnwp8K6rLrcer39hqFtbopDW2oTiZWz0wDnHrnrXceM/hfoHiO3kdYUs7p+TtTdEx91/wrOuviNeOSun6XBbjs0z72/IYFc7rnibWL6JmvdTlWIDlUby0A+g/rXbThGCsjz61Z1XeR4l41+CUn/CReLNGhtbRr1tOS90z7NMpG5flYYzlRuA6+tL8W7a8v/DGja5cwyW9xe6XFHdI/Bju7f8AdyI3vwDXcWup2lj8UfC1/FOu25NxpVwF9JV3R5/4GoH41Asmn69qni74daoyWpS7E9rMzZ8mWRflf2Vvun6iuXH4d1aPPHeOp15XjfquJi3sz5r+0fZ5DnzIWPUA/K39KtWl3cOQq+VGv97yyW/oK0z4bvNJ1i40rXWkgurWQpJbheRjv+XIx1ro7Sys7cf6NbqpUBmlYbm/4CT0+tciwzkrn10uJ6VN/u035bfjf9DQ8H+BtQ1y0+2XP7u3VSyxuMSSqB/CuMAfWtCWDTbeBbSGBGWPhC3JAFdl4P1JmS3uYm+aMAjPSub+Ktha6Nq63dnMsdlqSmeJM/6s/wAae2D+hriyrGKdSVKSs+n+R5uf4iviXGrJ6Lp0RDEumtabWgh3Fcn5Rke9ebfEKztWuknjiAZcjj0NbL6l+7KxzId3X5qx9ZZbq2Mkjgsfugeg9a99WR8w22eofs4fEeTdB4L1LWRpSqc2N3LNIEBz/qyFOPoTX2Fpg1ZNPRbqezvZyMieJDGjDscZP55r8xxDJHIGRjGwYMrA4IIPUV9Pfs/fGDUlso9IvZxPLAADDIeHX1U9jUxqxhLl6GjpylDmPpua0v7jImv2iQ/wwLt/XrUH/CN6U7b7iF7pvWaQv/Ok8PeJdJ1uDfbXCxygZeGUhXX/ABHuKXUfFHh7T8i71izRh/CJAzfkMmuhxUt0YplyLS9OiAEdnCoHQBah1PQdF1KDyb7S7OdO26IZU+oPUH6Vzl58StAiB+yw312e22HYp/FyD+lYl58Tr5+LPSYIfQzSlz+QAqVCEdkDYzxJ8MIYd91o1wCneCc4x9G/xrJj+F8ks8XnX8UfGZTGmSo9Aeh+h4qWHx7rBvt+qbLixcYeOBArRf7Y67j7VPqnizRZI0t9L1yFp3bd5Mk3llh6HPQ1lUk0/dHGMWS6H8MPAHh/WW1S20/dOVAEcj7okbOSwToCfyrT13TdM1ArNHCsdxHzFcQKFkjPqCOv0PBrPhv45IlP9qizbHO+MPj/AIEODVmPT7a5jMj681yvdllCAflXNVnUn8RtFRR5tHqen32vXugXc0FprVpL5cij5YrgEZDLn7rEfwnv0rwKO+1XWPinfeG7rTwiyXUoRJUMclsq5OenTAHBGOa1/ihr1gfjJqMmizfabRQsM06ncHkHX5u+Oma6rRvFFt9rt7nWNNi1CSKMxRXWALmJD1VX7j/ZbPtis4YR0lKdJXbWxcsRzNQqbX3OB8XeH73T7K5WWNnTY2DjnGP1HuK8YvB/odqfQOv5NX2ZfWOn+JNDu49LuIr9HhYeWy4liYjgsnUYPcZFfJnjPw3q3hxoLPWLf7NI8kjIdwZWX1BH/wCutcBieZuE1aS6BiKSS5ou6Oi0L5dKjkjdkccqwOCD8p4Neg6b48uHgj0/xZYpr1ig2pJIdtzCP9iUc/gciuC0m2lttHiWfCs0e5QD1GMVfIyKtyaehildHo6eHbPXLdrrwbqS6soGXsJ8R3sX4dJPqPyrCtdQvNGupI4rqazk5WSKRDgkdVdTx+Yrkonmt51ntppIZVOVdGKsD9RXU6X4tt74rbeNbOTVbT7guIn8u6iOD82/+LAB4Oa0U4yVpohxafujdQuNHurVrmGBNI1EkHzIDi1lB67o/wCE+6nHtWZeGa2Gb+AxKek0Z3xN+I6fjXC+JfELTTXNtYRs9isjLF5xw7RE4XcB1OMZxUugapqFpeW9m2rxRwFC3kwStkcdPb6V2U8M6afvafkZ1GpWutT3K88STXVx5bzQx8cKsRL/AI9q1PCdnPrGoRxrL5oVlaRWgGCueQfTNeJaLq1x9qSa4trt1ByVRXwfyFel6Z8StWs4FhtbaW0i4AVIGXJ/74yTXFRwEb3lJHfUzC6tFan1xodxKLOKCGFVjjQKiRrhVA6CrGveINP0HTZLzVLyC3SNcu0jhVT6mvkrxB8VLvSbTdq2o3kt2yny9OS4kEg9DJ2Rf1PpXOeBE1z4teIZdS8XX88fhPRQJrqNXIi/2YVB+8zdycnFdOIrU6MObmv/AF5nHShOrLltb+vK59P3vj+ztdCk8Rz2rOtyM6dKz83APQqnUDvk9q8K8Raxe63qMl/fyl5XPAzwg/uj2p/izxFPr+qG5kXybaNfKtYB92KMcAD39aw5pK+SxWJniJ3lt0PocPh40Y6biPJz71G82VqCZ+tVZJ+wrBRubuRYebrzxWbrCwXOn3Ftc48l0O7Pb0P51K0vPtXJ+L9XVZxYo4AUZkOe/YV14ShKpVUUc2IrKEG2Zdps06z+yxylssWJPTJ9B2qB7pWHPPrmsq6vTI+E6evrTGn+T5sj+tfWX6I+ctc0ZLgkfKFA9cVQuSrybzIgbHJJqnLLNMepVPbpUe1f7ufcmlcaRZzHkFWUOO6mtDRNUS0umbUN0kbjHAzg9iKxmVf7oH0NGTtwfmHvUSgpKzLjJxd0b48TfPJG0bLAFITB53etVn8X+IoyY7bVbqCL+FUbHH1rFaRWiaLCq+Rknr9K2NC8L3mq3ojMiQx4Hz/eyMdqz9nCCbaNeec2lFmalzNJK0juzu5JZmOSxPXNeg+FX8B29hBcakkkl3t/eLMwwG9gT0rodK+EOkyWgabVr5Xx1VFx+VY0HwqbUNbvrGHXIUitCqrI0RLPuGcYB4xURrwqvli9SquGqUlzTWnqdbZfELwTpyeXBFGqgdFIH8hW8v7RrWmmpp9lqt/Dbp0EUp3Y9N23IH0Ncpp/wFhmIEviSU+oitRn9TW1b/s/aGqgzazq0n+7Ei/0p2Sduf8AIzW11H8ypd/Hq1lYtLazXb5yGuGklP8A48ao3Hx+nxiDTU9v3X+LV09v8CvBsY/fSaxMfeYL/JavR/B34eWsLzTaZdPHGMu810+APwxVcif2mS52+ycfpHxf8W6xHPJp+kCWOIqHYMiBCemSR3/pUtx8RPHDJhrayg95NSiX+Qr0rTvhB4NaTyNP8JC8GRyPOYH6gn+ddE/wc0nT9Nkv5PBGjxRQruYPCjuB64Oa7qdaEIpct/u/yMm7s+fNU8ceKpkjmurvRWNrPHdJnUw5DxtuBA7niu++Od7HofxK8MfECxVW07xLpax3G37rsAD/AOgsPyrurXRfDkK+WuhWIUgqQkKIMH6LXD+NtIbXf2aLvT1UtfeC9TkRR1YRI5x+cTg/8BqJ1FU6WAl+Iw0/xV4Nh1aOVV1jTgpt70sAZrcdY5CepTseuK8jn1XUrNVQX2nygZHE4JUHqB6j2rs/2d4YPF2oahoWqyTGzj0u4mkRG2lsLgc/jXjc+i3MV/PALjPkSsiljjODx1rzqagqs6bem6+Z17wjK2p7P4U8Six0G4f7ShdE+RsEhWPAJHU4PNc5DcTXBZ7mWa6uGO55Dzk/4VyOkPeR20mY5jFuG8AHk+la1ne3En+sConZF7VGDwkKLlJbyZrjMS63LHoibUV8udpLhhbRM2VRFJP0BPAFZGqeILWNRbwRiTH3Y05yfdq1dQjF5YyQ7VcN2681i+HtJja6e5mUfI20Kf4cV0VEoq5z0o87sNgsdQvZvtEsk8UbYyrkcfTHar+nSXGk6nDcWEkn2qNhsIJOT6VLrOprDEYoiAB1PpWJpurBb+No2ZWB+/nn/wCtXLyymdspQpI+pPCOvf2vpsf2hfKu1QCWPPQ9xW2hVB8oCj2GK+ePC3ii4s9Rd5ZmJIBMgfOAB9Kua/8AGC9sr+W10+RL+JFB88MFBOM4xjtWsJzj7lmzjlSjL3rpHve+l3VzugWF3qnh+w1K61W7Se4t0mkijbCoWGcfrVbV/Dc1wU+za9fWoAO/KCQt+fSuSWZwTtb+vxNlgZNXudS0sajDyIv1YCs69fS3OJ57U/7zqa8j+K+jeJtDg/tLSdVup9M2gTEovmW7f3jgcofXtXkGpa74gB2zarecjIxKQCPwrqo1ZV480LW9f+AYzoxpu0r/ANfM+o7ubw3aqX/tKO2A5zHIy/yqHWNct57GWxk8SaksLLtkSNMEg+pwD+tfLdmdTu4ry4F3LcW9ugebzZCSQTjgHPerOlf2ZdXJn1ibULgZKtFD94YHy4Y9fTHau/DUYTTU3r5enUynaNnE9YjstKtdUzo9te3yjpaxQK5Ye+Dn8cV1mgnw54ltLkaM8sV5Zj/SrORf30HqSvdc9x07ivLPhlrEOnancHQbe90y9hKuzPLlj2x9PavXrebSvF98t95qeF/GqLtg1SFdsd0ewkHr/nnpUV5xpS0j7ve97fK23oEIKel9f66mJcWuoWEy3VnM42nMc8D9PoRWva+L47oJD4q0mDU1Q/LciNROh9SCNrfjg+9LZxa5c3VxpXiWODQPFKElJ0H+g6kvZiBwrH+8PxGa5vWb37BqLab4g02TTb1fxVx/eU9GHuKznTo4iK5lddyYyqUZaaHcX+i6D4msZLywkgugg+cquyaIdt8Z6j3GfrXl2v6TBY61JpdveQvdogf7OW5KnptJ6/Q8/WtrSLn7NqUF3Y3QGGAJU9VPUH2xXluuz3Hin4gSvbFhLe3ojhKnlRnAx9AM1wQwro1HFS9y19TsdVVafM1rexvyqysUdWVgcFWGCDUbgGBhx94n/wAcavVNd8I2lzCFgyWjQKCzfMcDqG/ocj6V53rmjX2nLLujZkUNkhfmXKkcjt168j3opVo1fhYpwlD4jyq4UNq8KkZHFdr4D8QeB1thpfi/wzLIyO5i1OymKTj/AGSDwR26Vxlxxrcftiq9kd99tPQbsV6rbaOWSOn0dvEuqb5I/Lt7WLma6nZlijHuc8n2GTWjNry6fbG30TMtweJNSmTDn2iU/cHuct9Kw9a1++1eRDdSKlvH/qreIbY4x7L6+/Wn6di4G4DIHGB2rmStqi3Jspus0kxMkmHdss8j9T6kmvp/XodO8M/Dvw14X0GVHtHh+1Xkq9Z5iASx9eTx+Fee+G/Dmk6dow1DX4rFo5trYuYPN8tfZe574rV1KbUv7NsdRuNNurXQryR00uaaMJvReAdo+6D2Hp61wZjTlOmuXo9TswM4xnZjHkyxzwtQyyZHWo5X9OartISQMEV4aR67kOnk+TrzVGSTk81JPJWdLJitYRM5SJL68W1spblukalvxry29uWuJ3lkbLOSSfeut8Z34j0s22755WHHsK4V2zyOte7l9Llg5dzycbU5pKPYk3Y70pfd34qqzmkSXB9q9E4yyfqaUGmKwbp0pc/SgB2R6UqYbKnAz0NMpVI9SfoKAE8hnm2gc1658IdHludkxJMMY2L7nua8tgjaeSNU4csF69vWvqH4Y6PDYaJEFTJCgKMfeJ71xY2pyw5e534ClzT5n0Oi0vSJbpo7WFfnf5V4/Wup8M/BTRrG4e5/tbU3llJaUnZ8zE5J6VN4Fs7mfxzAojK2Vrp7zM+OHldwir+ABP4163bx7RSwdJRjzdx4+rzz5eiOTs/hnokag/btTz6rIq/yWrsfw90ZTn7Zqv8A4ED/AArqUOBWR4j1uGys5Yo5lNyykKo52+59K1rUMO/fqRT9UjGhXxMbQoza8k2c5q1p4f0fzYbaxu9Wugo2K91iPcf7xHQDvwTTfhjCsl/ex6vJZ3N6j+bAsMeyKJT/AAqp5Yj+8ea5m91NIk8qHlz09a2vhrZyHWDfOCxRCMnsTXDhpw9olTppLySv956OKU/ZP2tRv1bPUB8o2qAF9AMVV1eE3GjX1vxl7eRR/wB8mrUeNo/Cp41G456Z5r2eh4bR80wTb4w3XFP+HDQR/FHWvD95GrWfiLTFulR+VaWL93IMe6sp/Csr4h3knh3ULnTLUqLhr5reMsOmWwDj8a878ZeMZND8T6fqfhu8llm04MkF1cP5hlf7srFeiqxBG30FZKVpJAoNpvoSfs83V/YftC6r4V1KOGGRra/sfLRMDcucfoK8q+IiT2niR1WMhZYxvXJJLqSrEZ6dK9O8Qa1HY/GPwT8YF8qxt9dEM11Auf8AWqTBcbfUcBvxrN/ab8PS6X43u/JhWSE3LTRgnbujlG5SD7HNceJqS+uxnJ7qx20lzYeSW61PHYtVvbUlre4mQDqM8flVuzn1TWrtbWEjzHIHyriqyWzdZQF5yBnJ/E11Xw+tkj8RwOWGMEnHsM1pXrclNyj0MqFLnqKMix4sh0Xwj4bTRIY/tXiG6ZZZLsysDbLnooBxz05rmBrF8tlLIswaUMBIxGSw9TXrPwS8JWniDWrzxt4khS78y4b7FbyjcnBxvYHqBjAHtmur/aI+H1nqnhtPG3hmxt7a/wBMATVLa3hVVmh7S7QMEr345H0rzqOPpwq/V5u76vpfsdlXDTcfbQVl0Xl3PnzQLHX/ABJfeTYR+acZclQFUepNbWpaJ/Zm6GSfzLhG2uIwMDjOc+mD60eE/F8mkwrZsscUOHBcLjIfrux19vSrusahbxHz3hlSKeIPGdo+cg9Dkg46fma9N3ueXKUrlXT9TexkWUq91Z7RmOU8kd8EdKuXnh3S9as2m0fEEikNsY8cnkE+nv2NckG1DVpGtbdBHDI2Si8KSBmt/wAC6g8NwoJHA2SoT29fpUVJSguZG1JKd0z6U8NX0ZtYIonAEcapj2AwP5VvvCJo90bLn+deU6BdS2U6t5jtA4G3vivStFv0uIlye3WvBrUWndHqU6l0Q3VqHWSGZFeORSro3IIPBBr5V8c6fptv4s1bRLFiIrS4KQljntkqD7Hj3r7BvliS2kunYKsKNIxzxhRn+lfE1zNLqmo3V5tZ5b25eUADJJZuAPfmu3KouM5S6GONacUjY8N6a8Oi3+6ZJBcwFCg6oQc1z2kX8+m6lDfW4RpbeRJlWRdykjsR3FdUvh3xba2k11PoWpW0SJ+9keFguPU+9cXINs5X/ZI/I17OGteUlK9zhqu8Yxtax9OeHrjwN8WdB+2aNZw+HfHFsAJI0OIbn2I9D2x0rndSmvbPUX0fU4kW4ikCnPWMbegPcZB+leJ+Eb24sNegntZ5IJeQHRsEcV9N+DPF/hfx5o9t4S8fxQ2V7EoGna1AgSSJugDkdR9a3vroczVhmjeJR9ij0fxZayX+mf8ALG458+2PZlbqR/nnpW7rGl2NxoaW+uKmv+HX/wCPbUIjiW29DkfcI/75PcDpXMeJ9G1jwVqa6P4liWezm5s7+LmKdexU9j7UaNqmpeG5zdaXMs9nL/rbd+Y5B7jsfeuKdCUG50dH1XR/5M6I1VJctT7+q/zRzms+BdT8N79ZsL/+0tDR+J0U74we0ijoeRyODWF4c0NfBfjzS7rW7W+jmmz9lWSL5WZxgMCOOM/UV7f4euIbtn1TwZMsFwF/0vRpyCpHfYDwV9unptrWgk03xFG0MVnGt5E5aXS7leQ4/iiJ5De3X6isauL5oOKp62s1rf5G9OkotXlp0fQwmuIpAcbQazNTghukCyxg4+6w4I+hrQ1PSXiLzaWzSBATJbPxLH+Hce4rKS+jkG2Uba+eV07o9RpdT5i1GGSPxHMskbKyOykMMEHJ7Vnad/x/H/gVfTHiXQ7HWdOuLeRUVpkA89UG9ccjmvPdK+F32V3+2aws0Z+6iQ45z1yTXv0cxpyh72jPLq4aSfu6nmNtFNcyBIlJPr6V0+j2KWyDJLN1PpmorGGOFQkagD1rRTn2NRWrOWi2NaNFR1e503hGTR7rXrODxRd3iaWrEs0Xz7G7Eqeq56gc1e+MnjXxR4o1K1t9NhkTw5pR22lvLMC7gDBkfH8RHQfwjiuThOCKxvGM+r2oWSK9m+yS8FRj5W9PXmtcDVp3dOp1JxVJ6VI9Dt9E1JbyJ4WdWmhba4Bzj8farckjZPevNfCuvJBcwWotLe3wT+8jBBkJ7Nk816AZA6LIpyCMg15mNwyo1XbZnZh6vtIXe4St6+lZl1Jhj9auStwW3Zrn9ZuthODwKzpQuy6krI4/W75ry/kkbhQdqD0ArNY4/iFSTSxtNINuFLHFM8vP3SrCvpIRSikjw5Nt3ZGSO9NOKmMS4+YbfxqNvLX3qiRqsVOVNWI5Ny56Gqxb0FAJByKYy5n0zS5xzxUcbBl3Ftop29R9wH6tQImj3fe3H3PavZ/2fvHH2eWfQNWu0W1SF5rWSVwoQgZKFj1z2FeJhi2MkkdhUiEZ2+tZ1aaqR5WbUa0qU+ZH2ZafGTwp4WvY5JNUjuleMebDB+8x+XQ16h4X+K3hPxNphvPD1zJelMCWIrsaInswPT61+dMcoVBXWfCnxJeaD43sprWVlW4JgmQHh0Pr9Dg1g6UqVJ8j1N3XjXqr2kdD7h1rxjduCrTJbx/3IzyfqetcRrHiWN8qsoXJwTnvXlPiHxzK07W1tuu7o8CNDwvux7VN4Sl1p7hbq6itJZs5XdGWWP6ZPWvNVGtW96T+87auKpYdctNanuPgvw3camVu7rMMDDO5+Cw9vT616dp0OnaeqpFJEiKMYU5rwmy1zXFiC/byn+4gFTSapqsv+s1a+PsJcfyr0KNOVNWSS/H/ACPIrYmdV3ke+yavZxrkLO/0jx/Os3UPGVnYxPI9uVRBlmkmRQB+ZNeFSxtcNunubuU/7Vy/+NVrvR9NnUefbJL/ANdCW/nW6c76v8P+HMbvucN458T3Hin4jNqSyWy5vMxG33bGCjgjPJyByfWvPPiNdNc6i159nSCKYloVAwSgJGT65Oa0op57HUkuLW2W5mhvCEgPAdtxAQ/nXP8AxAvr6bUWtNUs4bC409fshgjJKpsJ7/Umpl7T2y/lt+J6VPExWBlRb1ck0vlueh+MdJi1z9kzwzqluQ8uizybyByitIyuPzKmuk8YKvjz4EaD4yVRLfaXbrZ6hjk7Rwrn6H+dP/Z9sGufBHin4e65G6i8tYtQtQyEFobmLbuA9AwU5ql+zpqllo91q3gPVZhc2Um62vEY/dzlW49Qa58bTc4XjutTHDVOSWuzPnbUX2uyjsa1/h/P/wAVFAnJZ1dck+qmtP4weDrnwT41vdAussiHzLWXBxNCfuOD9OD7g1znh+UWGpRXcm7EeTgfSrVGdajeKbuilPkqK57h8MNQW1tYdPOFEKCPHuK9X0TVFguVZoxLA6lJo2GQ6Hggj6V82+FNQkt7hJBlQxz1r2/w5drcWsbhsgivjsxoyo1eY+lw8o1KaPDPjx4CPgjxg62WG0LUlN1psh6bf4os+qk/lisBtIUaYmpyTNKhhDEtyQ3YDnt/kV9V+KfDNp8QvA114SumRLxM3GlTt/yymA6fQ9D7Gvmnw9pmo2Md9BrUPlpas1nMkmWaFuQQFHIOR1Ar6PL8b9Yopt+8j5zHYd0Z6bGVHa3UNqJHWGHld0W1g8gx/Ln8azdf8y1khuY18qQAMroeMelbd9PaqYvMnkk8p/LVEOTgHqCegx7Cqupz2jDd5McUIyIo1OSQeufU16F9TiRr+GPF2oafLpcl9qAvbG8k8m4t2QBocnh1Ir2DSr6SzvfJZvlP3G7EV80QxiPUbGOWYqhkVjuPC8160/ii1ssx6nM6FT97YSVPuK56tK9opbnZCbTbPTvihrr6b8LtbuV6y232aMg8q0h2/wAia8L+Cukf2n8RdFttu6O3c3Eg9o1z/PFT/EnxwmuaRb6LZTTm3WQSykpgSMOnvxXXfssWY/tjWNYkX5YoFtkOOhc5P6L+tJU3h8PJvd/8MOUlUqRSPbLmP72fmBzkHvmvkb4saZBpPxF1eytY1igW4LRovRVZQwA/OvsK7GD0yK8c+MXw0l8QanL4i025jjmFv/pEMgOH8tTgqR3wMYNcOX140azcnZNHViYOpDTc+edMbZqcDf7dd5BJmJc5+VeCP94GuG0+0nub0rb7S6MGClsFsHoPU+1dnaK4hwylTz1GO1e/Nnk9T2b4a/Ey2Gknwd48tf7X8PTfKpfmS2P95T7Va8beDb/wbCmt6Pdf254SueYbxPmMIP8ADIB0x6145Gxr0b4VfErUfCEzWVwi3+i3I23NlNyjA9SPeqU77kuIyGTdJHqGlXDwXCfMpjbDKfb2rrtM8S6d4iaK08QsNN1dMCDUYvlDEdA3p/nBFL4u8BWd5pbeNfhjI13phHmXWlg5ltj32DuPavP0vLXUYTvwkoyDkY5HUEdjWVbDxq76NbPqXTrSp+h63c3Ri1CCHxUDbXqAraa1CCVcekmOv16+oPWqfiDS1llP24R2dzIMwXcRzBcjs2Rxz6iuM0Lxdd6TCula1CdQ0mQDCPyyL6qe49q6u3ney0w3GjSJrnh6UlpLJ2y8XqUPVSP/ANYPWvJxFF3tV0fSXR+vY7qNXS9PVdupzN6b3S5zb3kZRuoP8LD1B71E1zHIoYHmuhEdveaU82nyNq+lA7pLeU/6RaE/y+o4NcxfaVJCputLle8tieVx+8jPow/rXFOm6cuWWh0xmpq8Tx6FhirETHhc89qKK7pERNC1XkbquXVpDfWUlpOPkkGM+h7GiiuOcmndHTFJqzPL9TtJrC+ktpcrJG3BHf0Iru/B+sfb7BUdsSodrj39fxoor2cUlVw0Zy3sebQfJWcVsa11IApHeuV8SvstpG9qKK8/Cr3kdWIfus48jNN2dwaKK908kQ7vUmkwaKKYCUUUUCJIFZm+Xp3NSvG64IHynpRRQAhYqcc5705XwPeiikBJGHkIWNWY+grqfCXhrUp76K5kV7eNTw2cN+FFFRJibsz1zw74dit4wI4Qg6knqfqe9dpZi1tYgpliT/ecCiishpXJzqulx/f1G1X/ALarTH8RaHGPm1SA/wC7k/yoorCpXlHY6IYeMtyF/GXh2IHdes2P7sZrb0+7jvIrWRglnHdvstzeyrCZj/shjk9aKKMPXlUlZhWw8YJWOE+LXws8S6WJNY8lNPidw5lkmARTngseMc96zvCPw08BSxR6r48+Lnh+Odn8x7K3lEpfuQ7ls5PfAoor16VONSndqxywjfQ7S48WeDLD4xeE7nw54stdZhubN9HuY4FI8pScwjnggNgDHSuH+MWny+Cvjc+uW8fl2eqhZ3xwN5+Vx/30M/jRRWGIiqclGJdlc9B8Y+Hbf4xfDiOxtZUXxNpUZl0uVjjz4/4oWP8AL3xXyhc6FqEVzNazLItxEzJJCVO5WHBBHrRRXlxqyo1JU47bnUoqpBSludPommSLGj+YQwUdB0Neo/D/AFRigt2fBXjFFFeTmkVKDbPZy+TvY9Ksr5oWR4XIkUhg3oa4r9pDQrifR4/iFoFuCJMQ6zbovIfos3T8D+BooryMrqyhiEl1N8wpRnRdz55iGpX0oVbcjgFi2fnx61a/s2cShpjub+X0oor66dWV7Hz9OmrXKlzYyf27aq0LtGcAnaSO9dtpOkWtygV7RGkH8T/Nn86KKzrTkorU0pxV2W5vDUU6vayRKsTjBCqAQfb3rt/g1GvhfSJ9JusNJPcPN5i/xrwFP5CiisZVZSoNN9RqCVbQ9NsdQWTKHcf7pJ4omVjnaD6465oory5HUmcFe/DPwXJqT6hJoymZ5fMIEzhN3qFBwK4Tx74Xm0O8Nxa+bLaTHCbiWx/s57EdvUUUV1YTE1VWinK6emplWpQcG7HMwt8oBzkcHNTBsUUV7+zPL6HT+AfGmseD9Wjv9LuXQZ/eR5+Vx3BFd74xs9C+IUZ8ReE7eLTdY25vLVWwszdzt7UUVvT10ZnPQ8mvr2+01r6xnSTKTKWSWMjy9xA+Un+lX9H1y90O4a6s5W8thiVOzD/EetFFFSCnBxlsEJOMk0ZE3jfUtL8T/wBr6dJJDv8AmdUOMN3I7c9weDXoug+K9D8UKtwt5DomqAfPJnbBL65/uN7dD2oorhjSjOnyyWh11ZOM+aO5/9k=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1" name="AutoShape 4" descr="data:image/jpg;base64,%20/9j/4AAQSkZJRgABAQEAYABgAAD/2wBDAAUDBAQEAwUEBAQFBQUGBwwIBwcHBw8LCwkMEQ8SEhEPERETFhwXExQaFRERGCEYGh0dHx8fExciJCIeJBweHx7/2wBDAQUFBQcGBw4ICA4eFBEUHh4eHh4eHh4eHh4eHh4eHh4eHh4eHh4eHh4eHh4eHh4eHh4eHh4eHh4eHh4eHh4eHh7/wAARCADYAa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bwveeW9tPuxhsZr7z+HGrLrfgrTNQDbmaAK/+8vB/lX55eHpGa0ePkMnP5V9Vfsr+MJP7Hv9DvN7rCVngwM4B4Yfyr2MTH2lHTdHBRlyTdz3y9QNsJ9Sp+hFRaQx+zGM9UbFU5das5EKFnU8dUpLTUrVJXZXBDnOOmDXmqL5bHTzR5rm1RVNNSt26bqlW8t2/jx9RWfJLsac8e5LKMxsPamQn5z/ALQBpRNEejimx4DqM9iKVh3PM/2g9FW88DaxchMsLU8/7rKw/rXxu5YI2Ou0kfUDP81r7+8c2Y1DwpqdmVz5lrIMf8BNfA17GYZirD7j8j8ef617uAnzULPoebiI8tV+Zdt8G5gmH3dw/I//AK6+ov2XL7fo2qacx5ikSQD2Iwf5V8r6ZJiKONsH/ln+IyB/Kvf/ANmHUBH4suLQtxdWZOD3KmtMXHmoSFQdqiPo8dKa6K2Nyg/WlXv9aG6V86eoJ5a/h6VUv9MtbyNkliU5GAQOau0U7sTSZ8I+MLrxF4e8RT/2VrWo2BALgQzsq/eI+7nH6Vb0H41fEDT/AJbq5XVIlAz5rFH/ADH+Fb/7QemjTvEtrldolicH3xK9eX6fCv2sxt0YL/L/AOtX0NSjCpaXc8uLcdD7k8J3UmpaDp+pTXs6LeW0cy5U8blBxmughti3K3rOPY1gfB/y5Phl4fKEgLZqnX04/pW/qOmw3FvMPmjYocPGdrA49RXhTvGTiegoq1yYWrD/AJbtmlFvIP8Alpn8K+WLL4kfEHRdZh0uLXJJkBkJW8jExK7vl5PzdAe9epeH/HXiu8jQ3UlmCx/htiM/rVVqUqUuWT8yYTjKN7Hqklmsq7ZCHHuKi+wjABYvg5Bbr+dZVhquozRKZZIQxGSAlWxe3f8Az0QjnOFrLUu8SSaWGH5ZHfPoVJNKi7kDxMHQ+lU5Ly8bLNIu3HB2DNMN5dAY80A54wgFHMKxedOM4/Sq7rj5wD7jFUZ7y83ELOd2Mn5BiqUuo3vmFfOK4POVFHMFjZIXGeKz9ahtZbCQXUfmQr8zqOpArKn1K7RN4uGKeyj/AArPv9Q1IqPLvWG5hxsXp+VJyQ0mS6VJ4ZfUIFs7G5jm2/u3ZCAB6HmuhnVShUHljgVyEmpavj/j9I+iL/hVM6vrHlpN9qdgFJPC9fyqHKxSVzuWt4d4bAyOhodF6Lyx6c1xMWsauPmkupCCRtwF7/hUq6lqy5JuJizZ7L/hUuoi1E7FbdQOCc9znrQsGCRuLn+Vcb/aurEeUtzMJcA5+XH8qG1vUo38v7VMCD83C/4VLqIrlZ1d7NZ2eDcNI8nZUXJ/+tT7VLTVItpt7kRer/KD+uTXJyavq5RZFvJBHgk8Lz+lSRa7qaj57yU5IC4Vf8Kj2g+U66Dw7pccgkWJdw6ZOR+tXfsEWOGzXAvrGveYQt2/zE7flXp+VTx61rXl7PtkpmC5PyrjP5U1UitkPkZ2v2FfWg2Q9M1wket+IN4U30hwRu+VOn5VMdd1xsMl7LsBO47E/wAKftl2F7NnZNY/7NRvp+R901wr+J9bEoI1CXy8f88k6/lRdeIvES5K6g4GQFzEn+FHtYhyM7VtNH93FV7iygjBaVlQD+8wFYljfapdWULXV7KzyZztIUY/Cs/Vm2xrJHne77SSeQvc5NUmn0Jehr3NxpseQsvmEdo1z/8AWrHuNQjaURxWzDP8UjAY/Af41lJNPNeJEWUq0gGFOTjqTV26QAu20Lu5H0qmrEp3KOo3MvP71EXH8K/418pfFnVtTvfE8dqdRvG8wk7BO2AGfCjAOOgr6i8TNJD4dv7iKNmaGB2VUUszNjjAr5Ls0m1n4hwCVtzLIMn2Rf8AE10UVaEpClseyeDtPbSPCttbbnmd8s0krFnJ+tWJIpgB5KEllZyduenAH51upHbw21tEAMqoySM024EYO2NnPHesE7PUVtDkLqx1SQAESBcMTlwoz0ArL/sea3miaZUIG5vlbOSeP5Z/OusuYWbLNI5APTPFZspYNuCCq5yOU8n0NwupFf4ZVyPx619D/st6hDa+LltZVUi4jaLkd+o/lXzVYyGNoZP4opNjfQ16t8NdXbS/FFpdRtjbIrj8817sFzRcTivyyTPuN7O0YfNbxH/gIrF+xwC7liaFBtuExjj5GHT863bWZbi1iuI+VkQOPoRmqGoDy70SY4cDP1Vga8eDd7M7ppbjtHijEUsZRTtkI5FXTbw/88l/Kq2n8XN2n+3mrtTJu5UUrEX2eH+5imyLtZWHZhU9RzD5G+mam7HZDLxBInlno4ZCPqK+DPH9gbHxNq1mRjyruRMexJ/xr71nP7oN6EGvjn9oXTfsfxP1mMLgXAWdfxH+Nerlcvij/X9anFi1rFnl8Mu1Xburh/zwf8a9U+C2o3Fj8RdDkt2GHn8ltx42twf515Mn+vdOgeP+pH9a7DwLqBttR0q+zzFNGxPuDXotc0XEwWjTPuxTIv3kzk84xxUZuU5+STGcZxUsEgmt45V6OoYfiKjI/wBHbGfvE/rXzJ6jHRzq5IUNke1S1Gv+uP8AuipKTGfNH7Xlj5Vzo14F4LyqT/wIN/WvBrcgXgbPQKw/765/nX09+19Z+b4O0+6UcxXZGfqv/wBavloNiSNv9kj8iD/SvosNLmoxf9bnmVI2m0fav7Pd0Ln4X6cAwPlPLH16YY/416C4yjD1Brxr9lGRZPBV9GWJMd+eM9Mopr2XHHHpXi4pWrS9TvpO8EfJvxbtF0v40wWygbPIjbHqCGFekeFYgUjaRhzjaB2rhP2jx9m+MGl3H961jOfXD/8A167jws6yBG35zgEbOldOLV3Tl3ijClopLzPQbCGQIAZBux1z2q5GuCTvGATkZ61VsBi2VV+YY5bbV1I8kM2QQeBt61xuJomRzNmPPyhfSo5h8uepzjI7VLKrbd+0btv3dtQDzclSuFY88HiosMpzbsEbgGwOc9aoXe6RTtcIN3Iz1rUnR8bdw24GD5dU7iJ2x5hGQTtHl9alopGUF2oXcq6beEz0qrLh5VCoQC3f0rWkRlRmQYk2/d25qkyys67l4LdcY5qSipPEu0/KOlZiQBbZX2xkBPuk9a37mP8Adn6GstEm2IVXJ2DjZnipmVEqEIrj5EO5gAM9KY1u27Z5qjcCc7jxWjsbOQ3Vvm/d9OKiKpjyxL8mDk7O9ZNGiGmNdu392CMfNuqF5IfMz5KEqTn3q8E3fLIwUBht+Q80widH4h552jyzzUspDV2eXv8ALjxtHy7qPLCsW2Rtubgbvu1aWJtzELliBkBDxTljwdoAwSSTsPFIpFGQYG0qC3OCG6U+L94hVY0RhgFi55qy6sE8tVBTb97FDRtJGFKqvzf3ewpDIVjEh4RBtY5+Y/NTJIn2bo4Cwx91WJNWrfTLq5vYrWytBO7KXY7wgUD6/WthvDWtJG/2a38mVkKhlnAx71vCi5amNSryp6XOV+zFWzNbhVLALuJFNnhKuufUnhs8VpaxpPiS3tS2padc30MWG3C4TCkfxc49aytC23d1L/ok1u0c3kFJGBywbBxj3p1KLjtsTTq88U2rPsdPHb7bOFDHtwgOTVeaGFo1EkaSBc43LnFdHqdvtO1cYQBaw7kMGPuc1L0ZSV0Z5CoDsRUHGdqgcd6qS7WQuVJAyBnv6VPeSMOGBwQQeKomQmMqWOB0FNAzj/inql3ofhN7m0uGgnmdYkdcZwc7v0zXz98ILH7d4zefqFUEkjoWYt/LFe0fGOGTU5tF0JnZFuJXaR+6LjHH4ZrC8KeGNL8LSy3FhFcTvIQSLi4HHAA+6ntXYrRoJdWYzaTsdbLCjTMc8D2qJ1jCNLzk8Csy612aF8R6fbH/ALaOf8Kz7nxBcglvItQccLtc/wDs1YWRLqI2LqOH5EX+LJbmua8cX1vomiz3kaKzKUVO+WJGf0zSTeIdWkU7fscY7Yt84/M1w/xC1jULjT7W21CSKRPOeVQsSpkDC84HPJPX0rWjBTmkJTVzjUbczgf8to9y/wC8P/1V1Gi6g0cdpdKfQH8K4+BmjiRj96CXafoa2dLb/R7i3/55vuX6H/8AXXs09zkktD7/APgjr6eIfh1p10rZkhUwSc91/wDrYrrNTj32+7+6c18/fsX6x5lhrOiu+SpS4Rfb7rf0r6ImXdC6+qkV5eIXJWZ2w1gilZuP7WuF9UVq0KyrbjWEP9+3FatYS3KjsFNanUjdKkojA32231UivmP9quz8vxlpGoBcLd2ZjJ91NfTsX8S+jGvBP2tLH/imtK1LHNpfGNj6K1ejlsrV7d/+H/Q5cUvcT/rsfMF0PJvYvqyf1H8quaNcGO2mVTzDMcfTORVfXV2ES/3ZFao7Btuo3cHaSJXH8q9hq0jktdH318NNU/tb4f6HqBbJms03H3Awf5Vu2+Wgb3Lfzry/9mbUBefB+wVny1pcSQt7Ddkfoa9Rs23wK3TqMCvnK8eWpJeZ6UHdIWPPnv8A7q/1qWolP7+X2AqQsNu7Ix61kyzyv9qC38/4ZzNjPl3EbfzFfHL8J7h2H5g19j/G7WtH1jwBrWn2N9FcXFugZ0XPG1wCQeh544r5G0jSL/WJ76OyhLJaKbi4lIO2GMDlmP6D1Ne9g/dwyctLN/5nnVfeqPl1Po39j67Mmma3BnjzYJAP95CP6V9AV8ifCTUb3wnprWun3d5JdazZxSxz21tkQBSfvbu/PPpXbaB8VfFN8U0f+09N+12M7xzXCxiRrkAgKCnABycHBHPevHxlWEqzlFno0KM+VKxhftW/L4t0e8X70duBn/to3+Fb3hSDU3w8V9MpYK20qpCg+9c18Ytd0zX762h1WKD7WmIZJ4JHMaOWOQuOuCa3J7u58J3NvY3GnyNbI6JJOeZJFOMOq9QueOadbHU5xgo7x0ZMcJUV21uem6Xp+py2+W1q9SMKchAgwfxFaEum3ywuza7qRAG4Y2Z6dOlcGPEckZS8n12zsrWEKjWyFAJGLAksWBG3Gehrr/FXiGHSNLhmgkjkS++WGdRujxtyNrDg5HSoeJ0b7Exo7dmYOkeIrPUtQ/smbxVd2uqszLHbeam58emV56GuibSrtuniHVBkkcyRjt9K8k02XRbjV5dWt9Qae8tXWa4AmCJAFbGM/wB85xzwc+9Z3xB8Sv4k8a22mtcXenWrS7LVoAREeMgu2OGPI4JHHWsvrE+VysbPDx50k9z1jxDazaTNFHeeJtUitWiaRpmmTEW3nnI7DmvMvhb421L4gePr7QIdV1C0tbUXE8N0Jd32iBWVUKZUfNzk545rN+IviC7j8NytbPeX8CkWk/BLRnGBI2c5+tZn7O+sWWkeNptS1BbhYEs2tY5Fhd3aRmBPmYGFUbeDULEze5U8MovR3O2+J2qal4R8H61q8utaq15YAKkYmXa7MwCHp05ya2vCuuf2n4c0/UxdGeOdFYPuDBiRzzXkv7XfjCKK2TR9PkEg1eBGkcrnbGjEkDPTJx+tR/BzxOI/hVaXFwFAsSySKow2FPAx64xROpeKlczUdWrHuk12DC3uDipoo2aNBHuDBVzkjpXlXiTx9a6b4Pm1dw9ndyIy2dvcocvJj5cgdu9c/wCBvHHxC8Rad5A1jRpdR3h7eKK1VWmj4yTxjap4J4/GsnPS5pGlK9j3cQOxJjVtmTuyw61BJbHgoh2EDHI60+1uD5MTXS2yTBP3ioflL45x7ZzU/mxEbgsJBwMA9KlgiAwyRqPND78/LginPIQBnzPNVOvHFPeSM/KfLJJPOelMCow27I8gDJz1pFokgMsj74RIOcOeKlWNuQA/lEHPTrUaorEbAkYDEkA4zVmCMBdzbcMBxu6VDZaRClszblIl2ZGKlt7K5lbAwGDYG5sdenarsUKkgbVIZuPm6cVZtreaElY5UUn5iTzSTVxtOxD4Qlb/AISyW167LEOxx3L4/pXbVx3hCMR+J9akKkiOOCHPXnBYj9RXYA8Zrti7xRyy+JmH42lCaHIhxiWWKI57guM/pXimu6rceH/Cmn6vYweddXF8ZI4zHlGIbfgnOR973r074r3flaTBEkgVzNJL74SJj/PFM8F6LaTWul/arWKb7NDvXzEB2tgDIz0rSd1Tsu5ph5041b1FdWf32svxNgRPLpcM10oE8kavIBx8xHSuf1EOpwIwMcV2epxgQscAgVyN7l5CWx14waThdXMk7aGJdRrIDuz1zWeIV3nOVUCtW5ztKhTg96x9Rv7SxK/ariOEn7oY43VCjd6DueS/G/xBH4V8S6dqF7C14JrRvsltCwD55GTnp1PTNUfCHiSXxKJzc6PLpm2JZYg8wYup45GAR0qh8eNUU/EVNEbT11a+i8lbFpJPKFsRyRhfvctjk84qvcXUmk6I9zfpcQ+IPPjidRIGWXLfKq8cp2PfiipNqai30Nnh70vaWfb+vI37x443ZZOMHkdaqXUdo0W6NmLHoCKinnWYx+YoR3UMwY4C+vWq8F5bTQ+ZEJdoO071xzWitex58otR5uhLNbwpAGfdu7DHBrzP4j3AfWXtVwFgCw4HqBlj/wB9Mfyr0vzoS4mOdkSmRwf9kZrxHXNSW5upbpzhmYsVzyCTk/zrsw0bXkKAoG6aRO08WR9f8itDQ5gbqFj0miMbf7wo0/QtVlit2a38mSM/MHPKj3Azj8avDw3qVvKBA1rcMJhJEkU43kE8jBxn8K6Y4mkpL3lcl0Z2+E9h/ZV1qDSvifbw3EojS5ikgJLYGSMjP4ivqPWPiR4L00SpLr1nNNHkGGGQMxPp6frXxp4eaxsLGeTg3RYqSB94/wB0frXL6rJdfbwkbESSOQEH+HpXFiasKlTTodNOEowSZ9k6X8XvCVzq1sJmvLNQpj8yWIFevXIJ4967rxb4r0fw34UuPEl9cK1jFGGRoznzSfuhfc18FaTr1xHcy6YhX7QgKqD03+mK9l17TfEmu/s529pYyx3cMl19qdyTuRUBGwJ255/pXI56+9sa8j5fdLdn+05qUmpu0mkWP2Td8se5g4X/AHs9a9x+HHxD0Dx1ZudNlMd5Egaa1c/MgPcHuPeviXwj8N/EHiS0im0+2yxuBbsjOFIY8jIPQcEV9R/s+fCe+8BXNzqms3UDXcy7I44nJ2oQuQe2cg1pzQlsT7OUfiPZI/8AWN7gGvK/2k9P+3fDfW41OXjjS5Re4Knk16j5iCZF3DJyK534laa+oeGNRjUpsezljcMcdV4/Wt8JLlrRbOfEK9N2PhDUz5+nBx/HFn+tUIpduqafN2liaM+5rcu59O0m2gs4YYNSKJ+8uZGJTP8AsoMcDpk5zVKyuNL1S7trWaFGZZQyPap5TRjPPA4I/CvRq5jSUupEcNNnu/wF8XyeF/hfr8klhJeAagi20SyrGWZl+Y5Y4wuBn617PoXxI8KvoltdXl99hd1zJHMuTGx6glcj8Qa+Stc1toSmhrujFnJIBGn3VBbAOe/Hf1NT2dreLZXs95cx21qkBMkSH5nYj5Vx0Ht3rxMTieeo5LZnfSw75fQ+mfiXrGs6pZ2sPg2SO7trvd9quIpPlWMrhfm6ckn3rzbR7jx74Rs9Uj/tSzv7I/LHYQyvKySEZ2726KB9MmvJ/BPxM1Xwzok2iG+nt7SWXzYgQTtfv06D1FVdX+KuoabJPb2F6L2K5xJGkZxmTvn0BNa+2l7NKKMI04e199nVW2reK/EV5cR6gIbWyg+QoU2h17CPb1HvXsXwj8B6f4b8Fa5DfTQ3s2tkkqmVIiQf6sn1GTnFea6XovibVtE0jxAtmj3U7xSxwOwCBW5ZmOegx0I7iu40CTx7BqN20mmzTQW9xutyxHlyKy4YA/19axhUqxl7OT0l+n+Z2VqVLl5oboLHZPbR6HaW9pawRzC3EZ+QLtboxwe3tzxW7rng3w34cs9d1XSNIgkv9TYtfsAWZ+Adqf3eRnA781w+veJNQ0fULhZLK2g1GNo2KiMSOGf7hLDqcDPHpWKbjxz5kup614gjtEDBoo7l+CM85XPy/hzU39m2nqRJuqlrYnu9B8QWdnBZ6Fpst7m8iuEhkjBMcW7LfM3ViB0z1NYXiiL4keJtMcx6fPbzpDIZ3vH2Z2t8sY6knBHTriuj8R/FLxU0JTT7HzLJoNrz2SB0UEYJ3Z359fSvNdFuPFt9dalLaMYGiB3u0pC8d/pWaqKlNNbf1sXyyrRcbsuRxeIE1TTvB1pbm3me3C3RuosrJt+8xzxgcgY9K9S1qfUPDXwbt9JvYf7QtlVQZjEzJbncSAMjnqAB096h8M6J4f1bwjDr7+Ko7nQ7uMu06ZWa1nQjei5/hyDwfbg5qPxAdU+J6Wq6Ktza6da3WBaXUTQo8KKArZKjLZ7Zq8RFQlL2b5l6f1qKMVKMedee5xN7qHiPRfhTqPirTIdOhtzOtrdTBMXCRtjAC/dxuIyeoIrL+H7Wq+KYNH1LWLbU4L6yLEAbQZQdyjcDndyR2yO1e6aB8PbOPwfLoniZYY/tcuyJIbgMxU8tuBBG7PIrmtP8E/DGDy9KsH+2SyZtXubpfIa3aOTJIwVw2QQe54rncJci5na/59DWMoJuyv8A1qXrC5urq409LNJjHcxlWhjUkZ25HA9MEVT1W6/sC0hGpyeVM25fIAyzDnGcdOMfnXomq6lp/h/w9/xJUAgA2oloQ0kp6nnrz+ma8i1vQU8SyC7gkvo9RukMl3HJGyx5yQBkjg4AGBnnmuOrgfZwXtJXbN6WJdab5FojzH4nXuravbWcetaWTpMUw8qeBseYvcbuc8HrUcmmlbB9J0vVbfS7eP8AeETSlhK7HG5nPTjr1r1bwr4ItbUSp4ku4ri7t1CrZicNb2o53FgeScYJyBjFaPgzTfhxq8Wo2GjXlvql/aSmaZZLAxfOwOCNxJIO36V1wpOMI9EYznBy7v8ArscV8SvBnirWfCHgiwiurPW720u5ftQiuAVnV9pUA9fug9e1egeAPhYdJSTxBqEK2mqkyW9vbi4ItrKIt0AA3E4OOc+taEk3hya80vUPs+YbnzY3aJ2TY2OS2Dk9B19KZ/wkki28SRxqXEDxS4+6xD5DD3rnrVaMY6yf5GsYzloo7/ob9yLiKUpLLDIke4AKCWBXgjn+dReHNWj1TQ7PU4LeaEXcay7HwSoP0+lc1d+JJpJpZERShkLHaODkgnHuapeBfFMEmtaj4ddYYY4Y0bTox94BVLOGb3z0qaOKVab5dia1B04q+53peIksxfYcknHQ1P5y/wARkC5G35etee6j4kuNWu207w9KkEcZ23moEb0hxyUQfxSY5weK6HStR0poodHt7h/Psm3DzZ8yTkgh3PdsdfbI6Vs6kU7N6mUacmrpaHTw3ClgWZgwzgba0IAsnzLuZzgYK1yaa1ZZwl1bM4H3hcqe/wBag8ZeLl0jwdquqadMn2q2geRCHD4IHBxznnFK0pOw00j0ewjXpgBeckitOK2GNvQcc4rzr4PeJrzVdHZ9fu0kuRFan7ojyZIFdjjA6lq9UtWjcZEikdsNmrhTfNysmc9LoyPDUGy51aTg+benBPX5VUVtrKAhLI64O3BHJ96r6XaiKMsyjc8juT9TVLxbrp0G2t5/7NvL4SSFGW2UMyDGd2CeR9K7orSxyvWRyfxOPnzWkIA3vbsOnJ8yVVH6A1vWkgtFuVuPtot4bQHfDCTt65wRyWHpXn/inxZY6tqltJoVxZ3N7CsebK7n+yyrsYnG1x82c9j2rWm8daq1heW0XgnW4ZJo2T7Q8sCxxnbgNuL4ODz2qpySsmKMJXvY4NdQi1bwpbPc61rF/qF9q0rwzSTTrF9kRnYKCAqn5FAPfk1oQ+IBpcNjZ3ckjTzRebuxlETuSfrwK6PwjbabN8O9O0mawkt30u3NrbTSyJMSSu1pR5TEc5PB5rhfijpNvY2GsalLrWnOINM8uC2e2bzd/OCrY4ySPypT5ZR5U/uHTUk+Zo4mbxx4l13VS+iXtzKlwzC1jhGCyAnBx/WszVvHPiqw846hAlwVXEouIM79p+6xH0pl74Q8S+GIUaOS5utijNzbM5IJHPRQVH0FcDr1/d2kMjR3t0khYLzMx+vU151LmdVU1J6s9SUIuHNyx2OV+J2qXWt60uq3Cxxz3KmUpETiIFjhRnnj6113wi1LV/EGmala6xqUlxb2CoYPMVXkVmzjDEZ4xXnOszyXTm7lYsz9fYivY/2b49PufCWqW8mnW8041ANLKWYPs8sbRweBnNeriIxlN8yPKjUnDWDsW59Ns4ZsqzuxX5nd9xq9YQCOLarjnnmtLUtO0u1vZDcW1+qkZHkTA7R9GHP50+HTdCvYB9h1+6tn9LuzPB+qk1EOVbIwrKct3c5nxzdLp/hi+mBCvIohQj1Y4P6ZrxrRtPm1rWo7GJWZpdzHHoATXofxuEmmCz0h9QgvXbNwzwZCgY2qDnv941T+BGjvfa9d3+dq28WxTju3/wBYV2SfLRXmTFNIn8Y6rdW8v2QSRWsEoDKqvuLD1wOOa56Sa0gMsN1L8xt2aJpFyyycEdOlQapcyahfSTM2FXCgKvLY7f8A6quW3hHXNX0681ZLCfybaPfLIw2hEzjJJryo01oj0JtyTYkWt3LWUT2900jWjEMGGCwbjf8AhyPxrR0zVIRfPfXB8omIrFnnaOpx7msnwroE89x5sjL5TAgIc5evQrfwbd6vDJbSaO8aOmYpVXARh0x39j612Sw9VR5mtDCNaDdr6mZ4d02GTWIry1RJUkBZnPPOPunPTNfR/wAN/EaalottaK0cU0aeW0Z4xjgDFfP+qaEfDtrYx39pcNbTkwu0LMDn+4xGCPardn4gvE1tZNJWWC4OEEQHD49fQ+9eZVj7SO5msXbFexlB7b9PJo+nNJhUTxX2kw2yTLcKbmGR9g25wzA4PIHatq58ZyjVZrRNNgs7WKTYb69nARx6ouQWr5v8X+LtUj0oG2uDZ3JX9/JCxBY9wP5ZHWvINQ1TULm4LXNzcTOSTseUlvxPatqHPGPvPU6asbvXWx92eJvFD+UbTSbW61qXHLW4EMI+rfeP4V458U9U8carAj6hr9tZRRoW+xW8+wjrwwx6cck15J4A+JGveHplthqM82nEfvbSVy20f7JPIP6e1aPxG8Wy3dul3p9/ceW/JiYcMK6Y1nC7W/5EOHMkiHR/hxeT2tv/AGlqlnDZtGkkH2ZTKzDdyp6A8e5xW9rD+F/Dt9LNZ6OrSPICdzAZI9gAMe1a/wAHfs1/oX2vVtSRHuVZY9oyVTGAvPQZ545Jrznx2NSj1SSB1eZUYhJIxkMP6VySqKpod3s5UkpR6m5B4k07VvE0s8kcEb+QUeFogS6DBAB74Iz6j3qXxX4+0+z0+BisNwbtQy2yyKenfI6d+Oteb6Q11H4ntLt4JFEbbuY852jOMHr06V03w6+FM3jq0i1G50XWLKxmupGnvg6JsBY4Ecb43AdzzzVwhFWbM3XquLgupc17UPCWvR6PFYafbnUbqEQvAZhFtfJAB544xj9aztQ8F6X4ato4vEGmeRc3UYmtJUvwQ4HLjjkMCcY9MV9DeB/DuhaFp9v4d0v4S6VqLWXAur27hkmmYnl2baTz+Q6Cu7vptY0TRZ9Xk+H/AIehjtYzJt+3qW+gJTA/Ourm5ttjkdNQupLU4Xw5r+kL4fsFvrpo7eSJIk8iIs6lVB47ZA65rH8YePLzTbGdLe91KztZoillmcCfGf8AWnAwuR91efU1FqhufEWkf8JRMsunR3ty7rp9mBMIwyYId8YXg9uOa4T4m2HmaRaSRmcwxW8cKs/JBVQvJ9eK5ljfaTcU1fy7Hfi8JRpxg6V33T6P7l+ow/EK+hkidporho0CxyTktKOMFsk8sfWsTxU+u39jFq0sLXFvO5j+0GfzDnBwGUAben41T8N+Cbq5tWuNRkkttykwRlcO/vz0HU/hXbaFp9tZaFLpbzo8OC0rODhjnjH41y1K6vpqaUcJJxTlojzHw7r+oabe+Zps5Gw/6vZwPUYPUewq543g1/U7JZ9DN7Gt4cT21q52NnqDjscjg11d7aaDGsVshtrA3kog+1vEfJjdvuqxAOM9BXsvwy8E6h4a0GfT7hrOWEEs800MZBJ5zvJ3kDsMDFOE/tGNSm4y5OnfTT9Tzn4H/Cm/XQwsmrazZaizZZrJsw2/zAkYxnfgbT0xXW3tr4mf4jjQE8YapawQq0sttDI6ysoHBVnPI5GcjH869l0DUjp1lY2Kva3c90ZJP9YIwABkkLjOOnvzXDfF+NdE1S28V3+kJ9u1CZLJI7ENJcSbVLYBxgAgfpXpxn7SKvt8jla9lPm12srNrfrbqfP3ivU/G+i/Ed/DM3izVGje6TbcSS5PltzvA/hbGawvG3jCO61mSOy+SGLdsB+bv1J7k9SfWun8aX+i+KNBXxdDJOtzo01xZ3f2iPy53difJU44IAOM9eD2rgNI8DeJJNKm1T+wNXltzblldLORvMzzlQByPes8ZiI1VFW2X3vv91jWjFpNrqVLHxrraajB5V1IqeYAQpxxn2r0fwrN8YtS05rybxbdeH9EyfIlnjBnlXPVEwDj3OPxrhPhRZ6aniqPUfEFu32LTUM0sbAgPKD8iN+Pb2r1DXfGyaxc5V/Nnfm3tyMc4/1j/wB0AdBXC5KN+VGrTe5m6rB4/mlE9l4+1LUblDgGYrbsPoynH54x61peAtF8W2XjBtS1PU0ub2SGS1vFEg3LKrAoVI4lUr0Yepp3hy2tvIk1O+uTJaWwOQDj7RLjJH0Hf8q4fxD4ivb28OwsrIwMaBtpXnjbj0rT6xUqYf2Mtu63I5YwmpRPV/tMkEzwRQ+bJBKX25wME55z061y3jPVdc06xe/hjP7idVmJyIog3QAd/cnjmuWXW/FGlytcNBqBgGC7yKzofrmt+J9W8XKmpSLNcw3DeW1upKwpIh4dgPYjrxXirAxjeVSV0ezQzOVOXuQ1/r8xdL8cXOr2ZsZZF06GJQ8t4U/eTEHlRj5RwcewFUkudItNZks9E3vYvMGvtRmnzuiJx5asDlSQSBgEnv0ru7LwvaC3nhu5Fu7q4jaJ3xtVQwx8oHAryXwZ4Ctda07U7e5mni1CyuGj82CZXMW04+eLrjI+9xnPBr1MphSqQnrqrfO/+RwZrWjOopxjyp9D1TXtYXQbdLKzgDbFSK3ii5aRsYVR6semfxrC8NajrUPxKfwWfsU93rumQyS3sZy1mDlnRTz0UFe2Tz6Vfs7PyfH9ve3Qk1PTbeyKxSwqQIbkjGXHUEAkAnjnrV74Y+BtLsfHn/CWS6vNNqy+aDbhMRsjDauM85UcYrnwuGnSg61RXl99icRiIzkqdN2X5nqdp4F8KrFHF/Y9gwVQu54FLNjuTjk15p+0bb+H/DfhN9H0i1s7S/1ExI/lQfM0Rc8fKM4yo7V64l0275VA+teA/tX6a3/CR6Bri5xcwG1kI7MjZX9GP5Vvl6VSuoykTXbVN2PbPhX4S8O6o2tyapp9rdSWd7FZRtt6LFbRLjP1zXquleGfD+n4ax02KHH90n/GvnL9nvxanhbwBBG2nXV9e6tf3N2FROPKV9hYt65HGM/hXuWg/Ebw7ebYrlpdOlPadflz/vDj869J03GTOFz0SudoAAMDpXM+M5gl1ax5A+R2/HgVr6nqMcGkzahbyJMkS7iUYEYzz+lcD451M3uuFrEPLFbWsTyMqkhd5YjJ/D9Kxry5abLoRvNFfWdN0vV4/L1TTra8XsZYwSPoeo/OuH8a6E3hfwzf6x4d17U7ERIoWxkk8+2lZmChSj5xyexrq7S+LEDP51kfEVo7ux0XSyCft+s2yMB3VG8xv/Qa8/D4iXOlfTt0PQnT01RBBqfxA8PWkdreeGtM120jXDS6O4glB7/um4P4GuU8Ya/pPiiNNH/4S5vDd7JLG7Wet6aoZtjBgAxK5GR/eOa9f4ZmYHHOa4C202w8SfFXxVJqtjbX9pp9jaaesdxEHUO2ZHxnvyK1p1IVE3ONrK+nqls7rr5EShbZkR0z4oOnnQ+NfDlxE3KyJpjEH8Q+KytW8LeLb6Nv7el8G6xGeqTaW6Mfo6tkGt2b4Z6bayNceFNY1Xw1P122s5eAn3jbIxWddD4oaLkXWn6X4stF/wCWlo32e5x7qflJ+lCgpa0pq/n7r/y/Em1t0cTqXwV8J6paHfZ3GkXPpY3Zli/AOox+VTfDn4ZyeB5NTNprJvor0JtSWLYyFc9SCQevtXS2vxG8Mi4+yayL7w/djgw6nbsgB/3hx+JxXVWslrfWwubG4gu4DyJLeRZFP4isqk8VRd6ia9f8wdOjPRI881+x1Uys7WbSgrgsnzfpWXpUckYS3ePY7NkhhtJ/OvVfJXPT8qrz20bD95ErY9VzTjjHfVGcsMujPlr4o2ur+JfHl4ujaTfagkJFugtoGk+4MH7o9Sa9C+Degah4d0UrqljdWFxcOXZJkKE44HBr1rw7F/YL3EeiqbGO5cvMsQADseprP1zwjqmpXdpP/wAJBd7YPMMkc2W8wt074UD0ArtePdWSVrJGM8LZN31PMPAuh2/hmfUTe6XHLf2QJjuJV3JtxlWUHrWLa/F7xhJfS2Ys476OVvLEU8fybTxgjuMdq7/xNrUUSrbatcWmnb24V5gxxnByq5P4YrmPAHgJtc8R6nqmmm4vbOzYmGREKo3pnd/KlKnZ8w1JzVjqfC/9ieHtMa4isrGG+mJdkALCLPO1c9APSsfWvHU7XBjGxh7cV0Gr+EHTS5dS8QTyW4H3LSBAzsT0rzHxHoF5bzQzWtreG3lXchK7tvs2Olc1eftJ2k7nTCjKMOaK0Nd/GAxtuV3xlgSjfOhwcjKng10Fx49t9Qs0h0mw0fTLnH757ayRWnHfk8g+1eYJFFDIBfQSyEHldrAiryPBDMb1bKS2tIsfOwxk9sUU5cjtEidJS95rUpa5r4Mkm593k8Dnq3+TXJajeBbpDCx3FdxOec+9L472L4juFthsQ4ZlH94jNQaHb2szwveGQeVMN4CE709PrXamkrnOk5uxGmpXSu6jLbmwBjnFdTG5/wCEeit5z/x7xGWYnqOpC1Z8O+C9Q1SK6vtLtCPK/eRQzuBNMP7qjoD3xnmpG8K+Kv7L8hNH23EswaZbmZE29wpBOcDHNOlOM27dAq05U0rrc6/wNui0e0jhvY0laIGXzWBAY8kYHTjtWxPpeqySq1idLVxJtlnllJyh9MdD14rjdA8Oa5pd4b7WfEmg6agb5gsHnE/kor0G0sfDel6cNdk8bS6rBG+NtuwCDIPyYycnPQEVy1qfs5XSvc6cPUqVItOdkiG705ta8a6WmnqFg0weY8iRlVZ88kDPYAfnXveiW19duLiHw7eXNoVxmSYoxb15I4/CvlLxr8Tr+V2h8OKNCskUIPIctNIPVnP8hXETeMPEy3QceKNWXjIP26QH+dbRo2acmc/1hpNLqfcmv+LLLwJo1xqy6LaWlw0wiYXV3jPPOCM54z07/nXEeEfiRJ440fW77V9chFhG/kJZPEvylgSGOOSAOnqfpXy5afEfxoHtoB4gvL6KKVZEguHaRSw9/vY+hr3jw5cnXdFsr6+0+PTWdCLmJYggwOmwAY+9gj0qvaOMoq27Eo+0UpN7I7qz8TTeHYXtbHULSB22h44LNVJwMKCFBPT1xXLeKvHHiWPU3srrTxfNvG6BbRklBIyMf3jjBwRT/wC3bSOZbDT9ifvhCVjGcN3BP8Tepqj4i+Ijyzz2ljdLNOiiAEKMAKMbpG7kds59hW+IcEuWxFHncuZPUZqsGpas0M1xDHYJLg5unEfl+7DqKltdItbdGjvbvTr471URo+Y2HXJzjI4rzPWtRmvIWla+lKA7TIrlVLegA5J9hWPb3VxDctE80pORlpTuC+xHb6V5EHGL2PVnVnNWvY9jn0zToL+a3aSG70i9kBWMHDQP94oD6AjKsP6V6bp/gnwnc2UVxJqUkcMifcudbfJHQ5XA/nXz7oV1dzzWVvIrSSmXMPl/NyBkjjqMc+1eqR6WutSQpH4XOsXMLCJjJCMQqTySWwMA/WqpTtP4b3JnG8PitY9A0/TPBFnc2lvbeIrWSSD5YYY7t5ip9fvE/wBOlcj8ZdOsbjSYrXQbm81jVGnH7mS8YeUpB3Mm5gN2OBn1rpNO+HOrRqCkmn6dFsx5VomMZ65AABrH+Ivge107wBr1/qGg6dfLbW5n8+8kaSRCv8SKmMYBJxmu+HtHskkcNV0rWbbZ494Q0ix8XePdF8ICwvLGzhvvtmr29ywLMYkyN2PXp9DX0l488XL4e0nzLVEaUjy7eJWCDj+QUV8eWPxN0PQ7W3urHwlpkGo24zHqNizRS5AOGYDhuvIYV1Xjzxtc3+n2lxqky/b5rCGaSKIHYgkXcOemSCCRV6Rbv1MYe/Zdi1498bf2vO8t35AZiM+VGuWPYk4yx9K8zvZmmuZEtpF23AKMWUBue+R1rBv9WkuL+JdwG9+fT2r3n9mv4T/8JPPH4x8RrIujW0v+iQNx9skU9SO0YPbuaydJS0R0OoonGz+EfFZ+HjXdv51xDE27y48nA7/pz3qXwx4es/CugjWdQRJNcugpG/5xaqRkKM/xYxk9q+gf2iZbXSvAd5eWPnxzKBthh4iUdN5Udh6Zx7V8Y6xr13ftHctcXcpYjzM/KNw9ug+lc9WEoe5Fm2HlGXvteh3d9rV00rSG5kkPKsQ2MD+WK1/BvjmaymkiV0lgYbJFYD5lP8+leVtq0lyu2WESrngg/wBK67whZzNZRarHbiRlnVRGVwroeGH/ANeuGUXBanoRaqStY9u8M3i3mptpxg8m5K+ZCVfMcqkZGM8gkdsnniuA8faRH4Z+Lmk6pp2+1fW7eVZ9jEFZkYHd7ZH8jXZD7RpPgi3UvNpbzzR+XqIhE2YUkyIuBkcjHqe1cr8RPGvhm91TTn1podVubZmis5rRW81WI5OPu7hnOG5zXfh8M1atDRNao8mvVtJ0pa+Zl+C9Wg0nxzqPhvVLeRWdvtUN9DIfMYMf41Jw2M442mugttSm1DxPfxLb38drafunvLYAKxyCPMX0IxyQOnWsGHwR401rxHpPiCwtYNUhhVoJbmCREJTnb5ikja4I5A45GKwfH0mqeF/ifo+r273WnXMn+jzFSUbPTDDv/LmuiNfmnyt3dvmYunaLaPZpNc1jRUW5W7e6sFIMhK7yq+6/eA9xn60eOLrwv458OIk0jyfZna4tNhysrqpAAPoeMg4Neb/EbxLdSWemTtdQaZBJIVu7mKBiBxkOUUjoQc7cZrsNMK6ho6ajL9kvbeUDGo2LjbIcdW44Ps4B96FTjNqot/LR/wCTDnlT9389jA8XaO+ifCL4a68w8q70vUhDeBVKtF9o3HBYH1A6YrS8b6pqUng64YXbyPBskDn/AFmAwyN3XkU/7ZJbLc6OtlFrVjfKjSRhQXjKNnJiJJYj+8nI9qsXC+Hr3QbrTbg3llcPC8aSj97ESR8u4feHOPU10RnNy5o9/wCtDOVtOYm+GPi+DXPD8d1DqV9psz7o5Irh/MRiDg5dQP1X8a1Lr4hHQNZXR5riRRcx73a1YlJEJwM44wTkdj9K8r+G+maxoJutOu4o5BLM88BgcSB1wNxGOeD2IzWR8XtSvtMvLDWtLu7iyu40KebC5RhhgcZHYgmpbhUnaS9BwUop8rPb7XV7m1KXGnakupQsxMlrdgROvtG44/A/nV/+2rbV/GvhmDZNb/Zlubh4512ESbAqgdm+8ehNcVoXiT7Zp8UmoWdvdq6K3mRgQynI6kqME/UGuc8T+JZLTxNZafYzWscMqeaDqUqxRKxONm85UcdGOOTjiuWWBjKTlTetmdFPFytaa0PpmBtzKM5Gea434Ty/aLDXNaP3tU1q5mBPdEPlr+imsOz8UeILSy23llmJk2xz4wGBGAysPlarngXWNH0nw3ZaK106NaxlS86bd5JJJyOOprklh61GnJNXvbbt/VjojiKVRqzPRhIh68GmN1+X9KyYL+OSMSRSLIhGQytkEVKl4ufvVxqomdDi0S6rYWOp2xttUsba9gP8E8Qcfr0rzHxn8MfCujaTqXiTQ7zU/DVxZ273BawuCEYqMgFT6nAr1BblWAzXm37TOrjT/hNe28TETajNHaqB3GckfpXdgq1RVIxhKyb1/wCGMakY2vJHjXhaH4g+JNGTWv8AhOru0Fw77Y3UscA4zkGtM6H8RF6fENj9YmrqfDunrpfh7T9PUgeRborcfxYyf1Jq2y+4riq4xupJxStf+Vf5G1PDx5VzN39WcSdJ+JKH5fHsZ+sbD+lNa1+KS9PHkZ/Bv8K7Rl9xUDqM/eFQsXPsvuX+RTw8O7+9niXgvx1q/g7XTqtjFb3IkAW4juYlkMiZ7FskH3FfUmheP5tR0y31BL4G2niEkYzxgjpiviyRm57ivQ/hPrckmk3OiySn/R286DJ/gb7w/A/zr2MZTckpJ7Hn4KpZ8jPeNV8TWN1e/wClTP5PO7B6msuS/t2ULaSbkHTnNeC/EXxdq1vrLabp14YYo0USFFG4uevJqT4b+NNXTWrTTLnN5HcSbATy4J9PX6Vh9Xk4cx2U8XGNTkPaNTh820klKqpI6kfrXlfjnWkXxPZadNeLe2a2odY4CMCTJ5bH0rd+Jl94kOhTpZ6PqJeYeUAkLHy1PVjj8q8n8LXmreG9RkuhoAuXdPLKXlo7Y5zkdwf5jirw0E1dMMZXXMouPr/ka2rp9o1WS+eEv57qGCnOFx/TFX7u1vNBWH93BFPMrFozJ80YB+XcB0J9K39L0n4keI4B/wAIt4ITR4JLcQyTbVh3DOSwMmCCfUc4716l8LfhRqPh+ysNc8SxaRLqsFw7ta3MolVlz8pBQEl++TkV2U6cb+/I5a1dT0owscr4J0rx2RC83hPV4GcAxTpAREwPQnOCtek6hbaS2iyXmvxFLqzi/eyxkoXI/gJxjk8V6LaeMtPm1WDSfKtlvLhgscciMWY596434/8Ag25urPUdUtGaSW2j3S2dux2NgZDbc5DHn8qmng6NaTnCTTS6dfIVTFVqUFCrG9+58veINflaeWWONPnYsyk7tvPA/KuTfV5JLl0JaGKR90iRkhXYcBiPUetRyDznfCyhgDjJ5JzS3Wh31o8Jmt54zKhePfEw3j1GRyK1bOKxZnugw5mOOwNZ88u5h95m9uRVcJJv2OGBzXrPw8j06wiN0YAJGhMbXCpzGT1I9PTI5rCtV9mr2udGHoe2ly3sef8AhiC7n1i3WGJmO8cHivoy91GdvD62UFwBqIKGGFWGCR1/z64rlrbwzpi6jb6gkqXE+NzTDOJB2JB711k+rLp2l3l00cCLbwmXJX7xHQfia4ZV3OrGSWx6UMKqdOUZMn07wvrHhjTEvNau1W4mUt5TqoMLNyScHOc59K82u7j+1nlECpY6dHIY1t4GDPnvn3P945PNUtf8UXd2kxnQxT3DfKkStGYYwP4iewyeBXMeGbLULOa61ZbWY2DIcyBvkbnHX15rrr05K7bPPoVIu0UjoLy5WylizMHeMbbaAdIR3c++Khj1BZrlLOFFxkEgjqfU1o+EvDN74jeVNGt45FiXfIHYJtHvk8/rXReH/hY5vHudZ1e3tkfGYrc+a7qeozxjjiuScoxV5nXCDm7RN/4KDWbW/vNW0+KSVmjKQKsojZh3YEjivoDwlrkNqiabqV1qF3cSyrsxNnyw3UfL1AOea8+0K0aKAWWiWQggUBdxIz/wJjXaeDdMtdPvxqF6ZL+cAhY7WB5lU+pbG39aWHVZz5o6I1r+xjDllud/5mhh3H26dihww85+DVLXbjwquhXcuo7pLIwMZfMZypXHOcmq154ys9MmS3/sK+858FYljQuR67VJOPwrTu7iTxF4J1DzNHmtvOgkQW15FtZgB3U9j716938jxraHyv8AE3w7a/2SZNJ0DSprRnW4jd7f5ljJ52uCMjBzgjsea5LxFoM1x4I1ddQWRNY8JE2ckisMSwq/7tJF7na3ysOwxyOnu/il9GWwktV1C0tY5Lf7PIuFCwhlxtx/DxivPtQs49aubnTf3UV34m0OGZpmf5XvrFzC8bem5T19SK5pv92+V3a/r/M6ZyUqkXy8vR+fn/w2h4h8K/DL+OviRo3h1ZGjiuZ99xIuQUhQbnI98DH41936nqVnoelRaXpkUdtbWsQigjXhUUDAFfNX7Ifhi+0XxN4j17VbSWzexjOmwpMm1hKWBcYPPCgc9Dmu6+LV3d6hZxw2dw8Q88GYD+5g5x+nFaSq+zpuaVy8BhFjcXTw8pcqk7XOh1vxToclhb3mtTxSzkkrbL856kfMvQj0Brx7xXpui6rJdW9vpdtbxO+9Ft49skbf3s+/vVyz0VYybm4Z4Yuzf8tG9l9Pr1qy00aDybWFYI89B1PufU+9eJWx1Ser0P1nAcIZfh4uLTqPq27W9Lf8E8903wZpMeoL9sklgtyfvvkk/XHSvZfh/wCFNPkmawluja2Ea7t6xeYwPoAP51x908b5UwySjud3X8KteG9f1G0v4tP0+SSMSDy445WwrsOi57E9Oawo1VKf716HnZ/w17Cj7XAx9V2XdH0NF/whNnoB0t7W9miMBhZ1t2MjA559jznPavm34m+EfENpc7dHhGpaTnzILiaMQyqc/dkz0Yccg4P6V7d4Q8WNsWza1l3LsBt5M5BI5Hr1zXebtF1L7ZoV/YQPL5X7+0dtwkjYfeAPVe2a9eGJrT92lBW85f8A2v6n5ticOqNvaPVnyH4EvfF3hq6kuYbhYrmX95LFG4ZQM/dZejeuR61N4m0zQ/HHip9R17Vb/Sb28ngffHEs1vG64GdhIKggDoTzzXvOvfBnwSLB7jQvDPl6nb/vLbZfzRFiP4Q244OOnHWvN/Hvg13svtGi3X2HUMEpp90h3ShfvfKRjzB6IcGuyrGmnvZ7JnLDnW2qOR+NnhOHQdC/s99Wtrjz4zcWgZtryqhw2B0JGegNcb8GtZvLHSgbS6kgljLRNsPUA9COhGD0NehPqmi6h/Yy+Oreyv4C7TQLE+yaFvuOAOytjJU9+Rgitvw78KPBraRe3XhTxBcTZd7gJMVPlDGSjKAGHTqc1yQn+65U9e/S50Sj7/6Hk0WsWlv8QLka5rk+medOGtGS1D243AZV8fMi+hUHvkV6ncR3TWMcmpxxXsEnEd3DLlW/3ZV7+zc+1eBfE5ra6Fpq+n3EdxA44kTsyNggjqDyOK7/AMGa9qGnWay2F0Y0mjG9MBo5AR0ZDwfxrqnU92MpmLj7z5TrYr280afdpLC+EjqxJKpdW+3qAANsgOcHBB45WqPxOW28c6GlpdQxWF/E5YXkUGN+VI2yR8EeuR+VcDrupT6h45ktZdT07QraQRvbtcbxbRvjPJXJG5h1OQtemCTVIYYYdZshcQyRgwTs+VkHrFMOo9uR7VduVXWt9fMh7rp+RieF9FvrfSobSK5triaGMIVSXlsdxnBP0wDXDfGmKf7FA80TI6qyEMMHgg16RNYSGYTaVOk0sbBxa3GIpyQc4RvuOf8Avk0vjy80bx213p97pl7pyhvMjhlTyrq3bbtY4P3geuD+BFZwbVT3f+CVoo3kZXgDXr210e1ksL6WESQIXjByjHHdTwfyrR8ZeImbw9fXp0+FL2GEtDJbHy03dy6chhjsMVm+EPCk8Vp9gtdQtZjAoWI7tjyD3jbnP0JqLxTpup2ulXkNzayBWiZcgZHT9Pxq4V+WdmT7PRMT4V6zrF7AFsfElnc3IRVXThcmO6VvXawCsp7YJx0r0mHxNrmnzLFq9i2/HKSKYpPr0wa+XPAUwh8Xw7+jwAfiOP6V7jovirV7OzS3W6W7tB1tbxBNF+Abp+BFOrSozdpRQRqVIv3ZHpmn+L9OmIVpmtn/ALswx+vSvOfjfqH9veMfCfh9CZLZJTdTMvKHB6Z6dB+tN1bW9FubOe4ns7nSniiLqLVzLFI4GQu1jlQfqcVxngHXPGGuSSSaTp73dokpe5ig2M1uhzhgp+Y9OSBiudZfyfvKL77+eh0xxjcWqi+49NaUMfrTSwxWRDrbSPJBcWY81OGKr5bg/Tp+gq3Hd2c3Ed0In/uTrt/8eHH8q8Wrga9LeN/Q9GnjaNTrb1J3PFQO1LcySQIHmUBD0fIKn8RxVQ30Df8ALSM/8CFciudJ87eJdK1PQdXuNM1SLybiE4Pow7EHuD60eFdVOmazb3xOQjbZAP4kPB/xr6X+Ifgix8b6RtLrBqMKn7Nc4z/wBvVT+lfLetaTfaFq0+lanbvbXUDbWU/oR6g+tfTUqqrRs9zwp05UZpon8SSLNr15MGDqZCQ2etUraV4rmOWNijRsGVgcEEHNQoJpG/dxs/0FXLOxleRfPkWFCfmY/MQO5wOtbpWVjFu8rnpOhfEpjqcMNzqL2ETttedwziM+rAc4z1r0XTfFXiS3kf8AtKe2tLZHCrcyzL5cwPIaM9XBBHKg1Z+Hvws+HuladaatcsfEV1MizRyzjEWDyNsfT/vrNelW1xp8UJW3sYLRUXbGEVYwOegAHH4V5cq1Fu0Y3/A9inSxC1lO34mNYaxPeSLa2uuw3l24GIre0mlYZ9gldFd+EvH8mlxXFpZCdmzvRnWFwMdSGJ4r0nwFA9pYZ/fM84V3BXhDjpu6musgXphjXdTw9PlTcbM4quLqqTSlp6HgPw++G/jm41ddQ1q30+KyX5ogbwN+I2Z5H4V6zrC6ZpM5bX79JTcxqoDpw2BjAHJP411ix4OU+U98dDXN+NtTtdOns7yTy2EIk89mYbIYsZLMe3IGPWuvD8lFvojlxFSpXSvqzxH4hfC/w94i8UL4l8PR2Nk8QL3MVxYSGGfGMbUXALZ57cdawF/tHUdVvI11CC9v7hS1wtrAqW8QHG7JzzjgheD6mqXxY+KmpeJbt9P02SS00gEqiL8rz+7e3t+dYWh+ItR8M3f2nTxEzmLy3SVcqw68/jXNLFfWJNUVZLr3NKeH9jFOq/kL4m+F9jOsdxHGIpNx3sq4VvfHaoY9CtNNhEMbbtowfetBviVq80+/UNGtJIz18mRkOPxyKtJq/h7XSqQXRs7lv+WUw2nPoD0NeTXjXT95aHq0J0X8L1OavJri3tjJCknkWq/MVQttUnOTj3NZGp69JeaZLZRxLKs4A8wjIGDnI7H059a9a8ORyabbSWyOjuxLMSANw9PesDxL4C0i9vF1OGUaSS2bmKJfkmHqF/hb3qsNUhz+8gxUZ+zfK9Dwi/mnv5XSSEtLyqBQS20Nz8oOF/Cuqsry8X4c3+lXGn3qyygrF+5bBBYEnjp0NeqWtxpWgRGDSbCNHwMuVHmP7lutYmt6/rSXLEyPjPMacKCex9TXbUxMJaHnU6MoXseZaF4on8L6C1tHJLFcS/63C4IHpWXP8QNekP2W2upLISEJ5xJ3KCeuf8K9EuZNM1iYyatp8bzlSBNH8pX8OhNQ+BPBcdt4+s76CWPUoI2eURSr8xbHyqV79eo9KvmpTd2QlVgmonrmg/HLQfDel2ul6dothMbaFI2nC3E7ysFALkiPkk89a9Q+CvxGvviTcamWt/sdpYBA26xlj8wtngGQ8jA9K4208N3N2iT26rp6s21o7uTYFP8Ask8kfWvRvh5omuaNY3McN5pbrNKG3gmToMY4xitYSTdrkSUlq0egpFCuNq7R6LwKc8UTrt+ZR7HFZUcOsnG++tFz/dgP+NTx29+oHmagG+kI/wAa1sQZ83gLwXPLJNN4a0ySSSRZHZ4ASzL0Jz16VifFbRfDuj/DvW9bh0OxFzpdlc3ds6xBWjkKEsQR0zjn1rrZLa9ZWEeoujdj5QNc5460PVNV8G61YvrMpWewmTYIUw2UPB4oSQpPQ+fLvxjq0enaR/ad1E1zd6bBdTq6hQrSJuCZHUhSOT+lQpqyzsGlUq5zgFs5A9P/ANZ+tc74jee98E+GfFzR7re6sk069GB+6urcmIgjoMhQfzqKO4hiiVoyrLs2jHb2rwcTXlBOPW7P0Lg7KqeJr/WWvdglb1f+X6os63q7eactjHQdhXPXOvRxSLufHzAHnpzUGsXBbcV5Hp6Vxerszh1VuoPBrgjHnZ+iYrF/Vo+6j6B8CeF7zxFbjUrtzY6c/MIC5lmH97nhV9OpPtV7xL4VsNMQXtjLMZLciQrKwYMBz6cGuu+F94upfDjQrtSMvYxhseqjaf1FVvE6R7JFuB+5KnzCem3v+lVUpqNj87rZzja05SlUfXRbelin4b8SW5KTbgJQMJKANy/Q1r3+papd3CXlrfRy3CIVikLbZIweuCfWszTfhq2rael34f1CwWJwCsizFwOMjpx0q/Y/DHxxA4Dalo8ij+IPIM/hiuz6riFFcr0Pn1isPJ3lv5nongjUmg8Oo+vauk94SWctgeWOw9/rXlP7SUehNp39qxQ65ctfqIlnsHMkFs6fMsjJkFe/zKfXNdY3hfxVZrjyIrgAfehmB/RsVXfVfFGkKUm0+/EOMMjW+9CPwyMV0+0q2jGpTul/X3nHKjTlJzp1NX8j5EupdFvLuC+nlup/IgWGNII8AAclxlj82fXr+tdppk5treLUbG+eOI4VbhSV2sR9xj/C3sevqa9l1HTdH1SKO4t8aRMXyoSPbET3Vk4/oRXn/wAT9K1nS9Rh1KNmt9OMDwXa2sfmwSE4Kh1bkDryeua6oYvD8qjFWOWeBrylfcz7Lw1pHj20l8M6usensFmvLfULKBQyyBQXLoMCQFV9jx1q/rHwz/sPw8up6Pqv9o6Za2aSzXM8awrt4G4EEjHP1HeuMtIfFXhXWLXxDod3puqaPcAwlrYMrWhcbSJI2O4bc9Rla2tH8UNfeBtQ8M3U80+i3QNteJbvloHDffQnjqOh4NGk17rurmMZWtzbnlvxWs5EaKV49vmQHB/vbSCCD3GCa6P4V+KdW0rRIIra4EtlIhEtncL5kEmPVDwD7jBrt9e+GP8AbfwW0ey8LXdnq1/pMszzSAmOSWNw3yFT0YZXAP4GuC8K+FfEWj+HIJNU0e/swXbieLaR+HWm6i9nZPVDcXe56FJqOiaxAFsWGjXxViYLt99qSBn5JDymf7rZHvXAv47hvL+H7UFuLNZBAjTnbID6xtncAPxFWJFDoVPIIIxXA6J4ifwnqk8jaRpmrWzzPBc2t9AJFZchgVPVGHOGBrfD1I1PiV2iJw5Vp1Pa0trO/jBsrsmQ/dhuyI5D/uv9x/8Ax01Vl1jWNKuDaS3U0TgY+z3idV9g3UfQ4qPw2PDXiWKOTSdROl30i/8AIN1CTETn0jn6Z9nx9av3w1LS3/snVrLzIhyLLUI9y49UP/syGpvL1RmkvQ4f/hAJv7csfEWnxwW2kTExuBMzG2fnJIwSUJ6dfSupuvDurWEKyIq3ULZKyQtkMPb1/CpYLSKUSQ6brE+nI+PL06+Ia2Vt2fklA3L/AMCGOetLa6tf6XfS2m4W10p2y20m2SKbHcdVYe4/OsqalK6b1T09P69TWo4pprbr6nP38rNZ3ELgq2xgQRgjivIbGaW31vTZYZZIZElZQ8bFWHznuPrX0ZcaloOrxNDq1m1lMVK+YoMiZx6/fUfiw9q8N1fwd4g0/UIZzZie0FyxF1buJIgpIxkj7v8AwICt6dRxTjLQiUU17rueyaR4y1PyY7fVIrPWrZY1CreRZkUegkGHH5mtMXXhLVMBbm70Oc/wXQ+0QZ9pFw6/iDXnsLS2+xZEYEIASRwT7HvVlbgN1pqsyHBHWX+navp4efTVN7bIN0k9hL50arn7zbeg6/eA6Vg2eveHbi8uY9TmtBMrDY0ZADDHovf8Kzb69uLPT7iawu57SRkZGaGQoWUgAg46jBNeVaRfx6fc3F1Kk7RLJ5brby+U7Kc4+Ye+Pyq3Rp11eWj8hwlKGx9deH7oSxL81c38c/Bln4h8Ly61Haq2qabGZFYDmSIfeU+uByKoeEdfhKp+9X8676LWLP7N++liKONpViMMDxivITcJXPYlBVI2Pjlp0hwsXyq3OOwqbT7S81KXytPhkuJD1Kqdo/HpX1H8Jv2c9KuvEV1rHiizcaMtyzWVpI/zzoTlcgfdT68n2r6N0bwF4G0vyv7O8K6TbmIgoVgBII7816sXdXR48lyuzPB/gt4M8VX2laa2s6SdO021iVI1F0AZlA4+TZnB9dwr3LRtM8P6eA/9jR286nBbyjIc+oJya61YohjbGg/4DUyhfQflURp8j0SHKc5O/MZ8c6BB9ntZX/4DsH609ftsh+byoB6J85/M8fpWgOOmPypssqRRtJJIqIoyWY4ArS7FY5zxX4ZHiDTjZz6tq9lEf9Y1pceW7D03Y4H0r5j+M82l+Gbubwb4ca5+yxus2oTTztLLcS4yqsx5KqO3TJr1z4xfGPQ9E0S+NjqXmxQAK5tvmluJD92KLtyerdhXzh8RL7UNTuoda1LT5rC7vLeOSaCUYZGKjGfwxXmY+rzQjyu6Z24SFpvm3RyX9pf8TaPzB+7jy5z7VowawHi3sQSST+tcPrt15V7H6MCDUUN+0a4WTKdvaujBpRpqxGIm3M6/UdcVflBqtpz3erTmO1tvNI5Y9Av1PauXHn3cn7v5h3JOAPxra8OajFpd/ClxcDarmRY1Y7WcDjPrXRO9rmEbOVj2rwWuoaZYFdVvVndQNqn5vKHpu7n2p+veII4A0szghfug9z3Y+w/nXnGs+PlSO2WJj5cUQ8w4+++T+fPNYV94kOqTrbebsRPvyOCWc9wBXA6d+h3e06XOyi8TrJPd37LlYELKPVjwuayZ/FDsCrKGeVsKP5muTvNUeVPsthbyC2U7nkcY8wjvzwBVCS4mZtqnMki8sBwq+3+NCpIh1DsoPEMLBmEa/KMCtCx1vyzHexsY5Ff5WU4IPY155HIUiLHBAOEXPU+9aVteboI4SwOOSexPt7VMqaHGbPorw34uuNatyNS8QWmmhI1xJdSMFdu/yqDn15Feh+DviB4J8MWkkN74thv55mDO1ravtGOnavkW71xbe3VSu9ZOFGew4qvp32HWr+GyFtcC4ndY41iuXUlicDHOK2o07Lm6k1a0pe5fQ+35Pjb4DUDZeXch7AWrj+YrPvfj/wCELbcY7e9mUdSVVf5sK8b8Nfs7RJPK3ibU47+zeIeVFFK6vE/cFjww+mKu3PwZ+Felndd6NfTFT3a4dfzFX9ZT+0vuf+ZH1Sq9FF/ej0QftB2uoSm30HS4J5yCVElwTx6gKPmPtms0/Efx3rRlhsntEG0lhDbqPkPHVs+tcVPofg27ikt9Jt9Rs9Rjx5K3f2mJ1I6FA52nFc5qPiO80AvNqgkiuVJHnwqQk3ucfdb19a9CE6c78hxVadSm0pGilzfeG01XS7m2W80e8uHnvNOuFwuWA3gY5BJG4EdDXH+Ifs2k60Y9Nu5LnTpI1ms2fG7y2H3W/wBpeR+FUNZ+JysHeOQO7cZ8ok/mxrpPj1bCDxPF9nhjSKztILchUCqQY1bJx0JJPPrXjZvGneDS1Z9jwTja2HxMqd/ca28+hy97eQSKxEgL9doODXN6gPNy/wC7BPTLAEe1LMGmj+6yx54I5ZT9e1Rw20iygm3tbjJ+8xAcf0ry6cVHW5+h4utKt7ttD6D/AGXvES3Pha58OznE2nzFowWBzE5yMY9GyK9H1y3abI25U8Eex618weA/EUfhXxLFrCRssOCl1hg2Y++Mdcdfwr3q+8eaULaCdLyB4pUEiMHHIPSqqr2kbo+LzHCSw2Ivupanivw08W+Kfhx42u9EvBqVhp/2uSG2unt3aFRvO1WBG1ozxz27GvsTw9r2u6ppkc6aFC0gG2RxdhU3ewIJxXiUnxDs2+VbmPHoWFOHxG023X/SNUghX3lAFdVLHzjL4bnz1XAKS+L8D3tpvEroQYtLs+PvNKXI/UVXfUdSSJJLjUdEeIg7yuSQfYDOf0rgNEj1nXrGG+0+3ubm1nQPFKina6noQTwauaf4L8TNfXRaxjgt5NrqZLgAlz944GfauxYqtNPlpnI8LRg1zVCt4m07StQubtpBGq3jbp9qkeZxjoT8vQHIxS6Toep6h9oa1R7q1ISBo3cMMgdfcEHnPpW8nw/1ORl8+4tox3IYtj9BXa6PpsOjWCW7TqsSDq5A/HmsoYWpWm5VkbSxcKUFGk7nyl42+Hfi/wAIeLrJr+1t5PBSSupvLZyfJSRWA3qeQVZgT2OOtefap8I9R0ezlvI9V1KBX63EMZltZR/ebb8yevIx719yan4h8MeRLaXmoWl3HIpSWEL5oZTwQQAc/SvLfiDqGi6JpFofDVhL/Z4YpPCdyeWmDjYr4LDPYe1dsrUYu2x50m5p3Wv9XPn/AMK2ni/w/wCDLrxNHK8Vzpt0Y5fIk3rJCAMuD/EvIP0zXc+FviXp+vW6xa1bBHYYeaFcq3+9H/UflXMw63fLqmqNFpN5Jb3Ftsij8vaoJAyAOijOfzrin0rU/DrC8W3ludOGCzhcS2+e0gHBH+0OPpWTpqs3zolVHSS5WdfLoWtaj4qvLV9Mt10+bzZ9O1C1kzGyKRiNx/e5HBwa8S+Imnzab4g1WynQrJFNG5GPUEV9GfDLVIby4eKK4/dyR7ypPGR3rF+Inw1t/HkF7rvh+68rXgqR3dnO37tkRv8AWqQM9OvpWUMQ6NeUZfCra/5nRyKpTUlu76Hl/hllk0q1OM5H9K7nRPGGqabarp99HFrGlA82d4Nyr7o33kPuDVWP4e61oOjWwZYZigzKIXLBT6ZOKy5VZWKupVh1BGCKaqqT5oPQjkaVpI2fEup6DHo0uuWGozW3kyqsmlXBLSsCfvRv91gM98GuLtfG15FEvnx20ljNJsS0u3UlD3YD7y/nTvE0Ik0ifjnY3P5Vg+DPE2k6C6w694XsPEGm3kKedHMSk0ZBPzRSDlTXo0JxlHmlG7MJxtoj2KyXRb61WOO6msJ+gF2TLA59nA3J+IYe9UdWt7zRJUmuVms1f/VXKNmKT/dkXg/SptH0u18TWrTeDNU84jBOmXsojuSMg4TPyyYHHY0tteatos01mDJC33biyuosq3s0bcH8qx9+Pwu6J917qw7R9YluJUs7pLS+t52CZZF3KT0YEf1q/rHg6CO+W0E8VjcSqWhy+YpPbnlT+JFZBtPD91crdWanw9qSNuUqGlsmb/aT7yD6ZHtRrs/iC2jtLnXraGWExkG7sm8y2PzHADdjjHBxXM3J1opO0XuvP8vuZ0JJUZN6v9DH8T6Jqun2dzDPauxUHJQZA6de4/GvGJW/cXf/AF1B/nX0GmtPLp5tpyNQsXjKBWfEkakc7H6j6cj2rzjWvh750cp8N6lFc+Y4b7LeOsEyfRidjj8QfauuEnTupbd/62ME4y2Z1Xwi8EyeJLee81fW7jS7eGTy1itovMkc4znJICj86968EeGfh74VnjvjHqOp3qEbbm/cSbD6qudq/UCsnT7Xwz4bvSlvFYvbuMym5gJdfoykD9KvyeMPAtspEmk6bf8APyiRMAH8awjiaPQ7Pq1ex6Ja+NtPkQz7mQMx8h/NUKV9wT19a0k+IuioRxle5EyED6nPFP8AA+j6HqmiJdT+DtKsULZhX7NGysCAdy8cV19pp9hbReVbWFrBHnO2OFVGfoBXZF3V0cUlZ2ZyVj40gxCwgEs7Dc7RzqVkB6YHp6Vrt4smRUZ9GnQP9zfKo3fStW9urewjUbF3nhEUDJ/+tXK+MfGlh4V0xtQvX8/UJxthgHb2A/maitWhRhzz2KpwlUlyxRb1Tx5Hpdq13qVh9lt1H3nmGSfQADJPtXh/xB+I+r+Kp3gWR7TTc/LbocFx6se/0rmfFPiTU/EWqPfanOXYk7IwfljHoBWLJJg8dK+XxmPqYh2Wke3+Z72GwcKSu9WW0uTb3MNwiRO8LrIiyIGXcDkZB61w+q6xb3viS/08a5faxeXcrzXj38S2/kSAcCP5vmB4AA9sV1Ek2Bz+FeZfFTT5IL218RWYw6uqyEdmB+U/0rbLKkW5UJrSW3kyMbBq1WO6/IxPF8bBBKOsbc/1qroFo14GuJnKW6cH/bPpW/qaprFpDdwgCO7Tc3ojD7wP41V+zLbQJbwN+7QdT39TXt4JNw1Wx5GKaUtCO+lhjwlsgjRRyB396ybmQmRJB95WDCrN5tT5lYsw/u81mXLNnIBx/KuuRzRNaZJtYcSwytI7NgRE8qfQD0q3JZ3enp9oktmEhQKm4cepP61zthcTw3sb2zFJdwwRXoDan5sUf2kCfYjbhnqxXA/pXDVbptLodlNKab6mI175tsnmYfaPun7o/wATVVppWY4jzu7AHmryaWy3cDMWNswBJHr3ruNH8O210f3cf7sd/Wsp1EtjaFKUjzt4LhQjSRlnP3UAyAKvaZpF9csXZRChODJIcAV3Wua9oWg2s1nH5V1fp8hjUf6s+5rhL3xNdXEKwySKI1OQqqFGfwrSnGU9WtAq+zp6J3Z0eq6P4X8mLdqF7JMkYUlCFX3xway7W7sNMYNYpJJOhzHPIdzoexHTFZmlLf6zeRWen28txNKwRFUcZPbJ4H41714K/Zj8TapBHdeIr+LSA3PkIBLJj3IOB+tdKWljib1udJ4A+IF74j8KWksmFmgHkTBRjLL3/EYNak+sXEkTw+W8zsOI49xkY+23mu38CfBXwZ4K06X7W7XpkYO8184CjAxwOABXQP4j8D6KnlaekdyydEsYAQP+B8L+tcX1Bc7lfQ9FZi1BK2pwnwp8K6rLrcer39hqFtbopDW2oTiZWz0wDnHrnrXceM/hfoHiO3kdYUs7p+TtTdEx91/wrOuviNeOSun6XBbjs0z72/IYFc7rnibWL6JmvdTlWIDlUby0A+g/rXbThGCsjz61Z1XeR4l41+CUn/CReLNGhtbRr1tOS90z7NMpG5flYYzlRuA6+tL8W7a8v/DGja5cwyW9xe6XFHdI/Bju7f8AdyI3vwDXcWup2lj8UfC1/FOu25NxpVwF9JV3R5/4GoH41Asmn69qni74daoyWpS7E9rMzZ8mWRflf2Vvun6iuXH4d1aPPHeOp15XjfquJi3sz5r+0fZ5DnzIWPUA/K39KtWl3cOQq+VGv97yyW/oK0z4bvNJ1i40rXWkgurWQpJbheRjv+XIx1ro7Sys7cf6NbqpUBmlYbm/4CT0+tciwzkrn10uJ6VN/u035bfjf9DQ8H+BtQ1y0+2XP7u3VSyxuMSSqB/CuMAfWtCWDTbeBbSGBGWPhC3JAFdl4P1JmS3uYm+aMAjPSub+Ktha6Nq63dnMsdlqSmeJM/6s/wAae2D+hriyrGKdSVKSs+n+R5uf4iviXGrJ6Lp0RDEumtabWgh3Fcn5Rke9ebfEKztWuknjiAZcjj0NbL6l+7KxzId3X5qx9ZZbq2Mkjgsfugeg9a99WR8w22eofs4fEeTdB4L1LWRpSqc2N3LNIEBz/qyFOPoTX2Fpg1ZNPRbqezvZyMieJDGjDscZP55r8xxDJHIGRjGwYMrA4IIPUV9Pfs/fGDUlso9IvZxPLAADDIeHX1U9jUxqxhLl6GjpylDmPpua0v7jImv2iQ/wwLt/XrUH/CN6U7b7iF7pvWaQv/Ok8PeJdJ1uDfbXCxygZeGUhXX/ABHuKXUfFHh7T8i71izRh/CJAzfkMmuhxUt0YplyLS9OiAEdnCoHQBah1PQdF1KDyb7S7OdO26IZU+oPUH6Vzl58StAiB+yw312e22HYp/FyD+lYl58Tr5+LPSYIfQzSlz+QAqVCEdkDYzxJ8MIYd91o1wCneCc4x9G/xrJj+F8ks8XnX8UfGZTGmSo9Aeh+h4qWHx7rBvt+qbLixcYeOBArRf7Y67j7VPqnizRZI0t9L1yFp3bd5Mk3llh6HPQ1lUk0/dHGMWS6H8MPAHh/WW1S20/dOVAEcj7okbOSwToCfyrT13TdM1ArNHCsdxHzFcQKFkjPqCOv0PBrPhv45IlP9qizbHO+MPj/AIEODVmPT7a5jMj681yvdllCAflXNVnUn8RtFRR5tHqen32vXugXc0FprVpL5cij5YrgEZDLn7rEfwnv0rwKO+1XWPinfeG7rTwiyXUoRJUMclsq5OenTAHBGOa1/ihr1gfjJqMmizfabRQsM06ncHkHX5u+Oma6rRvFFt9rt7nWNNi1CSKMxRXWALmJD1VX7j/ZbPtis4YR0lKdJXbWxcsRzNQqbX3OB8XeH73T7K5WWNnTY2DjnGP1HuK8YvB/odqfQOv5NX2ZfWOn+JNDu49LuIr9HhYeWy4liYjgsnUYPcZFfJnjPw3q3hxoLPWLf7NI8kjIdwZWX1BH/wCutcBieZuE1aS6BiKSS5ou6Oi0L5dKjkjdkccqwOCD8p4Neg6b48uHgj0/xZYpr1ig2pJIdtzCP9iUc/gciuC0m2lttHiWfCs0e5QD1GMVfIyKtyaehildHo6eHbPXLdrrwbqS6soGXsJ8R3sX4dJPqPyrCtdQvNGupI4rqazk5WSKRDgkdVdTx+Yrkonmt51ntppIZVOVdGKsD9RXU6X4tt74rbeNbOTVbT7guIn8u6iOD82/+LAB4Oa0U4yVpohxafujdQuNHurVrmGBNI1EkHzIDi1lB67o/wCE+6nHtWZeGa2Gb+AxKek0Z3xN+I6fjXC+JfELTTXNtYRs9isjLF5xw7RE4XcB1OMZxUugapqFpeW9m2rxRwFC3kwStkcdPb6V2U8M6afvafkZ1GpWutT3K88STXVx5bzQx8cKsRL/AI9q1PCdnPrGoRxrL5oVlaRWgGCueQfTNeJaLq1x9qSa4trt1ByVRXwfyFel6Z8StWs4FhtbaW0i4AVIGXJ/74yTXFRwEb3lJHfUzC6tFan1xodxKLOKCGFVjjQKiRrhVA6CrGveINP0HTZLzVLyC3SNcu0jhVT6mvkrxB8VLvSbTdq2o3kt2yny9OS4kEg9DJ2Rf1PpXOeBE1z4teIZdS8XX88fhPRQJrqNXIi/2YVB+8zdycnFdOIrU6MObmv/AF5nHShOrLltb+vK59P3vj+ztdCk8Rz2rOtyM6dKz83APQqnUDvk9q8K8Raxe63qMl/fyl5XPAzwg/uj2p/izxFPr+qG5kXybaNfKtYB92KMcAD39aw5pK+SxWJniJ3lt0PocPh40Y6biPJz71G82VqCZ+tVZJ+wrBRubuRYebrzxWbrCwXOn3Ftc48l0O7Pb0P51K0vPtXJ+L9XVZxYo4AUZkOe/YV14ShKpVUUc2IrKEG2Zdps06z+yxylssWJPTJ9B2qB7pWHPPrmsq6vTI+E6evrTGn+T5sj+tfWX6I+ctc0ZLgkfKFA9cVQuSrybzIgbHJJqnLLNMepVPbpUe1f7ufcmlcaRZzHkFWUOO6mtDRNUS0umbUN0kbjHAzg9iKxmVf7oH0NGTtwfmHvUSgpKzLjJxd0b48TfPJG0bLAFITB53etVn8X+IoyY7bVbqCL+FUbHH1rFaRWiaLCq+Rknr9K2NC8L3mq3ojMiQx4Hz/eyMdqz9nCCbaNeec2lFmalzNJK0juzu5JZmOSxPXNeg+FX8B29hBcakkkl3t/eLMwwG9gT0rodK+EOkyWgabVr5Xx1VFx+VY0HwqbUNbvrGHXIUitCqrI0RLPuGcYB4xURrwqvli9SquGqUlzTWnqdbZfELwTpyeXBFGqgdFIH8hW8v7RrWmmpp9lqt/Dbp0EUp3Y9N23IH0Ncpp/wFhmIEviSU+oitRn9TW1b/s/aGqgzazq0n+7Ei/0p2Sduf8AIzW11H8ypd/Hq1lYtLazXb5yGuGklP8A48ao3Hx+nxiDTU9v3X+LV09v8CvBsY/fSaxMfeYL/JavR/B34eWsLzTaZdPHGMu810+APwxVcif2mS52+ycfpHxf8W6xHPJp+kCWOIqHYMiBCemSR3/pUtx8RPHDJhrayg95NSiX+Qr0rTvhB4NaTyNP8JC8GRyPOYH6gn+ddE/wc0nT9Nkv5PBGjxRQruYPCjuB64Oa7qdaEIpct/u/yMm7s+fNU8ceKpkjmurvRWNrPHdJnUw5DxtuBA7niu++Od7HofxK8MfECxVW07xLpax3G37rsAD/AOgsPyrurXRfDkK+WuhWIUgqQkKIMH6LXD+NtIbXf2aLvT1UtfeC9TkRR1YRI5x+cTg/8BqJ1FU6WAl+Iw0/xV4Nh1aOVV1jTgpt70sAZrcdY5CepTseuK8jn1XUrNVQX2nygZHE4JUHqB6j2rs/2d4YPF2oahoWqyTGzj0u4mkRG2lsLgc/jXjc+i3MV/PALjPkSsiljjODx1rzqagqs6bem6+Z17wjK2p7P4U8Six0G4f7ShdE+RsEhWPAJHU4PNc5DcTXBZ7mWa6uGO55Dzk/4VyOkPeR20mY5jFuG8AHk+la1ne3En+sConZF7VGDwkKLlJbyZrjMS63LHoibUV8udpLhhbRM2VRFJP0BPAFZGqeILWNRbwRiTH3Y05yfdq1dQjF5YyQ7VcN2681i+HtJja6e5mUfI20Kf4cV0VEoq5z0o87sNgsdQvZvtEsk8UbYyrkcfTHar+nSXGk6nDcWEkn2qNhsIJOT6VLrOprDEYoiAB1PpWJpurBb+No2ZWB+/nn/wCtXLyymdspQpI+pPCOvf2vpsf2hfKu1QCWPPQ9xW2hVB8oCj2GK+ePC3ii4s9Rd5ZmJIBMgfOAB9Kua/8AGC9sr+W10+RL+JFB88MFBOM4xjtWsJzj7lmzjlSjL3rpHve+l3VzugWF3qnh+w1K61W7Se4t0mkijbCoWGcfrVbV/Dc1wU+za9fWoAO/KCQt+fSuSWZwTtb+vxNlgZNXudS0sajDyIv1YCs69fS3OJ57U/7zqa8j+K+jeJtDg/tLSdVup9M2gTEovmW7f3jgcofXtXkGpa74gB2zarecjIxKQCPwrqo1ZV480LW9f+AYzoxpu0r/ANfM+o7ubw3aqX/tKO2A5zHIy/yqHWNct57GWxk8SaksLLtkSNMEg+pwD+tfLdmdTu4ry4F3LcW9ugebzZCSQTjgHPerOlf2ZdXJn1ibULgZKtFD94YHy4Y9fTHau/DUYTTU3r5enUynaNnE9YjstKtdUzo9te3yjpaxQK5Ye+Dn8cV1mgnw54ltLkaM8sV5Zj/SrORf30HqSvdc9x07ivLPhlrEOnancHQbe90y9hKuzPLlj2x9PavXrebSvF98t95qeF/GqLtg1SFdsd0ewkHr/nnpUV5xpS0j7ve97fK23oEIKel9f66mJcWuoWEy3VnM42nMc8D9PoRWva+L47oJD4q0mDU1Q/LciNROh9SCNrfjg+9LZxa5c3VxpXiWODQPFKElJ0H+g6kvZiBwrH+8PxGa5vWb37BqLab4g02TTb1fxVx/eU9GHuKznTo4iK5lddyYyqUZaaHcX+i6D4msZLywkgugg+cquyaIdt8Z6j3GfrXl2v6TBY61JpdveQvdogf7OW5KnptJ6/Q8/WtrSLn7NqUF3Y3QGGAJU9VPUH2xXluuz3Hin4gSvbFhLe3ojhKnlRnAx9AM1wQwro1HFS9y19TsdVVafM1rexvyqysUdWVgcFWGCDUbgGBhx94n/wAcavVNd8I2lzCFgyWjQKCzfMcDqG/ocj6V53rmjX2nLLujZkUNkhfmXKkcjt168j3opVo1fhYpwlD4jyq4UNq8KkZHFdr4D8QeB1thpfi/wzLIyO5i1OymKTj/AGSDwR26Vxlxxrcftiq9kd99tPQbsV6rbaOWSOn0dvEuqb5I/Lt7WLma6nZlijHuc8n2GTWjNry6fbG30TMtweJNSmTDn2iU/cHuct9Kw9a1++1eRDdSKlvH/qreIbY4x7L6+/Wn6di4G4DIHGB2rmStqi3Jspus0kxMkmHdss8j9T6kmvp/XodO8M/Dvw14X0GVHtHh+1Xkq9Z5iASx9eTx+Fee+G/Dmk6dow1DX4rFo5trYuYPN8tfZe574rV1KbUv7NsdRuNNurXQryR00uaaMJvReAdo+6D2Hp61wZjTlOmuXo9TswM4xnZjHkyxzwtQyyZHWo5X9OartISQMEV4aR67kOnk+TrzVGSTk81JPJWdLJitYRM5SJL68W1spblukalvxry29uWuJ3lkbLOSSfeut8Z34j0s22755WHHsK4V2zyOte7l9Llg5dzycbU5pKPYk3Y70pfd34qqzmkSXB9q9E4yyfqaUGmKwbp0pc/SgB2R6UqYbKnAz0NMpVI9SfoKAE8hnm2gc1658IdHludkxJMMY2L7nua8tgjaeSNU4csF69vWvqH4Y6PDYaJEFTJCgKMfeJ71xY2pyw5e534ClzT5n0Oi0vSJbpo7WFfnf5V4/Wup8M/BTRrG4e5/tbU3llJaUnZ8zE5J6VN4Fs7mfxzAojK2Vrp7zM+OHldwir+ABP4163bx7RSwdJRjzdx4+rzz5eiOTs/hnokag/btTz6rIq/yWrsfw90ZTn7Zqv8A4ED/AArqUOBWR4j1uGys5Yo5lNyykKo52+59K1rUMO/fqRT9UjGhXxMbQoza8k2c5q1p4f0fzYbaxu9Wugo2K91iPcf7xHQDvwTTfhjCsl/ex6vJZ3N6j+bAsMeyKJT/AAqp5Yj+8ea5m91NIk8qHlz09a2vhrZyHWDfOCxRCMnsTXDhpw9olTppLySv956OKU/ZP2tRv1bPUB8o2qAF9AMVV1eE3GjX1vxl7eRR/wB8mrUeNo/Cp41G456Z5r2eh4bR80wTb4w3XFP+HDQR/FHWvD95GrWfiLTFulR+VaWL93IMe6sp/Csr4h3knh3ULnTLUqLhr5reMsOmWwDj8a878ZeMZND8T6fqfhu8llm04MkF1cP5hlf7srFeiqxBG30FZKVpJAoNpvoSfs83V/YftC6r4V1KOGGRra/sfLRMDcucfoK8q+IiT2niR1WMhZYxvXJJLqSrEZ6dK9O8Qa1HY/GPwT8YF8qxt9dEM11Auf8AWqTBcbfUcBvxrN/ab8PS6X43u/JhWSE3LTRgnbujlG5SD7HNceJqS+uxnJ7qx20lzYeSW61PHYtVvbUlre4mQDqM8flVuzn1TWrtbWEjzHIHyriqyWzdZQF5yBnJ/E11Xw+tkj8RwOWGMEnHsM1pXrclNyj0MqFLnqKMix4sh0Xwj4bTRIY/tXiG6ZZZLsysDbLnooBxz05rmBrF8tlLIswaUMBIxGSw9TXrPwS8JWniDWrzxt4khS78y4b7FbyjcnBxvYHqBjAHtmur/aI+H1nqnhtPG3hmxt7a/wBMATVLa3hVVmh7S7QMEr345H0rzqOPpwq/V5u76vpfsdlXDTcfbQVl0Xl3PnzQLHX/ABJfeTYR+acZclQFUepNbWpaJ/Zm6GSfzLhG2uIwMDjOc+mD60eE/F8mkwrZsscUOHBcLjIfrux19vSrusahbxHz3hlSKeIPGdo+cg9Dkg46fma9N3ueXKUrlXT9TexkWUq91Z7RmOU8kd8EdKuXnh3S9as2m0fEEikNsY8cnkE+nv2NckG1DVpGtbdBHDI2Si8KSBmt/wAC6g8NwoJHA2SoT29fpUVJSguZG1JKd0z6U8NX0ZtYIonAEcapj2AwP5VvvCJo90bLn+deU6BdS2U6t5jtA4G3vivStFv0uIlye3WvBrUWndHqU6l0Q3VqHWSGZFeORSro3IIPBBr5V8c6fptv4s1bRLFiIrS4KQljntkqD7Hj3r7BvliS2kunYKsKNIxzxhRn+lfE1zNLqmo3V5tZ5b25eUADJJZuAPfmu3KouM5S6GONacUjY8N6a8Oi3+6ZJBcwFCg6oQc1z2kX8+m6lDfW4RpbeRJlWRdykjsR3FdUvh3xba2k11PoWpW0SJ+9keFguPU+9cXINs5X/ZI/I17OGteUlK9zhqu8Yxtax9OeHrjwN8WdB+2aNZw+HfHFsAJI0OIbn2I9D2x0rndSmvbPUX0fU4kW4ikCnPWMbegPcZB+leJ+Eb24sNegntZ5IJeQHRsEcV9N+DPF/hfx5o9t4S8fxQ2V7EoGna1AgSSJugDkdR9a3vroczVhmjeJR9ij0fxZayX+mf8ALG458+2PZlbqR/nnpW7rGl2NxoaW+uKmv+HX/wCPbUIjiW29DkfcI/75PcDpXMeJ9G1jwVqa6P4liWezm5s7+LmKdexU9j7UaNqmpeG5zdaXMs9nL/rbd+Y5B7jsfeuKdCUG50dH1XR/5M6I1VJctT7+q/zRzms+BdT8N79ZsL/+0tDR+J0U74we0ijoeRyODWF4c0NfBfjzS7rW7W+jmmz9lWSL5WZxgMCOOM/UV7f4euIbtn1TwZMsFwF/0vRpyCpHfYDwV9unptrWgk03xFG0MVnGt5E5aXS7leQ4/iiJ5De3X6isauL5oOKp62s1rf5G9OkotXlp0fQwmuIpAcbQazNTghukCyxg4+6w4I+hrQ1PSXiLzaWzSBATJbPxLH+Hce4rKS+jkG2Uba+eV07o9RpdT5i1GGSPxHMskbKyOykMMEHJ7Vnad/x/H/gVfTHiXQ7HWdOuLeRUVpkA89UG9ccjmvPdK+F32V3+2aws0Z+6iQ45z1yTXv0cxpyh72jPLq4aSfu6nmNtFNcyBIlJPr6V0+j2KWyDJLN1PpmorGGOFQkagD1rRTn2NRWrOWi2NaNFR1e503hGTR7rXrODxRd3iaWrEs0Xz7G7Eqeq56gc1e+MnjXxR4o1K1t9NhkTw5pR22lvLMC7gDBkfH8RHQfwjiuThOCKxvGM+r2oWSK9m+yS8FRj5W9PXmtcDVp3dOp1JxVJ6VI9Dt9E1JbyJ4WdWmhba4Bzj8farckjZPevNfCuvJBcwWotLe3wT+8jBBkJ7Nk816AZA6LIpyCMg15mNwyo1XbZnZh6vtIXe4St6+lZl1Jhj9auStwW3Zrn9ZuthODwKzpQuy6krI4/W75ry/kkbhQdqD0ArNY4/iFSTSxtNINuFLHFM8vP3SrCvpIRSikjw5Nt3ZGSO9NOKmMS4+YbfxqNvLX3qiRqsVOVNWI5Ny56Gqxb0FAJByKYy5n0zS5xzxUcbBl3Ftop29R9wH6tQImj3fe3H3PavZ/2fvHH2eWfQNWu0W1SF5rWSVwoQgZKFj1z2FeJhi2MkkdhUiEZ2+tZ1aaqR5WbUa0qU+ZH2ZafGTwp4WvY5JNUjuleMebDB+8x+XQ16h4X+K3hPxNphvPD1zJelMCWIrsaInswPT61+dMcoVBXWfCnxJeaD43sprWVlW4JgmQHh0Pr9Dg1g6UqVJ8j1N3XjXqr2kdD7h1rxjduCrTJbx/3IzyfqetcRrHiWN8qsoXJwTnvXlPiHxzK07W1tuu7o8CNDwvux7VN4Sl1p7hbq6itJZs5XdGWWP6ZPWvNVGtW96T+87auKpYdctNanuPgvw3camVu7rMMDDO5+Cw9vT616dp0OnaeqpFJEiKMYU5rwmy1zXFiC/byn+4gFTSapqsv+s1a+PsJcfyr0KNOVNWSS/H/ACPIrYmdV3ke+yavZxrkLO/0jx/Os3UPGVnYxPI9uVRBlmkmRQB+ZNeFSxtcNunubuU/7Vy/+NVrvR9NnUefbJL/ANdCW/nW6c76v8P+HMbvucN458T3Hin4jNqSyWy5vMxG33bGCjgjPJyByfWvPPiNdNc6i159nSCKYloVAwSgJGT65Oa0op57HUkuLW2W5mhvCEgPAdtxAQ/nXP8AxAvr6bUWtNUs4bC409fshgjJKpsJ7/Umpl7T2y/lt+J6VPExWBlRb1ck0vlueh+MdJi1z9kzwzqluQ8uizybyByitIyuPzKmuk8YKvjz4EaD4yVRLfaXbrZ6hjk7Rwrn6H+dP/Z9sGufBHin4e65G6i8tYtQtQyEFobmLbuA9AwU5ql+zpqllo91q3gPVZhc2Um62vEY/dzlW49Qa58bTc4XjutTHDVOSWuzPnbUX2uyjsa1/h/P/wAVFAnJZ1dck+qmtP4weDrnwT41vdAussiHzLWXBxNCfuOD9OD7g1znh+UWGpRXcm7EeTgfSrVGdajeKbuilPkqK57h8MNQW1tYdPOFEKCPHuK9X0TVFguVZoxLA6lJo2GQ6Hggj6V82+FNQkt7hJBlQxz1r2/w5drcWsbhsgivjsxoyo1eY+lw8o1KaPDPjx4CPgjxg62WG0LUlN1psh6bf4os+qk/lisBtIUaYmpyTNKhhDEtyQ3YDnt/kV9V+KfDNp8QvA114SumRLxM3GlTt/yymA6fQ9D7Gvmnw9pmo2Md9BrUPlpas1nMkmWaFuQQFHIOR1Ar6PL8b9Yopt+8j5zHYd0Z6bGVHa3UNqJHWGHld0W1g8gx/Ln8azdf8y1khuY18qQAMroeMelbd9PaqYvMnkk8p/LVEOTgHqCegx7Cqupz2jDd5McUIyIo1OSQeufU16F9TiRr+GPF2oafLpcl9qAvbG8k8m4t2QBocnh1Ir2DSr6SzvfJZvlP3G7EV80QxiPUbGOWYqhkVjuPC8160/ii1ssx6nM6FT97YSVPuK56tK9opbnZCbTbPTvihrr6b8LtbuV6y232aMg8q0h2/wAia8L+Cukf2n8RdFttu6O3c3Eg9o1z/PFT/EnxwmuaRb6LZTTm3WQSykpgSMOnvxXXfssWY/tjWNYkX5YoFtkOOhc5P6L+tJU3h8PJvd/8MOUlUqRSPbLmP72fmBzkHvmvkb4saZBpPxF1eytY1igW4LRovRVZQwA/OvsK7GD0yK8c+MXw0l8QanL4i025jjmFv/pEMgOH8tTgqR3wMYNcOX140azcnZNHViYOpDTc+edMbZqcDf7dd5BJmJc5+VeCP94GuG0+0nub0rb7S6MGClsFsHoPU+1dnaK4hwylTz1GO1e/Nnk9T2b4a/Ey2Gknwd48tf7X8PTfKpfmS2P95T7Va8beDb/wbCmt6Pdf254SueYbxPmMIP8ADIB0x6145Gxr0b4VfErUfCEzWVwi3+i3I23NlNyjA9SPeqU77kuIyGTdJHqGlXDwXCfMpjbDKfb2rrtM8S6d4iaK08QsNN1dMCDUYvlDEdA3p/nBFL4u8BWd5pbeNfhjI13phHmXWlg5ltj32DuPavP0vLXUYTvwkoyDkY5HUEdjWVbDxq76NbPqXTrSp+h63c3Ri1CCHxUDbXqAraa1CCVcekmOv16+oPWqfiDS1llP24R2dzIMwXcRzBcjs2Rxz6iuM0Lxdd6TCula1CdQ0mQDCPyyL6qe49q6u3ney0w3GjSJrnh6UlpLJ2y8XqUPVSP/ANYPWvJxFF3tV0fSXR+vY7qNXS9PVdupzN6b3S5zb3kZRuoP8LD1B71E1zHIoYHmuhEdveaU82nyNq+lA7pLeU/6RaE/y+o4NcxfaVJCputLle8tieVx+8jPow/rXFOm6cuWWh0xmpq8Tx6FhirETHhc89qKK7pERNC1XkbquXVpDfWUlpOPkkGM+h7GiiuOcmndHTFJqzPL9TtJrC+ktpcrJG3BHf0Iru/B+sfb7BUdsSodrj39fxoor2cUlVw0Zy3sebQfJWcVsa11IApHeuV8SvstpG9qKK8/Cr3kdWIfus48jNN2dwaKK908kQ7vUmkwaKKYCUUUUCJIFZm+Xp3NSvG64IHynpRRQAhYqcc5705XwPeiikBJGHkIWNWY+grqfCXhrUp76K5kV7eNTw2cN+FFFRJibsz1zw74dit4wI4Qg6knqfqe9dpZi1tYgpliT/ecCiishpXJzqulx/f1G1X/ALarTH8RaHGPm1SA/wC7k/yoorCpXlHY6IYeMtyF/GXh2IHdes2P7sZrb0+7jvIrWRglnHdvstzeyrCZj/shjk9aKKMPXlUlZhWw8YJWOE+LXws8S6WJNY8lNPidw5lkmARTngseMc96zvCPw08BSxR6r48+Lnh+Odn8x7K3lEpfuQ7ls5PfAoor16VONSndqxywjfQ7S48WeDLD4xeE7nw54stdZhubN9HuY4FI8pScwjnggNgDHSuH+MWny+Cvjc+uW8fl2eqhZ3xwN5+Vx/30M/jRRWGIiqclGJdlc9B8Y+Hbf4xfDiOxtZUXxNpUZl0uVjjz4/4oWP8AL3xXyhc6FqEVzNazLItxEzJJCVO5WHBBHrRRXlxqyo1JU47bnUoqpBSludPommSLGj+YQwUdB0Neo/D/AFRigt2fBXjFFFeTmkVKDbPZy+TvY9Ksr5oWR4XIkUhg3oa4r9pDQrifR4/iFoFuCJMQ6zbovIfos3T8D+BooryMrqyhiEl1N8wpRnRdz55iGpX0oVbcjgFi2fnx61a/s2cShpjub+X0oor66dWV7Hz9OmrXKlzYyf27aq0LtGcAnaSO9dtpOkWtygV7RGkH8T/Nn86KKzrTkorU0pxV2W5vDUU6vayRKsTjBCqAQfb3rt/g1GvhfSJ9JusNJPcPN5i/xrwFP5CiisZVZSoNN9RqCVbQ9NsdQWTKHcf7pJ4omVjnaD6465oory5HUmcFe/DPwXJqT6hJoymZ5fMIEzhN3qFBwK4Tx74Xm0O8Nxa+bLaTHCbiWx/s57EdvUUUV1YTE1VWinK6emplWpQcG7HMwt8oBzkcHNTBsUUV7+zPL6HT+AfGmseD9Wjv9LuXQZ/eR5+Vx3BFd74xs9C+IUZ8ReE7eLTdY25vLVWwszdzt7UUVvT10ZnPQ8mvr2+01r6xnSTKTKWSWMjy9xA+Un+lX9H1y90O4a6s5W8thiVOzD/EetFFFSCnBxlsEJOMk0ZE3jfUtL8T/wBr6dJJDv8AmdUOMN3I7c9weDXoug+K9D8UKtwt5DomqAfPJnbBL65/uN7dD2oorhjSjOnyyWh11ZOM+aO5/9k=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9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10233706" cy="1281113"/>
          </a:xfrm>
        </p:spPr>
        <p:txBody>
          <a:bodyPr>
            <a:normAutofit/>
          </a:bodyPr>
          <a:lstStyle/>
          <a:p>
            <a:r>
              <a:rPr lang="nl-BE" sz="4000"/>
              <a:t>Tien redenen om voor sociaal werk te gaan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87409" y="1421587"/>
            <a:ext cx="9948333" cy="475015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/>
              <a:t>Onrechtvaardigheid maakt je onrustig.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voelt je verbonden met mensen in nood.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gelooft in de talenten en mogelijkheden van mensen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bent een teamspeler.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bekijkt sociale vraagstukken graag vanuit een brede invalshoek.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legt vlot contact en hebt respect voor elke andere.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wil bouwen aan een beter samenleving voor iedereen.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bent een bruggenbouwer.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bent een geduldige volhouder met een missie.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Je bent een tikkeltje eigenzinnig en je gaat ervoor.</a:t>
            </a:r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4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9341"/>
          <a:stretch/>
        </p:blipFill>
        <p:spPr>
          <a:xfrm>
            <a:off x="6181573" y="1405289"/>
            <a:ext cx="5734503" cy="499005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343650" y="2276475"/>
            <a:ext cx="3810000" cy="252412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Pijl-rechts 6"/>
          <p:cNvSpPr/>
          <p:nvPr/>
        </p:nvSpPr>
        <p:spPr>
          <a:xfrm rot="16200000">
            <a:off x="6804372" y="5389213"/>
            <a:ext cx="1545529" cy="4667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2323615" y="1513343"/>
            <a:ext cx="47000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1 diploma</a:t>
            </a:r>
          </a:p>
          <a:p>
            <a:endParaRPr lang="nl-BE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2 trajecten</a:t>
            </a:r>
          </a:p>
          <a:p>
            <a:endParaRPr lang="nl-BE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Sociaal werk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Human resources</a:t>
            </a:r>
          </a:p>
          <a:p>
            <a:endParaRPr lang="nl-BE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4 afstudeerrichtingen</a:t>
            </a:r>
          </a:p>
          <a:p>
            <a:endParaRPr lang="nl-BE" sz="2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nl-BE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nl-BE" sz="2400" dirty="0" smtClean="0">
                <a:solidFill>
                  <a:schemeClr val="accent5">
                    <a:lumMod val="75000"/>
                  </a:schemeClr>
                </a:solidFill>
              </a:rPr>
              <a:t>Verkorte trajecten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323616" y="347228"/>
            <a:ext cx="470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Bachelor Sociaal Werk</a:t>
            </a:r>
          </a:p>
        </p:txBody>
      </p:sp>
    </p:spTree>
    <p:extLst>
      <p:ext uri="{BB962C8B-B14F-4D97-AF65-F5344CB8AC3E}">
        <p14:creationId xmlns:p14="http://schemas.microsoft.com/office/powerpoint/2010/main" val="14108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Presentatie +/-15’ </a:t>
            </a:r>
          </a:p>
          <a:p>
            <a:r>
              <a:rPr lang="nl-BE" dirty="0" smtClean="0"/>
              <a:t>Nadien ruimte voor vraagstelling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5676900" y="571500"/>
            <a:ext cx="65151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2600" dirty="0" smtClean="0">
                <a:solidFill>
                  <a:schemeClr val="accent5">
                    <a:lumMod val="75000"/>
                  </a:schemeClr>
                </a:solidFill>
              </a:rPr>
              <a:t>Bachelor Sociaal werk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BE" sz="2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2600" dirty="0" smtClean="0">
                <a:solidFill>
                  <a:schemeClr val="accent5">
                    <a:lumMod val="75000"/>
                  </a:schemeClr>
                </a:solidFill>
              </a:rPr>
              <a:t>De afstudeerrichtingen in een notendop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BE" sz="2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2600" dirty="0" smtClean="0">
                <a:solidFill>
                  <a:schemeClr val="accent5">
                    <a:lumMod val="75000"/>
                  </a:schemeClr>
                </a:solidFill>
              </a:rPr>
              <a:t>De opleiding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BE" sz="2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2600" dirty="0" smtClean="0">
                <a:solidFill>
                  <a:schemeClr val="accent5">
                    <a:lumMod val="75000"/>
                  </a:schemeClr>
                </a:solidFill>
              </a:rPr>
              <a:t>Onze troeven!</a:t>
            </a:r>
            <a:endParaRPr lang="nl-BE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676900" y="3981450"/>
            <a:ext cx="53454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2600" dirty="0" smtClean="0">
                <a:solidFill>
                  <a:schemeClr val="accent5">
                    <a:lumMod val="75000"/>
                  </a:schemeClr>
                </a:solidFill>
              </a:rPr>
              <a:t>Enkele vragen aan een student</a:t>
            </a:r>
            <a:endParaRPr lang="nl-BE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t="-3711" r="8643" b="3711"/>
          <a:stretch/>
        </p:blipFill>
        <p:spPr bwMode="auto">
          <a:xfrm>
            <a:off x="524112" y="1524001"/>
            <a:ext cx="8286169" cy="28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9125" y="547045"/>
            <a:ext cx="6265982" cy="599211"/>
          </a:xfrm>
        </p:spPr>
        <p:txBody>
          <a:bodyPr/>
          <a:lstStyle/>
          <a:p>
            <a:r>
              <a:rPr lang="nl-BE" sz="3600" dirty="0">
                <a:solidFill>
                  <a:schemeClr val="accent5">
                    <a:lumMod val="75000"/>
                  </a:schemeClr>
                </a:solidFill>
              </a:rPr>
              <a:t>9</a:t>
            </a:r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3600" dirty="0">
                <a:solidFill>
                  <a:schemeClr val="accent5">
                    <a:lumMod val="75000"/>
                  </a:schemeClr>
                </a:solidFill>
              </a:rPr>
              <a:t>verdiepingen op de campus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 t="32020" r="23309"/>
          <a:stretch/>
        </p:blipFill>
        <p:spPr>
          <a:xfrm>
            <a:off x="1846660" y="4701848"/>
            <a:ext cx="2194340" cy="19913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r="8245"/>
          <a:stretch/>
        </p:blipFill>
        <p:spPr>
          <a:xfrm>
            <a:off x="7687607" y="4701848"/>
            <a:ext cx="1994384" cy="202210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r="-13516"/>
          <a:stretch/>
        </p:blipFill>
        <p:spPr>
          <a:xfrm>
            <a:off x="5911702" y="4701848"/>
            <a:ext cx="2200940" cy="19913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19098"/>
          <a:stretch/>
        </p:blipFill>
        <p:spPr>
          <a:xfrm>
            <a:off x="9681991" y="4701848"/>
            <a:ext cx="2217612" cy="202210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r="-9601"/>
          <a:stretch/>
        </p:blipFill>
        <p:spPr>
          <a:xfrm>
            <a:off x="4041000" y="4701848"/>
            <a:ext cx="2128028" cy="199135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7" y="4694160"/>
            <a:ext cx="1336793" cy="200673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926876" y="298251"/>
            <a:ext cx="30445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Alle onderwijsactiviteiten op één 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campus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Per fiets, bus, …(auto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Docenten ‘in huis</a:t>
            </a: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Studielandschap-Mediatheek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ICT-lokalen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Stille 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ruimte </a:t>
            </a:r>
            <a:endParaRPr lang="nl-BE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Restaurant en eetruimte</a:t>
            </a:r>
          </a:p>
        </p:txBody>
      </p:sp>
    </p:spTree>
    <p:extLst>
      <p:ext uri="{BB962C8B-B14F-4D97-AF65-F5344CB8AC3E}">
        <p14:creationId xmlns:p14="http://schemas.microsoft.com/office/powerpoint/2010/main" val="224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224799" y="281257"/>
            <a:ext cx="526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Bachelor Sociaal Werk</a:t>
            </a:r>
            <a:endParaRPr lang="nl-BE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224799" y="1429611"/>
            <a:ext cx="69386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Kern: welzijn verhogen - basis mensenrechten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Sociale verandering realiseren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Sociale vraagstukken breed benaderen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0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leutelbegrip: solidariteit – iedereen mee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Participatief</a:t>
            </a:r>
          </a:p>
          <a:p>
            <a:pPr>
              <a:buFont typeface="Wingdings" pitchFamily="2" charset="2"/>
              <a:buChar char="§"/>
            </a:pPr>
            <a:endParaRPr lang="nl-BE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Mensen in beweging brengen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Mensen in hun kracht zetten</a:t>
            </a:r>
          </a:p>
          <a:p>
            <a:endParaRPr lang="nl-BE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Innoverend werken in</a:t>
            </a:r>
            <a:b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 veranderende samenleving</a:t>
            </a: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2733" y="2364266"/>
            <a:ext cx="4662512" cy="349688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74079" y="420970"/>
            <a:ext cx="2565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(beschermd beroep)</a:t>
            </a: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/>
          <p:cNvSpPr/>
          <p:nvPr/>
        </p:nvSpPr>
        <p:spPr>
          <a:xfrm>
            <a:off x="92802" y="4283479"/>
            <a:ext cx="1681443" cy="16690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Afgeronde rechthoek 7"/>
          <p:cNvSpPr/>
          <p:nvPr/>
        </p:nvSpPr>
        <p:spPr>
          <a:xfrm>
            <a:off x="219075" y="2213121"/>
            <a:ext cx="3698114" cy="31591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Algemeen welzijnswerk (</a:t>
            </a:r>
            <a:r>
              <a:rPr lang="nl-BE" sz="1600" dirty="0" err="1" smtClean="0"/>
              <a:t>oa</a:t>
            </a:r>
            <a:r>
              <a:rPr lang="nl-BE" sz="1600" dirty="0" smtClean="0"/>
              <a:t> JAC)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OCMW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Integrale jeugdzorg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Gehandicaptenzorg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Gezondheidszorg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Ouderen en 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 smtClean="0"/>
              <a:t>CLB’s</a:t>
            </a:r>
            <a:endParaRPr lang="nl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Gezinszorg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Justitieel welzijnswerk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Centra asielzoekers</a:t>
            </a:r>
            <a:endParaRPr lang="nl-BE" sz="1600" dirty="0"/>
          </a:p>
        </p:txBody>
      </p:sp>
      <p:sp>
        <p:nvSpPr>
          <p:cNvPr id="5" name="Afgeronde rechthoek 4"/>
          <p:cNvSpPr/>
          <p:nvPr/>
        </p:nvSpPr>
        <p:spPr>
          <a:xfrm>
            <a:off x="452160" y="1209740"/>
            <a:ext cx="3279933" cy="5200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Maatschappelijk Werk</a:t>
            </a:r>
            <a:endParaRPr lang="nl-BE" dirty="0"/>
          </a:p>
        </p:txBody>
      </p:sp>
      <p:sp>
        <p:nvSpPr>
          <p:cNvPr id="6" name="Afgeronde rechthoek 5"/>
          <p:cNvSpPr/>
          <p:nvPr/>
        </p:nvSpPr>
        <p:spPr>
          <a:xfrm>
            <a:off x="4484495" y="1199584"/>
            <a:ext cx="3287653" cy="5200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Sociaal-cultureel Werk</a:t>
            </a:r>
            <a:endParaRPr lang="nl-BE" dirty="0"/>
          </a:p>
        </p:txBody>
      </p:sp>
      <p:sp>
        <p:nvSpPr>
          <p:cNvPr id="7" name="Afgeronde rechthoek 6"/>
          <p:cNvSpPr/>
          <p:nvPr/>
        </p:nvSpPr>
        <p:spPr>
          <a:xfrm>
            <a:off x="8533516" y="1209738"/>
            <a:ext cx="3214545" cy="5200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Maatschappelijk Advisering</a:t>
            </a:r>
            <a:endParaRPr lang="nl-BE" dirty="0"/>
          </a:p>
        </p:txBody>
      </p:sp>
      <p:sp>
        <p:nvSpPr>
          <p:cNvPr id="9" name="Afgeronde rechthoek 8"/>
          <p:cNvSpPr/>
          <p:nvPr/>
        </p:nvSpPr>
        <p:spPr>
          <a:xfrm>
            <a:off x="4271761" y="2193067"/>
            <a:ext cx="3706819" cy="31591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Jeugdwerk (jeugdbewegingen, jeugddiensten,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Verenigingen voor volwassenen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Milieu-, klimaat- en </a:t>
            </a:r>
            <a:r>
              <a:rPr lang="nl-BE" sz="1600" dirty="0" err="1" smtClean="0"/>
              <a:t>noordzuid</a:t>
            </a:r>
            <a:r>
              <a:rPr lang="nl-BE" sz="1600" dirty="0" smtClean="0"/>
              <a:t>-bewegingen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Buurtwerk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Cultuurcentra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K</a:t>
            </a:r>
            <a:r>
              <a:rPr lang="nl-BE" sz="1600" dirty="0" smtClean="0"/>
              <a:t>unsthuizen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Vormingscentra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Werkingen met minderheden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8294442" y="2190313"/>
            <a:ext cx="3706819" cy="313977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Sociale economie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Werk- en </a:t>
            </a:r>
            <a:r>
              <a:rPr lang="nl-BE" sz="1600" dirty="0" err="1" smtClean="0"/>
              <a:t>opleidingsrojecten</a:t>
            </a:r>
            <a:endParaRPr lang="nl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Deeltijds onderwijs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Arbeidsconsulent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 smtClean="0"/>
              <a:t>Ombudsdienst</a:t>
            </a:r>
            <a:endParaRPr lang="nl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Meldpunt discriminatie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Koepelorganisaties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Lokale besturen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/>
              <a:t>Vakbonden 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271761" y="5638103"/>
            <a:ext cx="3720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C00000"/>
                </a:solidFill>
              </a:rPr>
              <a:t>Werken met groepen, participatief werken, gemeenschapsvorming, werken met vrijwilligers, …</a:t>
            </a:r>
            <a:endParaRPr lang="nl-BE" dirty="0">
              <a:solidFill>
                <a:srgbClr val="C000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78243" y="5638103"/>
            <a:ext cx="3279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solidFill>
                  <a:srgbClr val="C00000"/>
                </a:solidFill>
              </a:rPr>
              <a:t>Psycho-sociale</a:t>
            </a:r>
            <a:r>
              <a:rPr lang="nl-BE" dirty="0" smtClean="0">
                <a:solidFill>
                  <a:srgbClr val="C00000"/>
                </a:solidFill>
              </a:rPr>
              <a:t> hulpverlening, verbinden, solidariteit, sociale rechtvaardigheid, …</a:t>
            </a:r>
            <a:endParaRPr lang="nl-BE" dirty="0">
              <a:solidFill>
                <a:srgbClr val="C0000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8589868" y="5638103"/>
            <a:ext cx="3214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C00000"/>
                </a:solidFill>
              </a:rPr>
              <a:t>Politiseren, </a:t>
            </a:r>
            <a:r>
              <a:rPr lang="nl-BE" dirty="0" err="1" smtClean="0">
                <a:solidFill>
                  <a:srgbClr val="C00000"/>
                </a:solidFill>
              </a:rPr>
              <a:t>toekomstdenken</a:t>
            </a:r>
            <a:r>
              <a:rPr lang="nl-BE" dirty="0" smtClean="0">
                <a:solidFill>
                  <a:srgbClr val="C00000"/>
                </a:solidFill>
              </a:rPr>
              <a:t>, krachtgericht coachen, sociaal ondernemen, …</a:t>
            </a:r>
            <a:endParaRPr lang="nl-BE" dirty="0">
              <a:solidFill>
                <a:srgbClr val="C00000"/>
              </a:solidFill>
            </a:endParaRPr>
          </a:p>
        </p:txBody>
      </p:sp>
      <p:sp>
        <p:nvSpPr>
          <p:cNvPr id="21" name="Pijl-omlaag 20"/>
          <p:cNvSpPr/>
          <p:nvPr/>
        </p:nvSpPr>
        <p:spPr>
          <a:xfrm>
            <a:off x="5979459" y="1783976"/>
            <a:ext cx="233082" cy="379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Pijl-omlaag 21"/>
          <p:cNvSpPr/>
          <p:nvPr/>
        </p:nvSpPr>
        <p:spPr>
          <a:xfrm>
            <a:off x="1951591" y="1786900"/>
            <a:ext cx="233082" cy="379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Pijl-omlaag 22"/>
          <p:cNvSpPr/>
          <p:nvPr/>
        </p:nvSpPr>
        <p:spPr>
          <a:xfrm>
            <a:off x="10065635" y="1783976"/>
            <a:ext cx="233082" cy="379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kstvak 23"/>
          <p:cNvSpPr txBox="1"/>
          <p:nvPr/>
        </p:nvSpPr>
        <p:spPr>
          <a:xfrm>
            <a:off x="2774954" y="193004"/>
            <a:ext cx="671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 smtClean="0">
                <a:solidFill>
                  <a:srgbClr val="C00000"/>
                </a:solidFill>
              </a:rPr>
              <a:t>3 afstudeerrichtingen – 1 diploma !</a:t>
            </a:r>
            <a:endParaRPr lang="nl-BE" sz="2800" b="1" dirty="0">
              <a:solidFill>
                <a:srgbClr val="C00000"/>
              </a:solidFill>
            </a:endParaRPr>
          </a:p>
        </p:txBody>
      </p:sp>
      <p:cxnSp>
        <p:nvCxnSpPr>
          <p:cNvPr id="28" name="Gebogen verbindingslijn 27"/>
          <p:cNvCxnSpPr>
            <a:stCxn id="24" idx="2"/>
            <a:endCxn id="5" idx="0"/>
          </p:cNvCxnSpPr>
          <p:nvPr/>
        </p:nvCxnSpPr>
        <p:spPr>
          <a:xfrm rot="5400000">
            <a:off x="3865274" y="-1056923"/>
            <a:ext cx="493516" cy="40398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bogen verbindingslijn 31"/>
          <p:cNvCxnSpPr>
            <a:stCxn id="24" idx="2"/>
            <a:endCxn id="7" idx="0"/>
          </p:cNvCxnSpPr>
          <p:nvPr/>
        </p:nvCxnSpPr>
        <p:spPr>
          <a:xfrm rot="16200000" flipH="1">
            <a:off x="7889606" y="-1041445"/>
            <a:ext cx="493514" cy="400885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>
            <a:stCxn id="6" idx="0"/>
          </p:cNvCxnSpPr>
          <p:nvPr/>
        </p:nvCxnSpPr>
        <p:spPr>
          <a:xfrm flipV="1">
            <a:off x="6128322" y="994983"/>
            <a:ext cx="3615" cy="204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053026" y="24089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De opleiding</a:t>
            </a:r>
            <a:endParaRPr lang="nl-BE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053026" y="2251454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180 studiepunten</a:t>
            </a:r>
          </a:p>
          <a:p>
            <a:pPr>
              <a:buFont typeface="Wingdings" pitchFamily="2" charset="2"/>
              <a:buChar char="§"/>
            </a:pPr>
            <a:endParaRPr lang="nl-BE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Programma op maat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Leerkrediet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031092" y="2187388"/>
            <a:ext cx="58629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000" dirty="0" err="1" smtClean="0">
                <a:solidFill>
                  <a:schemeClr val="accent5">
                    <a:lumMod val="75000"/>
                  </a:schemeClr>
                </a:solidFill>
              </a:rPr>
              <a:t>Social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Lab Weeks (</a:t>
            </a:r>
            <a:r>
              <a:rPr lang="nl-BE" sz="2000" dirty="0" err="1" smtClean="0">
                <a:solidFill>
                  <a:schemeClr val="accent5">
                    <a:lumMod val="75000"/>
                  </a:schemeClr>
                </a:solidFill>
              </a:rPr>
              <a:t>sem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. 1 &amp; 2)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Sem. 1 &amp; 2 gemeenschappelijk: theoretisch –</a:t>
            </a:r>
            <a:b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 methodisch – </a:t>
            </a:r>
            <a:r>
              <a:rPr lang="nl-BE" sz="2000" dirty="0" err="1" smtClean="0">
                <a:solidFill>
                  <a:schemeClr val="accent5">
                    <a:lumMod val="75000"/>
                  </a:schemeClr>
                </a:solidFill>
              </a:rPr>
              <a:t>sem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. 2 1 AR-specifiek OPO</a:t>
            </a:r>
          </a:p>
          <a:p>
            <a:pPr>
              <a:buFont typeface="Wingdings" pitchFamily="2" charset="2"/>
              <a:buChar char="§"/>
            </a:pPr>
            <a:endParaRPr lang="nl-BE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P &amp; C: 1° </a:t>
            </a:r>
            <a:r>
              <a:rPr lang="nl-BE" sz="2000" dirty="0" err="1" smtClean="0">
                <a:solidFill>
                  <a:schemeClr val="accent5">
                    <a:lumMod val="75000"/>
                  </a:schemeClr>
                </a:solidFill>
              </a:rPr>
              <a:t>sem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. oriënteren -2° </a:t>
            </a:r>
            <a:r>
              <a:rPr lang="nl-BE" sz="2000" dirty="0" err="1" smtClean="0">
                <a:solidFill>
                  <a:schemeClr val="accent5">
                    <a:lumMod val="75000"/>
                  </a:schemeClr>
                </a:solidFill>
              </a:rPr>
              <a:t>sem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. Verdieping</a:t>
            </a:r>
            <a:b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 (keuze afstudeerrichting)</a:t>
            </a:r>
          </a:p>
          <a:p>
            <a:pPr>
              <a:buFont typeface="Wingdings" pitchFamily="2" charset="2"/>
              <a:buChar char="§"/>
            </a:pPr>
            <a:endParaRPr lang="nl-BE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Stage: 2° en 3° jaar (binnen afstudeerrichting)</a:t>
            </a:r>
          </a:p>
          <a:p>
            <a:pPr>
              <a:buFont typeface="Wingdings" pitchFamily="2" charset="2"/>
              <a:buChar char="§"/>
            </a:pPr>
            <a:endParaRPr lang="nl-BE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000" dirty="0" err="1" smtClean="0">
                <a:solidFill>
                  <a:schemeClr val="accent5">
                    <a:lumMod val="75000"/>
                  </a:schemeClr>
                </a:solidFill>
              </a:rPr>
              <a:t>Afstudeerspecifieke</a:t>
            </a: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opleidingsonderdelen</a:t>
            </a:r>
          </a:p>
          <a:p>
            <a:pPr>
              <a:buFont typeface="Wingdings" pitchFamily="2" charset="2"/>
              <a:buChar char="§"/>
            </a:pPr>
            <a:endParaRPr lang="nl-BE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BE" sz="2000" dirty="0" smtClean="0">
                <a:solidFill>
                  <a:schemeClr val="accent5">
                    <a:lumMod val="75000"/>
                  </a:schemeClr>
                </a:solidFill>
              </a:rPr>
              <a:t> Lessen afwisselend in grote en kleine groep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053026" y="101025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>
                <a:solidFill>
                  <a:schemeClr val="accent5">
                    <a:lumMod val="75000"/>
                  </a:schemeClr>
                </a:solidFill>
              </a:rPr>
              <a:t>Programma</a:t>
            </a:r>
            <a:endParaRPr lang="nl-BE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911790" y="979476"/>
            <a:ext cx="230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Opbouw</a:t>
            </a:r>
            <a:endParaRPr lang="nl-BE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4" descr="https://encrypted-tbn2.gstatic.com/images?q=tbn:ANd9GcR8hibkcyAjURUSoaFm2aq-FcGIVoJ5UuGem4dP42grkxVoXa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4372">
            <a:off x="3288611" y="4618857"/>
            <a:ext cx="1645600" cy="164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7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655" y="1328313"/>
            <a:ext cx="6310354" cy="24572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933" y="4153371"/>
            <a:ext cx="6126177" cy="23854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87990" y="1328313"/>
            <a:ext cx="461665" cy="25853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SEMESTER 1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237268" y="4053446"/>
            <a:ext cx="461665" cy="25853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SEMESTER 2 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002686" y="257581"/>
            <a:ext cx="736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chemeClr val="accent5">
                    <a:lumMod val="75000"/>
                  </a:schemeClr>
                </a:solidFill>
              </a:rPr>
              <a:t>Voorbeeld- lessenrooster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8635534" y="1855871"/>
            <a:ext cx="3064070" cy="14943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Elk vak op een vaste dag</a:t>
            </a:r>
          </a:p>
          <a:p>
            <a:pPr algn="ctr"/>
            <a:endParaRPr lang="nl-BE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Geen overlap</a:t>
            </a:r>
          </a:p>
          <a:p>
            <a:pPr algn="ctr"/>
            <a:endParaRPr lang="nl-BE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Beperkt aantal springuren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2002686" y="4428564"/>
            <a:ext cx="3064070" cy="15378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Woensdag=lesvrije dag</a:t>
            </a:r>
          </a:p>
          <a:p>
            <a:pPr algn="ctr"/>
            <a:endParaRPr lang="nl-BE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nl-BE" dirty="0" smtClean="0">
                <a:solidFill>
                  <a:schemeClr val="accent5">
                    <a:lumMod val="75000"/>
                  </a:schemeClr>
                </a:solidFill>
              </a:rPr>
              <a:t>Tijd voor groepswerken, opdrachten, bezoeken, engagementen, …</a:t>
            </a:r>
          </a:p>
        </p:txBody>
      </p:sp>
    </p:spTree>
    <p:extLst>
      <p:ext uri="{BB962C8B-B14F-4D97-AF65-F5344CB8AC3E}">
        <p14:creationId xmlns:p14="http://schemas.microsoft.com/office/powerpoint/2010/main" val="27342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0928" y="547018"/>
            <a:ext cx="6713707" cy="654733"/>
          </a:xfrm>
        </p:spPr>
        <p:txBody>
          <a:bodyPr/>
          <a:lstStyle/>
          <a:p>
            <a:pPr algn="ctr"/>
            <a:r>
              <a:rPr lang="nl-BE" sz="3600" dirty="0">
                <a:solidFill>
                  <a:schemeClr val="accent5">
                    <a:lumMod val="75000"/>
                  </a:schemeClr>
                </a:solidFill>
              </a:rPr>
              <a:t>Drie manieren van werken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723014" y="1818167"/>
            <a:ext cx="3072809" cy="8612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Hoorcolleges in grote groepen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4182138" y="1818167"/>
            <a:ext cx="3133061" cy="8612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Oefening en training in middelgrote  groepen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7666074" y="1832343"/>
            <a:ext cx="3466213" cy="8612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Groepswerk, supervisie, praktijkbegeleiding in kleine groepen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25271"/>
          <a:stretch/>
        </p:blipFill>
        <p:spPr>
          <a:xfrm>
            <a:off x="7354086" y="2905630"/>
            <a:ext cx="4090187" cy="333178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66" y="3912236"/>
            <a:ext cx="4033284" cy="26867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1" y="3574061"/>
            <a:ext cx="4261105" cy="213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6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LL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LL" id="{72147BC3-ABF5-0542-AF36-712083FF09CF}" vid="{B5FCDB7B-196E-5443-85B2-E2A607AFA0A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E9B74D985074CA49F330EB4BE1AC6" ma:contentTypeVersion="7" ma:contentTypeDescription="Een nieuw document maken." ma:contentTypeScope="" ma:versionID="eda15db81a4531decd99c09c842177d4">
  <xsd:schema xmlns:xsd="http://www.w3.org/2001/XMLSchema" xmlns:xs="http://www.w3.org/2001/XMLSchema" xmlns:p="http://schemas.microsoft.com/office/2006/metadata/properties" xmlns:ns3="e2cfc08c-90d7-482c-93fe-ddfe77904720" targetNamespace="http://schemas.microsoft.com/office/2006/metadata/properties" ma:root="true" ma:fieldsID="a6b56dcecbbba29c16ea67e7053a74c1" ns3:_="">
    <xsd:import namespace="e2cfc08c-90d7-482c-93fe-ddfe779047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fc08c-90d7-482c-93fe-ddfe779047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3020A1-E7EE-41C9-99B8-E1CA0873FE6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2cfc08c-90d7-482c-93fe-ddfe7790472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A1F963-D539-440A-AAE6-ACC86A4991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cfc08c-90d7-482c-93fe-ddfe779047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5DAB4C-4E17-4180-848F-61F9A4B971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UCLL</Template>
  <TotalTime>803</TotalTime>
  <Words>538</Words>
  <Application>Microsoft Office PowerPoint</Application>
  <PresentationFormat>Breedbeeld</PresentationFormat>
  <Paragraphs>162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Tahoma</vt:lpstr>
      <vt:lpstr>Wingdings</vt:lpstr>
      <vt:lpstr>UCLL</vt:lpstr>
      <vt:lpstr>WELKOM !</vt:lpstr>
      <vt:lpstr>PowerPoint-presentatie</vt:lpstr>
      <vt:lpstr>PowerPoint-presentatie</vt:lpstr>
      <vt:lpstr>9 verdiepingen op de campus</vt:lpstr>
      <vt:lpstr>PowerPoint-presentatie</vt:lpstr>
      <vt:lpstr>PowerPoint-presentatie</vt:lpstr>
      <vt:lpstr>PowerPoint-presentatie</vt:lpstr>
      <vt:lpstr>PowerPoint-presentatie</vt:lpstr>
      <vt:lpstr>Drie manieren van werken</vt:lpstr>
      <vt:lpstr>Internationalisering</vt:lpstr>
      <vt:lpstr>PowerPoint-presentatie</vt:lpstr>
      <vt:lpstr>PowerPoint-presentatie</vt:lpstr>
      <vt:lpstr>PowerPoint-presentatie</vt:lpstr>
      <vt:lpstr>Tien redenen om voor sociaal werk te gaan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Kathleen Zonderman</dc:creator>
  <cp:lastModifiedBy>Kaat Matthyssen</cp:lastModifiedBy>
  <cp:revision>51</cp:revision>
  <dcterms:created xsi:type="dcterms:W3CDTF">2019-04-09T09:44:37Z</dcterms:created>
  <dcterms:modified xsi:type="dcterms:W3CDTF">2020-05-08T13:21:10Z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0x010100023E9B74D985074CA49F330EB4BE1AC6</vt:lpwstr>
  </property>
</Properties>
</file>